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73" r:id="rId3"/>
    <p:sldId id="285" r:id="rId4"/>
    <p:sldId id="286" r:id="rId5"/>
    <p:sldId id="279" r:id="rId6"/>
    <p:sldId id="265" r:id="rId7"/>
    <p:sldId id="276" r:id="rId8"/>
    <p:sldId id="277" r:id="rId9"/>
    <p:sldId id="278" r:id="rId10"/>
    <p:sldId id="280" r:id="rId11"/>
    <p:sldId id="281" r:id="rId12"/>
    <p:sldId id="284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VI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6CF72-22A2-4A83-BB7E-615990D50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222" y="268007"/>
            <a:ext cx="7729728" cy="1188720"/>
          </a:xfrm>
        </p:spPr>
        <p:txBody>
          <a:bodyPr/>
          <a:lstStyle/>
          <a:p>
            <a:r>
              <a:rPr lang="fr-FR" dirty="0"/>
              <a:t>DECLINAISON DU COMPARATIF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9848ACF-ABF5-43F8-98E7-F132DB2AF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881253"/>
              </p:ext>
            </p:extLst>
          </p:nvPr>
        </p:nvGraphicFramePr>
        <p:xfrm>
          <a:off x="466357" y="2212939"/>
          <a:ext cx="5629643" cy="28906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07824">
                  <a:extLst>
                    <a:ext uri="{9D8B030D-6E8A-4147-A177-3AD203B41FA5}">
                      <a16:colId xmlns:a16="http://schemas.microsoft.com/office/drawing/2014/main" val="2925368619"/>
                    </a:ext>
                  </a:extLst>
                </a:gridCol>
                <a:gridCol w="1929908">
                  <a:extLst>
                    <a:ext uri="{9D8B030D-6E8A-4147-A177-3AD203B41FA5}">
                      <a16:colId xmlns:a16="http://schemas.microsoft.com/office/drawing/2014/main" val="619235514"/>
                    </a:ext>
                  </a:extLst>
                </a:gridCol>
                <a:gridCol w="1791911">
                  <a:extLst>
                    <a:ext uri="{9D8B030D-6E8A-4147-A177-3AD203B41FA5}">
                      <a16:colId xmlns:a16="http://schemas.microsoft.com/office/drawing/2014/main" val="1084218245"/>
                    </a:ext>
                  </a:extLst>
                </a:gridCol>
              </a:tblGrid>
              <a:tr h="513169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Singulier 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Masculin/Féminin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Neutre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203103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</a:rPr>
                        <a:t>Nominatif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doctius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352816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Vocatif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doctius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012071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</a:rPr>
                        <a:t>Accusatif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doctiorem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doctius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37536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</a:rPr>
                        <a:t>Génitif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doctioris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doctioris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10451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doctiori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doctiori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432589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Ablatif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8510944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165672D-1A3A-4430-AEE5-062D3E3CF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344304"/>
              </p:ext>
            </p:extLst>
          </p:nvPr>
        </p:nvGraphicFramePr>
        <p:xfrm>
          <a:off x="6469167" y="2212939"/>
          <a:ext cx="5464669" cy="29497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78480">
                  <a:extLst>
                    <a:ext uri="{9D8B030D-6E8A-4147-A177-3AD203B41FA5}">
                      <a16:colId xmlns:a16="http://schemas.microsoft.com/office/drawing/2014/main" val="1179280026"/>
                    </a:ext>
                  </a:extLst>
                </a:gridCol>
                <a:gridCol w="1878480">
                  <a:extLst>
                    <a:ext uri="{9D8B030D-6E8A-4147-A177-3AD203B41FA5}">
                      <a16:colId xmlns:a16="http://schemas.microsoft.com/office/drawing/2014/main" val="1092123589"/>
                    </a:ext>
                  </a:extLst>
                </a:gridCol>
                <a:gridCol w="1707709">
                  <a:extLst>
                    <a:ext uri="{9D8B030D-6E8A-4147-A177-3AD203B41FA5}">
                      <a16:colId xmlns:a16="http://schemas.microsoft.com/office/drawing/2014/main" val="3839976154"/>
                    </a:ext>
                  </a:extLst>
                </a:gridCol>
              </a:tblGrid>
              <a:tr h="526559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 Pluriel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Masculin/Féminin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Neutre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7695252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</a:rPr>
                        <a:t>Nominatif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doctiora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7039513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Vocatif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doctiora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154504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Accusatif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doctiores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doctiora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628966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Génitif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doctiorum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doctiorum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415065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bg1"/>
                          </a:solidFill>
                          <a:effectLst/>
                        </a:rPr>
                        <a:t>doctioribus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doctioribus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9362146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Ablatif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</a:rPr>
                        <a:t>doctioribus</a:t>
                      </a:r>
                      <a:endParaRPr lang="fr-F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err="1">
                          <a:effectLst/>
                        </a:rPr>
                        <a:t>doctioribus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765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99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BBCAB-8D72-428B-B57F-E1B5FA30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6779"/>
            <a:ext cx="7729728" cy="951194"/>
          </a:xfrm>
        </p:spPr>
        <p:txBody>
          <a:bodyPr/>
          <a:lstStyle/>
          <a:p>
            <a:r>
              <a:rPr lang="fr-FR" dirty="0"/>
              <a:t>LE superlatif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7119E30-9C4B-4A7A-AD1B-1408D4EF2543}"/>
              </a:ext>
            </a:extLst>
          </p:cNvPr>
          <p:cNvSpPr txBox="1"/>
          <p:nvPr/>
        </p:nvSpPr>
        <p:spPr>
          <a:xfrm>
            <a:off x="447344" y="1332582"/>
            <a:ext cx="115040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Le superlatif d’infériorité se forme avec l’adverbe 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minime. </a:t>
            </a:r>
          </a:p>
          <a:p>
            <a:r>
              <a:rPr lang="fr-FR" sz="2400" dirty="0">
                <a:effectLst/>
                <a:ea typeface="Times New Roman" panose="02020603050405020304" pitchFamily="18" charset="0"/>
              </a:rPr>
              <a:t>Ex. : 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Paulus minime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doctus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est 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(Paul est le moins savant).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60193C3-E536-4F3F-BD6E-846A068E78BE}"/>
              </a:ext>
            </a:extLst>
          </p:cNvPr>
          <p:cNvSpPr txBox="1"/>
          <p:nvPr/>
        </p:nvSpPr>
        <p:spPr>
          <a:xfrm>
            <a:off x="414574" y="2497818"/>
            <a:ext cx="1136285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a typeface="Times New Roman" panose="02020603050405020304" pitchFamily="18" charset="0"/>
              </a:rPr>
              <a:t>Le 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superlatif de supériorité se forme par l’adjonction du suffixe -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issimus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a, um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. </a:t>
            </a:r>
          </a:p>
          <a:p>
            <a:r>
              <a:rPr lang="fr-FR" sz="2400" dirty="0">
                <a:effectLst/>
                <a:ea typeface="Times New Roman" panose="02020603050405020304" pitchFamily="18" charset="0"/>
              </a:rPr>
              <a:t>Ex. :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beatissimus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a, um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 ;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fortissimus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a, um.</a:t>
            </a:r>
            <a:endParaRPr lang="fr-FR" sz="2400" dirty="0">
              <a:effectLst/>
              <a:ea typeface="Times New Roman" panose="02020603050405020304" pitchFamily="18" charset="0"/>
            </a:endParaRPr>
          </a:p>
          <a:p>
            <a:endParaRPr lang="fr-FR" sz="18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637D55A-F627-4B62-9483-444F64BEFCC5}"/>
              </a:ext>
            </a:extLst>
          </p:cNvPr>
          <p:cNvSpPr txBox="1"/>
          <p:nvPr/>
        </p:nvSpPr>
        <p:spPr>
          <a:xfrm>
            <a:off x="447344" y="4557763"/>
            <a:ext cx="11362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Il existe toutefois un certain nombre d’exception 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8532D79-C8A6-400B-9904-36E955A3E66F}"/>
              </a:ext>
            </a:extLst>
          </p:cNvPr>
          <p:cNvSpPr txBox="1"/>
          <p:nvPr/>
        </p:nvSpPr>
        <p:spPr>
          <a:xfrm>
            <a:off x="1306626" y="5063752"/>
            <a:ext cx="10644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342900" algn="l"/>
              </a:tabLst>
            </a:pPr>
            <a:r>
              <a:rPr lang="fr-FR" sz="2400" dirty="0">
                <a:effectLst/>
                <a:ea typeface="Times New Roman" panose="02020603050405020304" pitchFamily="18" charset="0"/>
              </a:rPr>
              <a:t>-    les adjectifs en -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er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 ont un superlatif en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errimus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a, um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. Ex. :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acerrimus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pulcherrimus</a:t>
            </a:r>
            <a:endParaRPr lang="fr-F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9D8E35C-0A7F-4AA8-BEAC-1FE50B275955}"/>
              </a:ext>
            </a:extLst>
          </p:cNvPr>
          <p:cNvSpPr txBox="1"/>
          <p:nvPr/>
        </p:nvSpPr>
        <p:spPr>
          <a:xfrm>
            <a:off x="1306627" y="5109919"/>
            <a:ext cx="106447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342900" algn="l"/>
              </a:tabLst>
            </a:pPr>
            <a:endParaRPr lang="fr-FR" sz="2400" dirty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buFontTx/>
              <a:buChar char="-"/>
              <a:tabLst>
                <a:tab pos="342900" algn="l"/>
              </a:tabLst>
            </a:pPr>
            <a:r>
              <a:rPr lang="fr-FR" sz="2400" dirty="0">
                <a:ea typeface="Times New Roman" panose="02020603050405020304" pitchFamily="18" charset="0"/>
              </a:rPr>
              <a:t>l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es adjectifs en -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ens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 ont un superlatif en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entissimus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. Ex. :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prudentissimus</a:t>
            </a:r>
            <a:endParaRPr lang="fr-FR" sz="2400" i="1" dirty="0">
              <a:ea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2860F82-742B-4DD0-8861-7ED7D68C572C}"/>
              </a:ext>
            </a:extLst>
          </p:cNvPr>
          <p:cNvSpPr txBox="1"/>
          <p:nvPr/>
        </p:nvSpPr>
        <p:spPr>
          <a:xfrm>
            <a:off x="1306625" y="5931460"/>
            <a:ext cx="106447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342900" algn="l"/>
              </a:tabLst>
            </a:pPr>
            <a:r>
              <a:rPr lang="fr-FR" sz="2400" dirty="0">
                <a:effectLst/>
                <a:ea typeface="Times New Roman" panose="02020603050405020304" pitchFamily="18" charset="0"/>
              </a:rPr>
              <a:t>-    les </a:t>
            </a:r>
            <a:r>
              <a:rPr lang="fr-FR" sz="2400" dirty="0" err="1">
                <a:effectLst/>
                <a:ea typeface="Times New Roman" panose="02020603050405020304" pitchFamily="18" charset="0"/>
              </a:rPr>
              <a:t>adjecfifs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en -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ilis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 ont un superlatif en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illimus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. Ex. :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facillimus</a:t>
            </a:r>
            <a:endParaRPr lang="fr-FR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CE24566-BD92-412A-86F9-4EB6D72DF503}"/>
              </a:ext>
            </a:extLst>
          </p:cNvPr>
          <p:cNvSpPr txBox="1"/>
          <p:nvPr/>
        </p:nvSpPr>
        <p:spPr>
          <a:xfrm>
            <a:off x="697226" y="3379447"/>
            <a:ext cx="11362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NB : le superlatif peut avoir un sens absolu (« très savant ») ou relatif (« le plus savant »)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1914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1188720"/>
          </a:xfrm>
        </p:spPr>
        <p:txBody>
          <a:bodyPr/>
          <a:lstStyle/>
          <a:p>
            <a:r>
              <a:rPr lang="fr-FR" dirty="0"/>
              <a:t>COMPARATIFS ET SUPERLATIFS IRREGULIERS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48044F7F-BBB5-4963-827C-5BDF90D6A4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94560" y="2108096"/>
          <a:ext cx="8168640" cy="4213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5449">
                  <a:extLst>
                    <a:ext uri="{9D8B030D-6E8A-4147-A177-3AD203B41FA5}">
                      <a16:colId xmlns:a16="http://schemas.microsoft.com/office/drawing/2014/main" val="3290896469"/>
                    </a:ext>
                  </a:extLst>
                </a:gridCol>
                <a:gridCol w="1886882">
                  <a:extLst>
                    <a:ext uri="{9D8B030D-6E8A-4147-A177-3AD203B41FA5}">
                      <a16:colId xmlns:a16="http://schemas.microsoft.com/office/drawing/2014/main" val="3239130092"/>
                    </a:ext>
                  </a:extLst>
                </a:gridCol>
                <a:gridCol w="1785258">
                  <a:extLst>
                    <a:ext uri="{9D8B030D-6E8A-4147-A177-3AD203B41FA5}">
                      <a16:colId xmlns:a16="http://schemas.microsoft.com/office/drawing/2014/main" val="2640411300"/>
                    </a:ext>
                  </a:extLst>
                </a:gridCol>
                <a:gridCol w="1881051">
                  <a:extLst>
                    <a:ext uri="{9D8B030D-6E8A-4147-A177-3AD203B41FA5}">
                      <a16:colId xmlns:a16="http://schemas.microsoft.com/office/drawing/2014/main" val="4220564917"/>
                    </a:ext>
                  </a:extLst>
                </a:gridCol>
              </a:tblGrid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Positif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comparatif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superlatif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244071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Bon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bonus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melior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optimus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9825720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Mauvais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malus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peior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pessimus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7674463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Grand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magnus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maior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maximus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3086362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Petit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parvus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minor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minimus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3599041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Proche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propinquus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propior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proximus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3295852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Nombreux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multi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plures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plurimi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5759073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Haut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     x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superior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sumus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296138"/>
                  </a:ext>
                </a:extLst>
              </a:tr>
              <a:tr h="468200">
                <a:tc>
                  <a:txBody>
                    <a:bodyPr/>
                    <a:lstStyle/>
                    <a:p>
                      <a:r>
                        <a:rPr lang="fr-FR" sz="2400" b="1">
                          <a:effectLst/>
                        </a:rPr>
                        <a:t>Éloigné</a:t>
                      </a:r>
                      <a:endParaRPr lang="fr-FR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effectLst/>
                        </a:rPr>
                        <a:t>     x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ulterior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400" b="1" dirty="0" err="1">
                          <a:effectLst/>
                        </a:rPr>
                        <a:t>ulterius</a:t>
                      </a:r>
                      <a:r>
                        <a:rPr lang="fr-FR" sz="2400" b="1" dirty="0">
                          <a:effectLst/>
                        </a:rPr>
                        <a:t> 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3701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464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74155C-2F44-4092-B8C2-42DE358D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059" y="147226"/>
            <a:ext cx="7729728" cy="898943"/>
          </a:xfrm>
        </p:spPr>
        <p:txBody>
          <a:bodyPr/>
          <a:lstStyle/>
          <a:p>
            <a:r>
              <a:rPr lang="fr-FR" dirty="0"/>
              <a:t>Exercices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1C50BAB-2DDA-457F-8F73-D6B61A845EF6}"/>
              </a:ext>
            </a:extLst>
          </p:cNvPr>
          <p:cNvSpPr txBox="1"/>
          <p:nvPr/>
        </p:nvSpPr>
        <p:spPr>
          <a:xfrm>
            <a:off x="238551" y="1372612"/>
            <a:ext cx="7076650" cy="4808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Episcopus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a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civibus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gladio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vulneratus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est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Conradus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dux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Saxoniae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filiam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Ludowici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regis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Francorum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nupsit</a:t>
            </a:r>
            <a:endParaRPr lang="fr-FR" sz="2000" i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Lotharius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filius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Karoli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in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basilica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sancti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Petri rex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consecratur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ab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Artoldo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archiepiscopo</a:t>
            </a:r>
            <a:endParaRPr lang="fr-FR" sz="2000" i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- Ego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Boso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dono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presenti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scripto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fratribus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sancti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Pauli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abbatiae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possessionem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magne sylve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-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Ludowicus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maior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filiorum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regis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, erat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fortissimus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animo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et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corpore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robustissimus</a:t>
            </a:r>
            <a:br>
              <a:rPr lang="fr-FR" sz="2000" dirty="0">
                <a:effectLst/>
                <a:latin typeface="+mj-lt"/>
                <a:ea typeface="Times New Roman" panose="02020603050405020304" pitchFamily="18" charset="0"/>
              </a:rPr>
            </a:br>
            <a:endParaRPr lang="fr-FR" sz="2000" dirty="0">
              <a:latin typeface="+mj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D029623-B941-42E4-97EE-E0D0ADC55BF1}"/>
              </a:ext>
            </a:extLst>
          </p:cNvPr>
          <p:cNvSpPr txBox="1"/>
          <p:nvPr/>
        </p:nvSpPr>
        <p:spPr>
          <a:xfrm>
            <a:off x="8195420" y="1148777"/>
            <a:ext cx="389142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A ou ab : par</a:t>
            </a:r>
          </a:p>
          <a:p>
            <a:pPr algn="just"/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Abbatia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ae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f. : abbaye</a:t>
            </a:r>
          </a:p>
          <a:p>
            <a:pPr algn="just"/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Animus, </a:t>
            </a:r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i</a:t>
            </a:r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, m. : esprit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Consecro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, as, are, 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avi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atum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 : 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sacrer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Corpus, </a:t>
            </a:r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oris</a:t>
            </a:r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, n. : corps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Dono</a:t>
            </a:r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, as, are, </a:t>
            </a:r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avi</a:t>
            </a:r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atum</a:t>
            </a:r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 : donner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Ego : moi</a:t>
            </a:r>
          </a:p>
          <a:p>
            <a:pPr algn="just"/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Episcopus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i, m. : évêque</a:t>
            </a:r>
          </a:p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Fortis, e : courageux</a:t>
            </a:r>
          </a:p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Frater, -tris, m : frère</a:t>
            </a:r>
          </a:p>
          <a:p>
            <a:pPr algn="just"/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Gladium</a:t>
            </a:r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, ii, n. :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épée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Magnus, a, um :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grand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Nubeo</a:t>
            </a:r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, es,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ere</a:t>
            </a:r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nupsi</a:t>
            </a:r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nuptum</a:t>
            </a:r>
            <a:r>
              <a:rPr lang="de-DE" dirty="0">
                <a:effectLst/>
                <a:latin typeface="+mj-lt"/>
                <a:ea typeface="Times New Roman" panose="02020603050405020304" pitchFamily="18" charset="0"/>
              </a:rPr>
              <a:t> : </a:t>
            </a:r>
            <a:r>
              <a:rPr lang="de-DE" dirty="0" err="1">
                <a:effectLst/>
                <a:latin typeface="+mj-lt"/>
                <a:ea typeface="Times New Roman" panose="02020603050405020304" pitchFamily="18" charset="0"/>
              </a:rPr>
              <a:t>épouser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Presens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tis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 : présent</a:t>
            </a:r>
          </a:p>
          <a:p>
            <a:pPr algn="just"/>
            <a:r>
              <a:rPr lang="en-US" dirty="0">
                <a:effectLst/>
                <a:latin typeface="+mj-lt"/>
                <a:ea typeface="Times New Roman" panose="02020603050405020304" pitchFamily="18" charset="0"/>
              </a:rPr>
              <a:t>Robustus, a, um : </a:t>
            </a:r>
            <a:r>
              <a:rPr lang="en-US" dirty="0" err="1">
                <a:effectLst/>
                <a:latin typeface="+mj-lt"/>
                <a:ea typeface="Times New Roman" panose="02020603050405020304" pitchFamily="18" charset="0"/>
              </a:rPr>
              <a:t>robuste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Saxonia</a:t>
            </a: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, ae, f. : Saxe</a:t>
            </a:r>
            <a:endParaRPr lang="fr-FR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Scriptum,i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n. : écrit</a:t>
            </a:r>
          </a:p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Sylva, 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ae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f. : forêt</a:t>
            </a:r>
          </a:p>
          <a:p>
            <a:pPr algn="just"/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Uxor, -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oris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f. : épouse</a:t>
            </a:r>
          </a:p>
          <a:p>
            <a:pPr algn="just"/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Vulnero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as, are, 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avi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, </a:t>
            </a:r>
            <a:r>
              <a:rPr lang="fr-FR" dirty="0" err="1">
                <a:effectLst/>
                <a:latin typeface="+mj-lt"/>
                <a:ea typeface="Times New Roman" panose="02020603050405020304" pitchFamily="18" charset="0"/>
              </a:rPr>
              <a:t>atum</a:t>
            </a:r>
            <a:r>
              <a:rPr lang="fr-FR" dirty="0">
                <a:effectLst/>
                <a:latin typeface="+mj-lt"/>
                <a:ea typeface="Times New Roman" panose="02020603050405020304" pitchFamily="18" charset="0"/>
              </a:rPr>
              <a:t> : blesser</a:t>
            </a:r>
          </a:p>
        </p:txBody>
      </p:sp>
    </p:spTree>
    <p:extLst>
      <p:ext uri="{BB962C8B-B14F-4D97-AF65-F5344CB8AC3E}">
        <p14:creationId xmlns:p14="http://schemas.microsoft.com/office/powerpoint/2010/main" val="377109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2D6DC-1905-43AD-B259-4F492D8E5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85" y="1824325"/>
            <a:ext cx="6569675" cy="713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Rosa, rosa, </a:t>
            </a:r>
            <a:r>
              <a:rPr lang="fr-FR" sz="2800" dirty="0" err="1"/>
              <a:t>rosam</a:t>
            </a:r>
            <a:r>
              <a:rPr lang="fr-FR" sz="2800" dirty="0"/>
              <a:t>, </a:t>
            </a:r>
            <a:r>
              <a:rPr lang="fr-FR" sz="2800" dirty="0" err="1"/>
              <a:t>rosae</a:t>
            </a:r>
            <a:r>
              <a:rPr lang="fr-FR" sz="2800" dirty="0"/>
              <a:t>, </a:t>
            </a:r>
            <a:r>
              <a:rPr lang="fr-FR" sz="2800" dirty="0" err="1"/>
              <a:t>rosae</a:t>
            </a:r>
            <a:r>
              <a:rPr lang="fr-FR" sz="2800" dirty="0"/>
              <a:t>, rosa</a:t>
            </a:r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927098"/>
          </a:xfrm>
        </p:spPr>
        <p:txBody>
          <a:bodyPr/>
          <a:lstStyle/>
          <a:p>
            <a:r>
              <a:rPr lang="fr-FR" dirty="0"/>
              <a:t>Déclinaison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14EDDF4-124B-2A07-DC33-3427A8BD8927}"/>
              </a:ext>
            </a:extLst>
          </p:cNvPr>
          <p:cNvSpPr txBox="1">
            <a:spLocks/>
          </p:cNvSpPr>
          <p:nvPr/>
        </p:nvSpPr>
        <p:spPr>
          <a:xfrm>
            <a:off x="420785" y="2444099"/>
            <a:ext cx="6569675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 err="1"/>
              <a:t>Rosae</a:t>
            </a:r>
            <a:r>
              <a:rPr lang="fr-FR" sz="2800" dirty="0"/>
              <a:t>, </a:t>
            </a:r>
            <a:r>
              <a:rPr lang="fr-FR" sz="2800" dirty="0" err="1"/>
              <a:t>rosae</a:t>
            </a:r>
            <a:r>
              <a:rPr lang="fr-FR" sz="2800" dirty="0"/>
              <a:t>, rosas, </a:t>
            </a:r>
            <a:r>
              <a:rPr lang="fr-FR" sz="2800" dirty="0" err="1"/>
              <a:t>rosarum</a:t>
            </a:r>
            <a:r>
              <a:rPr lang="fr-FR" sz="2800" dirty="0"/>
              <a:t>, rosis, rosis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F454F9E-8E2D-69DF-88A4-ECAA12C02800}"/>
              </a:ext>
            </a:extLst>
          </p:cNvPr>
          <p:cNvSpPr txBox="1">
            <a:spLocks/>
          </p:cNvSpPr>
          <p:nvPr/>
        </p:nvSpPr>
        <p:spPr>
          <a:xfrm>
            <a:off x="420785" y="3420762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Dominus, domine, </a:t>
            </a:r>
            <a:r>
              <a:rPr lang="fr-FR" sz="2800" dirty="0" err="1"/>
              <a:t>dominum</a:t>
            </a:r>
            <a:r>
              <a:rPr lang="fr-FR" sz="2800" dirty="0"/>
              <a:t>, </a:t>
            </a:r>
            <a:r>
              <a:rPr lang="fr-FR" sz="2800" dirty="0" err="1"/>
              <a:t>domini</a:t>
            </a:r>
            <a:r>
              <a:rPr lang="fr-FR" sz="2800" dirty="0"/>
              <a:t>, domino, domino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A1799F09-FC8B-4607-71D2-21BDC4CE3574}"/>
              </a:ext>
            </a:extLst>
          </p:cNvPr>
          <p:cNvSpPr txBox="1">
            <a:spLocks/>
          </p:cNvSpPr>
          <p:nvPr/>
        </p:nvSpPr>
        <p:spPr>
          <a:xfrm>
            <a:off x="420785" y="4134540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 err="1"/>
              <a:t>Domini</a:t>
            </a:r>
            <a:r>
              <a:rPr lang="fr-FR" sz="2800" dirty="0"/>
              <a:t>, </a:t>
            </a:r>
            <a:r>
              <a:rPr lang="fr-FR" sz="2800" dirty="0" err="1"/>
              <a:t>domini</a:t>
            </a:r>
            <a:r>
              <a:rPr lang="fr-FR" sz="2800" dirty="0"/>
              <a:t>, dominos, </a:t>
            </a:r>
            <a:r>
              <a:rPr lang="fr-FR" sz="2800" dirty="0" err="1"/>
              <a:t>dominorum</a:t>
            </a:r>
            <a:r>
              <a:rPr lang="fr-FR" sz="2800" dirty="0"/>
              <a:t>, </a:t>
            </a:r>
            <a:r>
              <a:rPr lang="fr-FR" sz="2800" dirty="0" err="1"/>
              <a:t>dominis</a:t>
            </a:r>
            <a:r>
              <a:rPr lang="fr-FR" sz="2800" dirty="0"/>
              <a:t>, </a:t>
            </a:r>
            <a:r>
              <a:rPr lang="fr-FR" sz="2800" dirty="0" err="1"/>
              <a:t>dominis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019ADFB2-BBD6-8365-845D-873D7B7FF1C5}"/>
              </a:ext>
            </a:extLst>
          </p:cNvPr>
          <p:cNvSpPr txBox="1">
            <a:spLocks/>
          </p:cNvSpPr>
          <p:nvPr/>
        </p:nvSpPr>
        <p:spPr>
          <a:xfrm>
            <a:off x="420785" y="5205207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Consul, consul, </a:t>
            </a:r>
            <a:r>
              <a:rPr lang="fr-FR" sz="2800" dirty="0" err="1"/>
              <a:t>consulem</a:t>
            </a:r>
            <a:r>
              <a:rPr lang="fr-FR" sz="2800" dirty="0"/>
              <a:t>, </a:t>
            </a:r>
            <a:r>
              <a:rPr lang="fr-FR" sz="2800" dirty="0" err="1"/>
              <a:t>consulis</a:t>
            </a:r>
            <a:r>
              <a:rPr lang="fr-FR" sz="2800" dirty="0"/>
              <a:t>, </a:t>
            </a:r>
            <a:r>
              <a:rPr lang="fr-FR" sz="2800" dirty="0" err="1"/>
              <a:t>consuli</a:t>
            </a:r>
            <a:r>
              <a:rPr lang="fr-FR" sz="2800" dirty="0"/>
              <a:t>, consule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2BC33DD6-F650-D299-9BD1-75228D52177C}"/>
              </a:ext>
            </a:extLst>
          </p:cNvPr>
          <p:cNvSpPr txBox="1">
            <a:spLocks/>
          </p:cNvSpPr>
          <p:nvPr/>
        </p:nvSpPr>
        <p:spPr>
          <a:xfrm>
            <a:off x="420785" y="5793442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Consules, consules, consules, </a:t>
            </a:r>
            <a:r>
              <a:rPr lang="fr-FR" sz="2800" dirty="0" err="1"/>
              <a:t>consulum</a:t>
            </a:r>
            <a:r>
              <a:rPr lang="fr-FR" sz="2800" dirty="0"/>
              <a:t>, </a:t>
            </a:r>
            <a:r>
              <a:rPr lang="fr-FR" sz="2800" dirty="0" err="1"/>
              <a:t>consulibus</a:t>
            </a:r>
            <a:r>
              <a:rPr lang="fr-FR" sz="2800" dirty="0"/>
              <a:t>, </a:t>
            </a:r>
            <a:r>
              <a:rPr lang="fr-FR" sz="2800" dirty="0" err="1"/>
              <a:t>consulibus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4275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build="p"/>
      <p:bldP spid="4" grpId="0" build="p"/>
      <p:bldP spid="6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C7AA4-E55A-8C05-B9C9-389B44D5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F7538F-4FAE-2EB3-E6EB-CC63FE578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85" y="1268847"/>
            <a:ext cx="6569675" cy="713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Ils avaient détruit = </a:t>
            </a:r>
            <a:r>
              <a:rPr lang="fr-FR" sz="2800" dirty="0" err="1"/>
              <a:t>deleverant</a:t>
            </a:r>
            <a:r>
              <a:rPr lang="fr-FR" sz="2800" dirty="0"/>
              <a:t> </a:t>
            </a:r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70393D-73C9-2CB3-E433-3C03BEDC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42041"/>
            <a:ext cx="7729728" cy="927098"/>
          </a:xfrm>
        </p:spPr>
        <p:txBody>
          <a:bodyPr/>
          <a:lstStyle/>
          <a:p>
            <a:r>
              <a:rPr lang="fr-FR" dirty="0"/>
              <a:t>CONJUGAISON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B746613-4513-DF92-F1BB-4CE64CB6547D}"/>
              </a:ext>
            </a:extLst>
          </p:cNvPr>
          <p:cNvSpPr txBox="1">
            <a:spLocks/>
          </p:cNvSpPr>
          <p:nvPr/>
        </p:nvSpPr>
        <p:spPr>
          <a:xfrm>
            <a:off x="420784" y="1920515"/>
            <a:ext cx="6569675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Tu auras été aimé = </a:t>
            </a:r>
            <a:r>
              <a:rPr lang="fr-FR" sz="2800" dirty="0" err="1"/>
              <a:t>amatus</a:t>
            </a:r>
            <a:r>
              <a:rPr lang="fr-FR" sz="2800" dirty="0"/>
              <a:t> </a:t>
            </a:r>
            <a:r>
              <a:rPr lang="fr-FR" sz="2800" dirty="0" err="1"/>
              <a:t>eris</a:t>
            </a:r>
            <a:r>
              <a:rPr lang="fr-FR" sz="28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B07F8FB0-4602-0266-EB9E-D179D6ECBC7A}"/>
              </a:ext>
            </a:extLst>
          </p:cNvPr>
          <p:cNvSpPr txBox="1">
            <a:spLocks/>
          </p:cNvSpPr>
          <p:nvPr/>
        </p:nvSpPr>
        <p:spPr>
          <a:xfrm>
            <a:off x="420785" y="2642077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Vous aimez = amatis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4277539-DC84-A0E1-F937-D32F368170CB}"/>
              </a:ext>
            </a:extLst>
          </p:cNvPr>
          <p:cNvSpPr txBox="1">
            <a:spLocks/>
          </p:cNvSpPr>
          <p:nvPr/>
        </p:nvSpPr>
        <p:spPr>
          <a:xfrm>
            <a:off x="420785" y="3363639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Ils détruisent = </a:t>
            </a:r>
            <a:r>
              <a:rPr lang="fr-FR" sz="2800" dirty="0" err="1"/>
              <a:t>delent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A9106B9-A5DF-A67E-7293-4C47F6F736CC}"/>
              </a:ext>
            </a:extLst>
          </p:cNvPr>
          <p:cNvSpPr txBox="1">
            <a:spLocks/>
          </p:cNvSpPr>
          <p:nvPr/>
        </p:nvSpPr>
        <p:spPr>
          <a:xfrm>
            <a:off x="420785" y="4015307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Vous avez aimé = </a:t>
            </a:r>
            <a:r>
              <a:rPr lang="fr-FR" sz="2800" dirty="0" err="1"/>
              <a:t>amavistis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F5358BE-27C3-4FE7-D50C-36361962F36D}"/>
              </a:ext>
            </a:extLst>
          </p:cNvPr>
          <p:cNvSpPr txBox="1">
            <a:spLocks/>
          </p:cNvSpPr>
          <p:nvPr/>
        </p:nvSpPr>
        <p:spPr>
          <a:xfrm>
            <a:off x="420785" y="4666975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Ils aimeront = </a:t>
            </a:r>
            <a:r>
              <a:rPr lang="fr-FR" sz="2800" dirty="0" err="1"/>
              <a:t>amabunt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3E4C384-F802-8E42-C4B1-4A1B66091C8F}"/>
              </a:ext>
            </a:extLst>
          </p:cNvPr>
          <p:cNvSpPr txBox="1">
            <a:spLocks/>
          </p:cNvSpPr>
          <p:nvPr/>
        </p:nvSpPr>
        <p:spPr>
          <a:xfrm>
            <a:off x="420783" y="5318643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Je suis aimée = </a:t>
            </a:r>
            <a:r>
              <a:rPr lang="fr-FR" sz="2800" dirty="0" err="1"/>
              <a:t>amor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3C1534CD-3299-B3A5-1540-C90710F13674}"/>
              </a:ext>
            </a:extLst>
          </p:cNvPr>
          <p:cNvSpPr txBox="1">
            <a:spLocks/>
          </p:cNvSpPr>
          <p:nvPr/>
        </p:nvSpPr>
        <p:spPr>
          <a:xfrm>
            <a:off x="420783" y="5970311"/>
            <a:ext cx="8535208" cy="713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800" dirty="0"/>
              <a:t>Nous avons été détruits = </a:t>
            </a:r>
            <a:r>
              <a:rPr lang="fr-FR" sz="2800" dirty="0" err="1"/>
              <a:t>deleti</a:t>
            </a:r>
            <a:r>
              <a:rPr lang="fr-FR" sz="2800" dirty="0"/>
              <a:t> </a:t>
            </a:r>
            <a:r>
              <a:rPr lang="fr-FR" sz="2800" dirty="0" err="1"/>
              <a:t>sumus</a:t>
            </a:r>
            <a:endParaRPr lang="fr-FR" sz="2800" dirty="0"/>
          </a:p>
          <a:p>
            <a:pPr marL="0" indent="0">
              <a:buFont typeface="Arial" panose="020B0604020202020204" pitchFamily="34" charset="0"/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0197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build="p"/>
      <p:bldP spid="4" grpId="0" build="p"/>
      <p:bldP spid="6" grpId="0" build="p"/>
      <p:bldP spid="7" grpId="0" build="p"/>
      <p:bldP spid="8" grpId="0" build="p"/>
      <p:bldP spid="9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0D27D-8355-24E9-8D89-A10EF94AC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502" y="263937"/>
            <a:ext cx="7729728" cy="1188720"/>
          </a:xfrm>
        </p:spPr>
        <p:txBody>
          <a:bodyPr/>
          <a:lstStyle/>
          <a:p>
            <a:r>
              <a:rPr lang="fr-FR" dirty="0"/>
              <a:t>Version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2C5B32-DD6A-80A0-E474-C8B507129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900" y="1878008"/>
            <a:ext cx="7729728" cy="651547"/>
          </a:xfrm>
        </p:spPr>
        <p:txBody>
          <a:bodyPr/>
          <a:lstStyle/>
          <a:p>
            <a:r>
              <a:rPr lang="fr-FR" dirty="0" err="1"/>
              <a:t>Monasterii</a:t>
            </a:r>
            <a:r>
              <a:rPr lang="fr-FR" dirty="0"/>
              <a:t> </a:t>
            </a:r>
            <a:r>
              <a:rPr lang="fr-FR" dirty="0" err="1"/>
              <a:t>dominum</a:t>
            </a:r>
            <a:r>
              <a:rPr lang="fr-FR" dirty="0"/>
              <a:t> </a:t>
            </a:r>
            <a:r>
              <a:rPr lang="fr-FR" dirty="0" err="1"/>
              <a:t>amo</a:t>
            </a:r>
            <a:r>
              <a:rPr lang="fr-FR" dirty="0"/>
              <a:t> = j’aime le seigneur du monastère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26DC3CC-7E8A-9D79-6523-12A5A46FB3C3}"/>
              </a:ext>
            </a:extLst>
          </p:cNvPr>
          <p:cNvSpPr txBox="1">
            <a:spLocks/>
          </p:cNvSpPr>
          <p:nvPr/>
        </p:nvSpPr>
        <p:spPr>
          <a:xfrm>
            <a:off x="880900" y="2777453"/>
            <a:ext cx="9148330" cy="651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Monachorum</a:t>
            </a:r>
            <a:r>
              <a:rPr lang="fr-FR" dirty="0"/>
              <a:t> castra consules </a:t>
            </a:r>
            <a:r>
              <a:rPr lang="fr-FR" dirty="0" err="1"/>
              <a:t>deleverunt</a:t>
            </a:r>
            <a:r>
              <a:rPr lang="fr-FR" dirty="0"/>
              <a:t> = les consuls ont détruit les châteaux des moines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4913D91-2A70-6975-B8E3-5B58669C46A8}"/>
              </a:ext>
            </a:extLst>
          </p:cNvPr>
          <p:cNvSpPr txBox="1">
            <a:spLocks/>
          </p:cNvSpPr>
          <p:nvPr/>
        </p:nvSpPr>
        <p:spPr>
          <a:xfrm>
            <a:off x="880900" y="3676898"/>
            <a:ext cx="9148330" cy="6515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Episcopus</a:t>
            </a:r>
            <a:r>
              <a:rPr lang="fr-FR" dirty="0"/>
              <a:t> a </a:t>
            </a:r>
            <a:r>
              <a:rPr lang="fr-FR" dirty="0" err="1"/>
              <a:t>monachis</a:t>
            </a:r>
            <a:r>
              <a:rPr lang="fr-FR" dirty="0"/>
              <a:t> </a:t>
            </a:r>
            <a:r>
              <a:rPr lang="fr-FR" dirty="0" err="1"/>
              <a:t>sancti</a:t>
            </a:r>
            <a:r>
              <a:rPr lang="fr-FR" dirty="0"/>
              <a:t> Pauli </a:t>
            </a:r>
            <a:r>
              <a:rPr lang="fr-FR" dirty="0" err="1"/>
              <a:t>monasterii</a:t>
            </a:r>
            <a:r>
              <a:rPr lang="fr-FR" dirty="0"/>
              <a:t> </a:t>
            </a:r>
            <a:r>
              <a:rPr lang="fr-FR" dirty="0" err="1"/>
              <a:t>amatur</a:t>
            </a:r>
            <a:r>
              <a:rPr lang="fr-FR" dirty="0"/>
              <a:t> = l’évêque est aimé par les moines du monastère saint Paul</a:t>
            </a:r>
          </a:p>
        </p:txBody>
      </p:sp>
    </p:spTree>
    <p:extLst>
      <p:ext uri="{BB962C8B-B14F-4D97-AF65-F5344CB8AC3E}">
        <p14:creationId xmlns:p14="http://schemas.microsoft.com/office/powerpoint/2010/main" val="1984497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DFCA1-965E-4DFC-9AF9-84D6337D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405" y="370043"/>
            <a:ext cx="8995189" cy="1188720"/>
          </a:xfrm>
        </p:spPr>
        <p:txBody>
          <a:bodyPr/>
          <a:lstStyle/>
          <a:p>
            <a:r>
              <a:rPr lang="fr-FR" dirty="0"/>
              <a:t>RAPPEL : La première classe d’adjectifs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E7793E2-74CD-4306-886E-6C48BE6422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16836" y="2407298"/>
          <a:ext cx="8360230" cy="3853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9410">
                  <a:extLst>
                    <a:ext uri="{9D8B030D-6E8A-4147-A177-3AD203B41FA5}">
                      <a16:colId xmlns:a16="http://schemas.microsoft.com/office/drawing/2014/main" val="3005481393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3030630072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02847345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57155081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Masculin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Féminin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Neutre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02406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Nominatif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801883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Vocatif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9336370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Accusatif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Bonam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Bonum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21190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Génitif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Bonæ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Boni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64263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Datif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Bono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Bonæ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Bono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04224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Ablatif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Bono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Bona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Bono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655777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84E35C90-AB8E-42EF-AC79-A88E37F6CE50}"/>
              </a:ext>
            </a:extLst>
          </p:cNvPr>
          <p:cNvSpPr txBox="1"/>
          <p:nvPr/>
        </p:nvSpPr>
        <p:spPr>
          <a:xfrm>
            <a:off x="5246703" y="1752198"/>
            <a:ext cx="197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Bonus, a, </a:t>
            </a:r>
            <a:r>
              <a:rPr lang="fr-FR" sz="2400" dirty="0" err="1"/>
              <a:t>um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8007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4E7793E2-74CD-4306-886E-6C48BE6422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42962" y="1502229"/>
          <a:ext cx="8360230" cy="38535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9410">
                  <a:extLst>
                    <a:ext uri="{9D8B030D-6E8A-4147-A177-3AD203B41FA5}">
                      <a16:colId xmlns:a16="http://schemas.microsoft.com/office/drawing/2014/main" val="3005481393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3030630072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02847345"/>
                    </a:ext>
                  </a:extLst>
                </a:gridCol>
                <a:gridCol w="2106940">
                  <a:extLst>
                    <a:ext uri="{9D8B030D-6E8A-4147-A177-3AD203B41FA5}">
                      <a16:colId xmlns:a16="http://schemas.microsoft.com/office/drawing/2014/main" val="4057155081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Masculin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Féminin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Neutre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02406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Nominatif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Bonae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801883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Vocatif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Bonae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9336370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Accusatif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Bonos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Bonas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effectLst/>
                        </a:rPr>
                        <a:t>Bona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21190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Génitif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Bonorum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Bonarum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Bonorum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64263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it-IT" sz="2000">
                          <a:effectLst/>
                        </a:rPr>
                        <a:t>Datif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Bonis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0422499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Ablatif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</a:rPr>
                        <a:t>Bonis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655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726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1188720"/>
          </a:xfrm>
        </p:spPr>
        <p:txBody>
          <a:bodyPr/>
          <a:lstStyle/>
          <a:p>
            <a:r>
              <a:rPr lang="fr-FR" dirty="0"/>
              <a:t>ADJECTIFS 2</a:t>
            </a:r>
            <a:r>
              <a:rPr lang="fr-FR" baseline="30000" dirty="0"/>
              <a:t>e</a:t>
            </a:r>
            <a:r>
              <a:rPr lang="fr-FR" dirty="0"/>
              <a:t> classe, type Fortis, 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394317"/>
              </p:ext>
            </p:extLst>
          </p:nvPr>
        </p:nvGraphicFramePr>
        <p:xfrm>
          <a:off x="670192" y="2657206"/>
          <a:ext cx="10851615" cy="3732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3290">
                  <a:extLst>
                    <a:ext uri="{9D8B030D-6E8A-4147-A177-3AD203B41FA5}">
                      <a16:colId xmlns:a16="http://schemas.microsoft.com/office/drawing/2014/main" val="1364189537"/>
                    </a:ext>
                  </a:extLst>
                </a:gridCol>
                <a:gridCol w="2358419">
                  <a:extLst>
                    <a:ext uri="{9D8B030D-6E8A-4147-A177-3AD203B41FA5}">
                      <a16:colId xmlns:a16="http://schemas.microsoft.com/office/drawing/2014/main" val="2714937811"/>
                    </a:ext>
                  </a:extLst>
                </a:gridCol>
                <a:gridCol w="2220964">
                  <a:extLst>
                    <a:ext uri="{9D8B030D-6E8A-4147-A177-3AD203B41FA5}">
                      <a16:colId xmlns:a16="http://schemas.microsoft.com/office/drawing/2014/main" val="1028474393"/>
                    </a:ext>
                  </a:extLst>
                </a:gridCol>
                <a:gridCol w="2222169">
                  <a:extLst>
                    <a:ext uri="{9D8B030D-6E8A-4147-A177-3AD203B41FA5}">
                      <a16:colId xmlns:a16="http://schemas.microsoft.com/office/drawing/2014/main" val="1177636226"/>
                    </a:ext>
                  </a:extLst>
                </a:gridCol>
                <a:gridCol w="2096773">
                  <a:extLst>
                    <a:ext uri="{9D8B030D-6E8A-4147-A177-3AD203B41FA5}">
                      <a16:colId xmlns:a16="http://schemas.microsoft.com/office/drawing/2014/main" val="1786775578"/>
                    </a:ext>
                  </a:extLst>
                </a:gridCol>
              </a:tblGrid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Nominatif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58054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Vocatif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3533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fortem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855707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fortium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fortium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6816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97511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6149162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591499" y="1760723"/>
            <a:ext cx="262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Masculin ou féminin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736377" y="1760723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Neutre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654888" y="2208964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048001" y="2223912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2495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78481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</p:spTree>
    <p:extLst>
      <p:ext uri="{BB962C8B-B14F-4D97-AF65-F5344CB8AC3E}">
        <p14:creationId xmlns:p14="http://schemas.microsoft.com/office/powerpoint/2010/main" val="1405493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685" y="308428"/>
            <a:ext cx="9476122" cy="1188720"/>
          </a:xfrm>
        </p:spPr>
        <p:txBody>
          <a:bodyPr/>
          <a:lstStyle/>
          <a:p>
            <a:r>
              <a:rPr lang="fr-FR" dirty="0"/>
              <a:t>ADJECTIFS 2</a:t>
            </a:r>
            <a:r>
              <a:rPr lang="fr-FR" baseline="30000" dirty="0"/>
              <a:t>e</a:t>
            </a:r>
            <a:r>
              <a:rPr lang="fr-FR" dirty="0"/>
              <a:t> classe, type PRUDENS, ENTIS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230362"/>
              </p:ext>
            </p:extLst>
          </p:nvPr>
        </p:nvGraphicFramePr>
        <p:xfrm>
          <a:off x="670192" y="2657206"/>
          <a:ext cx="10851615" cy="3732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3290">
                  <a:extLst>
                    <a:ext uri="{9D8B030D-6E8A-4147-A177-3AD203B41FA5}">
                      <a16:colId xmlns:a16="http://schemas.microsoft.com/office/drawing/2014/main" val="1364189537"/>
                    </a:ext>
                  </a:extLst>
                </a:gridCol>
                <a:gridCol w="2358419">
                  <a:extLst>
                    <a:ext uri="{9D8B030D-6E8A-4147-A177-3AD203B41FA5}">
                      <a16:colId xmlns:a16="http://schemas.microsoft.com/office/drawing/2014/main" val="2714937811"/>
                    </a:ext>
                  </a:extLst>
                </a:gridCol>
                <a:gridCol w="2220964">
                  <a:extLst>
                    <a:ext uri="{9D8B030D-6E8A-4147-A177-3AD203B41FA5}">
                      <a16:colId xmlns:a16="http://schemas.microsoft.com/office/drawing/2014/main" val="1028474393"/>
                    </a:ext>
                  </a:extLst>
                </a:gridCol>
                <a:gridCol w="2222169">
                  <a:extLst>
                    <a:ext uri="{9D8B030D-6E8A-4147-A177-3AD203B41FA5}">
                      <a16:colId xmlns:a16="http://schemas.microsoft.com/office/drawing/2014/main" val="1177636226"/>
                    </a:ext>
                  </a:extLst>
                </a:gridCol>
                <a:gridCol w="2096773">
                  <a:extLst>
                    <a:ext uri="{9D8B030D-6E8A-4147-A177-3AD203B41FA5}">
                      <a16:colId xmlns:a16="http://schemas.microsoft.com/office/drawing/2014/main" val="1786775578"/>
                    </a:ext>
                  </a:extLst>
                </a:gridCol>
              </a:tblGrid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Nominatif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58054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Vocatif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3533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prudentem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855707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6816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97511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6149162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591499" y="1760723"/>
            <a:ext cx="262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Masculin ou féminin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736377" y="1760723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Neutre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654888" y="2208964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048001" y="2223912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2495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78481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</p:spTree>
    <p:extLst>
      <p:ext uri="{BB962C8B-B14F-4D97-AF65-F5344CB8AC3E}">
        <p14:creationId xmlns:p14="http://schemas.microsoft.com/office/powerpoint/2010/main" val="119064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119" y="161552"/>
            <a:ext cx="9476122" cy="1017505"/>
          </a:xfrm>
        </p:spPr>
        <p:txBody>
          <a:bodyPr>
            <a:normAutofit fontScale="90000"/>
          </a:bodyPr>
          <a:lstStyle/>
          <a:p>
            <a:r>
              <a:rPr lang="fr-FR" dirty="0"/>
              <a:t>COMPARATIFS : égalité, infériorité, supériorité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F840A2-907C-4370-8AC2-1F1CDC887B54}"/>
              </a:ext>
            </a:extLst>
          </p:cNvPr>
          <p:cNvSpPr txBox="1"/>
          <p:nvPr/>
        </p:nvSpPr>
        <p:spPr>
          <a:xfrm>
            <a:off x="383177" y="1365007"/>
            <a:ext cx="1164336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effectLst/>
                <a:latin typeface="+mj-lt"/>
                <a:ea typeface="Times New Roman" panose="02020603050405020304" pitchFamily="18" charset="0"/>
              </a:rPr>
              <a:t>Les comparatifs d’égalité et d’infériorité se forment avec un adverbe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ctr"/>
            <a:r>
              <a:rPr lang="fr-FR" sz="2000" b="1" dirty="0">
                <a:effectLst/>
                <a:latin typeface="+mj-lt"/>
                <a:ea typeface="Times New Roman" panose="02020603050405020304" pitchFamily="18" charset="0"/>
              </a:rPr>
              <a:t> 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sz="1800" dirty="0">
                <a:effectLst/>
                <a:latin typeface="+mj-lt"/>
                <a:ea typeface="Times New Roman" panose="02020603050405020304" pitchFamily="18" charset="0"/>
              </a:rPr>
              <a:t>  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A4429B-D2B0-4228-905C-8121E6376ED3}"/>
              </a:ext>
            </a:extLst>
          </p:cNvPr>
          <p:cNvSpPr txBox="1"/>
          <p:nvPr/>
        </p:nvSpPr>
        <p:spPr>
          <a:xfrm>
            <a:off x="1143462" y="3760241"/>
            <a:ext cx="1038481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fr-FR" sz="18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ctr"/>
            <a:endParaRPr lang="fr-FR" sz="2000" dirty="0">
              <a:latin typeface="+mj-lt"/>
              <a:ea typeface="Times New Roman" panose="02020603050405020304" pitchFamily="18" charset="0"/>
            </a:endParaRPr>
          </a:p>
          <a:p>
            <a:pPr algn="ctr"/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Petrus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doctior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Paulus est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=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Petrus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doctior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Paulo est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(Pierre est plus savant que Paul) </a:t>
            </a:r>
            <a:endParaRPr lang="fr-FR" sz="2000" dirty="0">
              <a:latin typeface="+mj-lt"/>
              <a:ea typeface="Times New Roman" panose="02020603050405020304" pitchFamily="18" charset="0"/>
            </a:endParaRPr>
          </a:p>
          <a:p>
            <a:pPr algn="ctr"/>
            <a:endParaRPr lang="fr-FR" sz="2000" i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ctr"/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Argentum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vilius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aureo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est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=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argentum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vilius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aureum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est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(l’argent est plus vil que l’or)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0A59E32-7000-4262-B600-23CCB3BFC2B7}"/>
              </a:ext>
            </a:extLst>
          </p:cNvPr>
          <p:cNvSpPr txBox="1"/>
          <p:nvPr/>
        </p:nvSpPr>
        <p:spPr>
          <a:xfrm>
            <a:off x="504500" y="1968493"/>
            <a:ext cx="116433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tam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pour le comparatif d’égalité :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Petrus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tam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doctus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Paulus est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(Pierre est aussi savant que Paul) </a:t>
            </a:r>
          </a:p>
          <a:p>
            <a:pPr algn="just"/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- minus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pour le comparatif d’Infériorité :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Petrus minus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doctus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quam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 Paulus est 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(Pierre est moins savant que Paul)</a:t>
            </a:r>
          </a:p>
          <a:p>
            <a:pPr algn="just"/>
            <a:r>
              <a:rPr lang="fr-FR" sz="18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fr-FR" sz="1800" dirty="0">
                <a:effectLst/>
                <a:latin typeface="+mj-lt"/>
                <a:ea typeface="Times New Roman" panose="02020603050405020304" pitchFamily="18" charset="0"/>
              </a:rPr>
              <a:t>  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B9452FB-F334-4CBB-9B40-61FA3C7E7A95}"/>
              </a:ext>
            </a:extLst>
          </p:cNvPr>
          <p:cNvSpPr txBox="1"/>
          <p:nvPr/>
        </p:nvSpPr>
        <p:spPr>
          <a:xfrm>
            <a:off x="-44139" y="3429000"/>
            <a:ext cx="1219199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fr-FR" sz="18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algn="ctr"/>
            <a:r>
              <a:rPr lang="fr-FR" sz="2000" b="1" dirty="0">
                <a:effectLst/>
                <a:latin typeface="+mj-lt"/>
                <a:ea typeface="Times New Roman" panose="02020603050405020304" pitchFamily="18" charset="0"/>
              </a:rPr>
              <a:t>Le comparatif de supériorité se forme avec le suffixe –</a:t>
            </a:r>
            <a:r>
              <a:rPr lang="fr-FR" sz="2000" b="1" dirty="0" err="1">
                <a:effectLst/>
                <a:latin typeface="+mj-lt"/>
                <a:ea typeface="Times New Roman" panose="02020603050405020304" pitchFamily="18" charset="0"/>
              </a:rPr>
              <a:t>ior</a:t>
            </a:r>
            <a:r>
              <a:rPr lang="fr-FR" sz="2000" b="1" dirty="0">
                <a:effectLst/>
                <a:latin typeface="+mj-lt"/>
                <a:ea typeface="Times New Roman" panose="02020603050405020304" pitchFamily="18" charset="0"/>
              </a:rPr>
              <a:t> au féminin ou au masculin et –</a:t>
            </a:r>
            <a:r>
              <a:rPr lang="fr-FR" sz="2000" b="1" dirty="0" err="1">
                <a:effectLst/>
                <a:latin typeface="+mj-lt"/>
                <a:ea typeface="Times New Roman" panose="02020603050405020304" pitchFamily="18" charset="0"/>
              </a:rPr>
              <a:t>ius</a:t>
            </a:r>
            <a:r>
              <a:rPr lang="fr-FR" sz="2000" b="1" dirty="0">
                <a:effectLst/>
                <a:latin typeface="+mj-lt"/>
                <a:ea typeface="Times New Roman" panose="02020603050405020304" pitchFamily="18" charset="0"/>
              </a:rPr>
              <a:t> au neutre</a:t>
            </a:r>
            <a:endParaRPr lang="fr-FR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9C938C9-C173-4037-B45F-95CD6E666410}"/>
              </a:ext>
            </a:extLst>
          </p:cNvPr>
          <p:cNvSpPr txBox="1"/>
          <p:nvPr/>
        </p:nvSpPr>
        <p:spPr>
          <a:xfrm>
            <a:off x="1826746" y="5057100"/>
            <a:ext cx="93596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fr-FR" sz="2000" dirty="0">
              <a:latin typeface="+mj-lt"/>
              <a:ea typeface="Times New Roman" panose="02020603050405020304" pitchFamily="18" charset="0"/>
            </a:endParaRPr>
          </a:p>
          <a:p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  <a:p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NB : souvent le comparatif n’a qu’un sens intensif : </a:t>
            </a:r>
            <a:r>
              <a:rPr lang="fr-FR" sz="2000" i="1" dirty="0">
                <a:effectLst/>
                <a:latin typeface="+mj-lt"/>
                <a:ea typeface="Times New Roman" panose="02020603050405020304" pitchFamily="18" charset="0"/>
              </a:rPr>
              <a:t>Petrus </a:t>
            </a:r>
            <a:r>
              <a:rPr lang="fr-FR" sz="2000" i="1" dirty="0" err="1">
                <a:effectLst/>
                <a:latin typeface="+mj-lt"/>
                <a:ea typeface="Times New Roman" panose="02020603050405020304" pitchFamily="18" charset="0"/>
              </a:rPr>
              <a:t>doctior</a:t>
            </a:r>
            <a:r>
              <a:rPr lang="fr-FR" sz="2000" dirty="0">
                <a:effectLst/>
                <a:latin typeface="+mj-lt"/>
                <a:ea typeface="Times New Roman" panose="02020603050405020304" pitchFamily="18" charset="0"/>
              </a:rPr>
              <a:t> (Pierre est très savant)</a:t>
            </a:r>
          </a:p>
        </p:txBody>
      </p:sp>
    </p:spTree>
    <p:extLst>
      <p:ext uri="{BB962C8B-B14F-4D97-AF65-F5344CB8AC3E}">
        <p14:creationId xmlns:p14="http://schemas.microsoft.com/office/powerpoint/2010/main" val="324162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530</TotalTime>
  <Words>902</Words>
  <Application>Microsoft Office PowerPoint</Application>
  <PresentationFormat>Grand écran</PresentationFormat>
  <Paragraphs>290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Gill Sans MT</vt:lpstr>
      <vt:lpstr>Times New Roman</vt:lpstr>
      <vt:lpstr>Colis</vt:lpstr>
      <vt:lpstr>LatIN MéDIéVAL VI</vt:lpstr>
      <vt:lpstr>Déclinaison</vt:lpstr>
      <vt:lpstr>CONJUGAISON</vt:lpstr>
      <vt:lpstr>Version</vt:lpstr>
      <vt:lpstr>RAPPEL : La première classe d’adjectifs</vt:lpstr>
      <vt:lpstr>Présentation PowerPoint</vt:lpstr>
      <vt:lpstr>ADJECTIFS 2e classe, type Fortis, E</vt:lpstr>
      <vt:lpstr>ADJECTIFS 2e classe, type PRUDENS, ENTIS</vt:lpstr>
      <vt:lpstr>COMPARATIFS : égalité, infériorité, supériorité</vt:lpstr>
      <vt:lpstr>DECLINAISON DU COMPARATIF</vt:lpstr>
      <vt:lpstr>LE superlatif</vt:lpstr>
      <vt:lpstr>COMPARATIFS ET SUPERLATIFS IRREGULIERS</vt:lpstr>
      <vt:lpstr>Exercices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40</cp:revision>
  <dcterms:created xsi:type="dcterms:W3CDTF">2020-09-23T19:40:17Z</dcterms:created>
  <dcterms:modified xsi:type="dcterms:W3CDTF">2025-10-13T13:08:45Z</dcterms:modified>
</cp:coreProperties>
</file>