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81" r:id="rId3"/>
    <p:sldId id="283" r:id="rId4"/>
    <p:sldId id="282" r:id="rId5"/>
    <p:sldId id="285" r:id="rId6"/>
    <p:sldId id="289" r:id="rId7"/>
    <p:sldId id="287" r:id="rId8"/>
    <p:sldId id="29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A8FE8-7CB5-45FB-9C14-BBCDCAF47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LatIN</a:t>
            </a:r>
            <a:r>
              <a:rPr lang="fr-FR" dirty="0"/>
              <a:t> </a:t>
            </a:r>
            <a:r>
              <a:rPr lang="fr-FR" dirty="0" err="1"/>
              <a:t>MéDIéVAL</a:t>
            </a:r>
            <a:r>
              <a:rPr lang="fr-FR" dirty="0"/>
              <a:t> IX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B75530-7CE6-44EC-BC00-64E70C37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31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5BBCAB-8D72-428B-B57F-E1B5FA30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66779"/>
            <a:ext cx="7729728" cy="951194"/>
          </a:xfrm>
        </p:spPr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49FA76-7F06-40D6-A6F2-D1FDD0F2B82C}"/>
              </a:ext>
            </a:extLst>
          </p:cNvPr>
          <p:cNvSpPr txBox="1"/>
          <p:nvPr/>
        </p:nvSpPr>
        <p:spPr>
          <a:xfrm>
            <a:off x="299182" y="1612124"/>
            <a:ext cx="7648406" cy="509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it-IT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Episcopus successorem designavit et ei multa consilia dedit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Cum domino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meo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silvis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ambulo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Dominus 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monasterio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cum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suis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sedebat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Sanctus abbas a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monachis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sancti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Petri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monasterii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amabatur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fr-FR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sanctus suis </a:t>
            </a:r>
            <a:r>
              <a:rPr lang="fr-FR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psalmis</a:t>
            </a:r>
            <a:r>
              <a:rPr lang="fr-FR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nos </a:t>
            </a:r>
            <a:r>
              <a:rPr lang="fr-FR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salvabit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Suum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adversarium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suo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cubiculo</a:t>
            </a:r>
            <a:r>
              <a:rPr lang="en-GB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trucidavit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Sanctus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episcopus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salvit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populum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suum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peccatis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eius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Monachi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malis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dominis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castri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trucidati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erant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98C4B30-E595-43C1-9877-AD2C8147E662}"/>
              </a:ext>
            </a:extLst>
          </p:cNvPr>
          <p:cNvSpPr txBox="1"/>
          <p:nvPr/>
        </p:nvSpPr>
        <p:spPr>
          <a:xfrm>
            <a:off x="8315058" y="1372842"/>
            <a:ext cx="345811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fr-FR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ou 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(+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abl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 : loin de , de, par</a:t>
            </a:r>
          </a:p>
          <a:p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Ambulo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as, are,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marcher, se promener</a:t>
            </a:r>
          </a:p>
          <a:p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Ante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(+ acc.) : devant, avant</a:t>
            </a:r>
          </a:p>
          <a:p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Consilium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ii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n. : conseil</a:t>
            </a:r>
          </a:p>
          <a:p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Cubiculum, i, 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n. : lit</a:t>
            </a:r>
          </a:p>
          <a:p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Cum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(+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abl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 : avec</a:t>
            </a:r>
          </a:p>
          <a:p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Frater, ris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 : frère</a:t>
            </a:r>
          </a:p>
          <a:p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Malus, a, um 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mauvais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Monasterium, ii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monastère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Psalmus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i, 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 : psaume</a:t>
            </a:r>
          </a:p>
          <a:p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Sanctus, a, um 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saint</a:t>
            </a:r>
          </a:p>
          <a:p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Salvo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as, are,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sauver</a:t>
            </a:r>
          </a:p>
          <a:p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Silva,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ae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f. : 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bois</a:t>
            </a:r>
          </a:p>
          <a:p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Successor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 : successeur</a:t>
            </a:r>
          </a:p>
          <a:p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Trucido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as, are,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atum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tuer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40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2954CD-4AF6-4E49-B5C8-3EC1EF9AE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22" y="302840"/>
            <a:ext cx="7729728" cy="1188720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Troisième conjugaison :</a:t>
            </a:r>
            <a:br>
              <a:rPr lang="fr-FR" b="1" dirty="0">
                <a:effectLst/>
                <a:latin typeface="+mn-lt"/>
                <a:ea typeface="Times New Roman" panose="02020603050405020304" pitchFamily="18" charset="0"/>
              </a:rPr>
            </a:br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 lego, </a:t>
            </a:r>
            <a:r>
              <a:rPr lang="fr-FR" b="1" dirty="0" err="1">
                <a:effectLst/>
                <a:latin typeface="+mn-lt"/>
                <a:ea typeface="Times New Roman" panose="02020603050405020304" pitchFamily="18" charset="0"/>
              </a:rPr>
              <a:t>is</a:t>
            </a:r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latin typeface="+mn-lt"/>
                <a:ea typeface="Times New Roman" panose="02020603050405020304" pitchFamily="18" charset="0"/>
              </a:rPr>
              <a:t>legere</a:t>
            </a:r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latin typeface="+mn-lt"/>
                <a:ea typeface="Times New Roman" panose="02020603050405020304" pitchFamily="18" charset="0"/>
              </a:rPr>
              <a:t>legi</a:t>
            </a:r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latin typeface="+mn-lt"/>
                <a:ea typeface="Times New Roman" panose="02020603050405020304" pitchFamily="18" charset="0"/>
              </a:rPr>
              <a:t>lectum</a:t>
            </a:r>
            <a:endParaRPr lang="fr-FR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FE093AD-DFF4-469E-8BE7-110A45585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404364"/>
              </p:ext>
            </p:extLst>
          </p:nvPr>
        </p:nvGraphicFramePr>
        <p:xfrm>
          <a:off x="548490" y="2430151"/>
          <a:ext cx="3283281" cy="342200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9944">
                  <a:extLst>
                    <a:ext uri="{9D8B030D-6E8A-4147-A177-3AD203B41FA5}">
                      <a16:colId xmlns:a16="http://schemas.microsoft.com/office/drawing/2014/main" val="658897755"/>
                    </a:ext>
                  </a:extLst>
                </a:gridCol>
                <a:gridCol w="1663337">
                  <a:extLst>
                    <a:ext uri="{9D8B030D-6E8A-4147-A177-3AD203B41FA5}">
                      <a16:colId xmlns:a16="http://schemas.microsoft.com/office/drawing/2014/main" val="395994322"/>
                    </a:ext>
                  </a:extLst>
                </a:gridCol>
              </a:tblGrid>
              <a:tr h="488858">
                <a:tc>
                  <a:txBody>
                    <a:bodyPr/>
                    <a:lstStyle/>
                    <a:p>
                      <a:r>
                        <a:rPr lang="fr-FR" sz="2400">
                          <a:effectLst/>
                        </a:rPr>
                        <a:t>Actif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effectLst/>
                        </a:rPr>
                        <a:t>Passif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5310513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400">
                          <a:effectLst/>
                        </a:rPr>
                        <a:t>Lego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effectLst/>
                        </a:rPr>
                        <a:t>Legor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2287877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400" dirty="0" err="1">
                          <a:effectLst/>
                        </a:rPr>
                        <a:t>Legis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effectLst/>
                        </a:rPr>
                        <a:t>Legeris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9223132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400">
                          <a:effectLst/>
                        </a:rPr>
                        <a:t>Legit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effectLst/>
                        </a:rPr>
                        <a:t>Legitur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9467430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400">
                          <a:effectLst/>
                        </a:rPr>
                        <a:t>Legimus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effectLst/>
                        </a:rPr>
                        <a:t>Legimur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7730003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400">
                          <a:effectLst/>
                        </a:rPr>
                        <a:t>Legitis</a:t>
                      </a:r>
                      <a:endParaRPr lang="fr-F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effectLst/>
                        </a:rPr>
                        <a:t>Legimini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436793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400" dirty="0" err="1">
                          <a:effectLst/>
                        </a:rPr>
                        <a:t>Legunt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 err="1">
                          <a:effectLst/>
                        </a:rPr>
                        <a:t>Leguntur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506543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DC41D944-7E50-4D80-BC38-692BAE4DA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673" y="1832647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Présent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A39777D-426A-4FAA-959D-1FA7759B2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217815"/>
              </p:ext>
            </p:extLst>
          </p:nvPr>
        </p:nvGraphicFramePr>
        <p:xfrm>
          <a:off x="4787536" y="2430151"/>
          <a:ext cx="3102429" cy="342200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17470">
                  <a:extLst>
                    <a:ext uri="{9D8B030D-6E8A-4147-A177-3AD203B41FA5}">
                      <a16:colId xmlns:a16="http://schemas.microsoft.com/office/drawing/2014/main" val="250024393"/>
                    </a:ext>
                  </a:extLst>
                </a:gridCol>
                <a:gridCol w="1584959">
                  <a:extLst>
                    <a:ext uri="{9D8B030D-6E8A-4147-A177-3AD203B41FA5}">
                      <a16:colId xmlns:a16="http://schemas.microsoft.com/office/drawing/2014/main" val="1223039940"/>
                    </a:ext>
                  </a:extLst>
                </a:gridCol>
              </a:tblGrid>
              <a:tr h="48885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Passif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6873555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2447859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Legebaris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2925846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Legebat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Legebatur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9865923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Legebamus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Legebamur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1185033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Legebatis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Legebamini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8910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 dirty="0" err="1">
                          <a:effectLst/>
                        </a:rPr>
                        <a:t>Legebant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effectLst/>
                        </a:rPr>
                        <a:t>Legebantur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411649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120516DA-B69D-4237-A922-ADE262B94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97" y="1832647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Imparfait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0660B66E-2AB7-4177-8218-E34BDC697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8321" y="1832647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Futur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37565F5-741F-442E-B92B-A6F2C476C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900257"/>
              </p:ext>
            </p:extLst>
          </p:nvPr>
        </p:nvGraphicFramePr>
        <p:xfrm>
          <a:off x="8965908" y="2430151"/>
          <a:ext cx="2799371" cy="342200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39654">
                  <a:extLst>
                    <a:ext uri="{9D8B030D-6E8A-4147-A177-3AD203B41FA5}">
                      <a16:colId xmlns:a16="http://schemas.microsoft.com/office/drawing/2014/main" val="3246122575"/>
                    </a:ext>
                  </a:extLst>
                </a:gridCol>
                <a:gridCol w="1259717">
                  <a:extLst>
                    <a:ext uri="{9D8B030D-6E8A-4147-A177-3AD203B41FA5}">
                      <a16:colId xmlns:a16="http://schemas.microsoft.com/office/drawing/2014/main" val="3758407922"/>
                    </a:ext>
                  </a:extLst>
                </a:gridCol>
              </a:tblGrid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Actif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Passif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1743908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Legam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Legar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7174407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Legeris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038051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Leget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Legetur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3472927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Legemus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Legemur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7435105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Legetis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Legemini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2156478"/>
                  </a:ext>
                </a:extLst>
              </a:tr>
              <a:tr h="48885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Legent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Legentur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6856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32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F60429-58C1-4C4D-B22E-6C5E04A38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984" y="242580"/>
            <a:ext cx="7729728" cy="1188720"/>
          </a:xfrm>
        </p:spPr>
        <p:txBody>
          <a:bodyPr>
            <a:normAutofit/>
          </a:bodyPr>
          <a:lstStyle/>
          <a:p>
            <a:pPr algn="ctr"/>
            <a:r>
              <a:rPr lang="fr-FR" b="1" dirty="0" err="1">
                <a:effectLst/>
                <a:ea typeface="Times New Roman" panose="02020603050405020304" pitchFamily="18" charset="0"/>
              </a:rPr>
              <a:t>Quatri</a:t>
            </a:r>
            <a:r>
              <a:rPr lang="fr-FR" b="1" dirty="0" err="1">
                <a:ea typeface="Times New Roman" panose="02020603050405020304" pitchFamily="18" charset="0"/>
              </a:rPr>
              <a:t>eme</a:t>
            </a:r>
            <a:r>
              <a:rPr lang="fr-FR" b="1" dirty="0">
                <a:effectLst/>
                <a:ea typeface="Times New Roman" panose="02020603050405020304" pitchFamily="18" charset="0"/>
              </a:rPr>
              <a:t> conjugaison :</a:t>
            </a:r>
            <a:br>
              <a:rPr lang="fr-FR" b="1" dirty="0">
                <a:effectLst/>
                <a:ea typeface="Times New Roman" panose="02020603050405020304" pitchFamily="18" charset="0"/>
              </a:rPr>
            </a:br>
            <a:r>
              <a:rPr lang="fr-FR" b="1" dirty="0">
                <a:effectLst/>
                <a:ea typeface="Times New Roman" panose="02020603050405020304" pitchFamily="18" charset="0"/>
              </a:rPr>
              <a:t> audio,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is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ire,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audivi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auditum</a:t>
            </a:r>
            <a:endParaRPr lang="fr-FR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4C1BB35-9BB9-4BD0-ABB4-1D93E8615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016000"/>
              </p:ext>
            </p:extLst>
          </p:nvPr>
        </p:nvGraphicFramePr>
        <p:xfrm>
          <a:off x="511627" y="2469469"/>
          <a:ext cx="3102430" cy="36178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34887">
                  <a:extLst>
                    <a:ext uri="{9D8B030D-6E8A-4147-A177-3AD203B41FA5}">
                      <a16:colId xmlns:a16="http://schemas.microsoft.com/office/drawing/2014/main" val="1001222738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2274294158"/>
                    </a:ext>
                  </a:extLst>
                </a:gridCol>
              </a:tblGrid>
              <a:tr h="516832"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Actif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Passif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1235554"/>
                  </a:ext>
                </a:extLst>
              </a:tr>
              <a:tr h="516832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Audio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Audior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3840293"/>
                  </a:ext>
                </a:extLst>
              </a:tr>
              <a:tr h="516832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Audiris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9791257"/>
                  </a:ext>
                </a:extLst>
              </a:tr>
              <a:tr h="516832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Audit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Auditur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8674648"/>
                  </a:ext>
                </a:extLst>
              </a:tr>
              <a:tr h="516832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Audimus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Audimur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1043133"/>
                  </a:ext>
                </a:extLst>
              </a:tr>
              <a:tr h="516832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Auditis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Audimini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8438506"/>
                  </a:ext>
                </a:extLst>
              </a:tr>
              <a:tr h="516832"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Audiunt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Audiuntur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946008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64332362-9DA8-4417-A673-BA2E1963E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2253" y="1919732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Présent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5ADF29EE-FE26-4409-82CA-77666D8C6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6259" y="1919732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Imparfait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B7C6EA79-6AAD-4D3C-BBDE-1E95C36D4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1123" y="1919732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Futur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AAAE803-BA6E-433B-8EF8-0D413D62A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692981"/>
              </p:ext>
            </p:extLst>
          </p:nvPr>
        </p:nvGraphicFramePr>
        <p:xfrm>
          <a:off x="4417037" y="2469468"/>
          <a:ext cx="3612266" cy="360040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66050">
                  <a:extLst>
                    <a:ext uri="{9D8B030D-6E8A-4147-A177-3AD203B41FA5}">
                      <a16:colId xmlns:a16="http://schemas.microsoft.com/office/drawing/2014/main" val="728371089"/>
                    </a:ext>
                  </a:extLst>
                </a:gridCol>
                <a:gridCol w="1846216">
                  <a:extLst>
                    <a:ext uri="{9D8B030D-6E8A-4147-A177-3AD203B41FA5}">
                      <a16:colId xmlns:a16="http://schemas.microsoft.com/office/drawing/2014/main" val="1201616781"/>
                    </a:ext>
                  </a:extLst>
                </a:gridCol>
              </a:tblGrid>
              <a:tr h="465805"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Actif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Passif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6352489"/>
                  </a:ext>
                </a:extLst>
              </a:tr>
              <a:tr h="465805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Audiebam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Audiebar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3487796"/>
                  </a:ext>
                </a:extLst>
              </a:tr>
              <a:tr h="465805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Audiebas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Audiebaris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6103227"/>
                  </a:ext>
                </a:extLst>
              </a:tr>
              <a:tr h="465805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Audiebat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Audiebatur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7347535"/>
                  </a:ext>
                </a:extLst>
              </a:tr>
              <a:tr h="633165"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Audiebamus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Audiebamur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1158077"/>
                  </a:ext>
                </a:extLst>
              </a:tr>
              <a:tr h="59041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Audiebatis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Audiebamini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940232"/>
                  </a:ext>
                </a:extLst>
              </a:tr>
              <a:tr h="513602"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Audiebant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Audiebantur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2277731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2B7A49F6-45FC-4E74-81B4-DB44750AD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599563"/>
              </p:ext>
            </p:extLst>
          </p:nvPr>
        </p:nvGraphicFramePr>
        <p:xfrm>
          <a:off x="8828313" y="2469468"/>
          <a:ext cx="3006635" cy="36004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00053">
                  <a:extLst>
                    <a:ext uri="{9D8B030D-6E8A-4147-A177-3AD203B41FA5}">
                      <a16:colId xmlns:a16="http://schemas.microsoft.com/office/drawing/2014/main" val="2740314920"/>
                    </a:ext>
                  </a:extLst>
                </a:gridCol>
                <a:gridCol w="1506582">
                  <a:extLst>
                    <a:ext uri="{9D8B030D-6E8A-4147-A177-3AD203B41FA5}">
                      <a16:colId xmlns:a16="http://schemas.microsoft.com/office/drawing/2014/main" val="3330440067"/>
                    </a:ext>
                  </a:extLst>
                </a:gridCol>
              </a:tblGrid>
              <a:tr h="514344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Actif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Passif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1653166"/>
                  </a:ext>
                </a:extLst>
              </a:tr>
              <a:tr h="514344"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Audiam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Audiar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936845941"/>
                  </a:ext>
                </a:extLst>
              </a:tr>
              <a:tr h="51434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Audies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Audieris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692916923"/>
                  </a:ext>
                </a:extLst>
              </a:tr>
              <a:tr h="51434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Audiet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82692276"/>
                  </a:ext>
                </a:extLst>
              </a:tr>
              <a:tr h="51434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Audiemus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Audiemur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84657882"/>
                  </a:ext>
                </a:extLst>
              </a:tr>
              <a:tr h="51434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Audietis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Audiemini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72835762"/>
                  </a:ext>
                </a:extLst>
              </a:tr>
              <a:tr h="514344"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Audient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Audientur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628806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89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2886DE-4342-4F36-BD39-9BC492DBD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976" y="236296"/>
            <a:ext cx="7729728" cy="1188720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effectLst/>
                <a:ea typeface="Times New Roman" panose="02020603050405020304" pitchFamily="18" charset="0"/>
              </a:rPr>
              <a:t>Troisième conjugaison mixte :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capio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is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ere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cepi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captum</a:t>
            </a:r>
            <a:endParaRPr lang="fr-FR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3BB038-7672-47EA-8ED0-9A3A650F8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808128"/>
              </p:ext>
            </p:extLst>
          </p:nvPr>
        </p:nvGraphicFramePr>
        <p:xfrm>
          <a:off x="498563" y="2447110"/>
          <a:ext cx="2880363" cy="395369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47654">
                  <a:extLst>
                    <a:ext uri="{9D8B030D-6E8A-4147-A177-3AD203B41FA5}">
                      <a16:colId xmlns:a16="http://schemas.microsoft.com/office/drawing/2014/main" val="336577805"/>
                    </a:ext>
                  </a:extLst>
                </a:gridCol>
                <a:gridCol w="1532709">
                  <a:extLst>
                    <a:ext uri="{9D8B030D-6E8A-4147-A177-3AD203B41FA5}">
                      <a16:colId xmlns:a16="http://schemas.microsoft.com/office/drawing/2014/main" val="3110415145"/>
                    </a:ext>
                  </a:extLst>
                </a:gridCol>
              </a:tblGrid>
              <a:tr h="564813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Passif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8425876"/>
                  </a:ext>
                </a:extLst>
              </a:tr>
              <a:tr h="564813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Capio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Capior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8868057"/>
                  </a:ext>
                </a:extLst>
              </a:tr>
              <a:tr h="564813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Caperis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9259520"/>
                  </a:ext>
                </a:extLst>
              </a:tr>
              <a:tr h="564813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Capit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Capitur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8375117"/>
                  </a:ext>
                </a:extLst>
              </a:tr>
              <a:tr h="564813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Capimus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Capimur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4014361"/>
                  </a:ext>
                </a:extLst>
              </a:tr>
              <a:tr h="564813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Capitis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Capimini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5371744"/>
                  </a:ext>
                </a:extLst>
              </a:tr>
              <a:tr h="564813"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Capiunt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Capiuntur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415558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E47C2710-1927-46C4-BA1F-06182254F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155" y="1919732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Présent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6A2ED67-8514-44C0-B6BE-B0A977CBC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6259" y="1919732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Imparfait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C60F720-AD41-44FB-9939-EFDEDBA3A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1123" y="1919732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Futur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0E14747D-5BE7-4378-999B-6B3DA5AC49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347618"/>
              </p:ext>
            </p:extLst>
          </p:nvPr>
        </p:nvGraphicFramePr>
        <p:xfrm>
          <a:off x="4650377" y="2447110"/>
          <a:ext cx="3439886" cy="39536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29851">
                  <a:extLst>
                    <a:ext uri="{9D8B030D-6E8A-4147-A177-3AD203B41FA5}">
                      <a16:colId xmlns:a16="http://schemas.microsoft.com/office/drawing/2014/main" val="1583150441"/>
                    </a:ext>
                  </a:extLst>
                </a:gridCol>
                <a:gridCol w="1810035">
                  <a:extLst>
                    <a:ext uri="{9D8B030D-6E8A-4147-A177-3AD203B41FA5}">
                      <a16:colId xmlns:a16="http://schemas.microsoft.com/office/drawing/2014/main" val="3818581833"/>
                    </a:ext>
                  </a:extLst>
                </a:gridCol>
              </a:tblGrid>
              <a:tr h="560799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Actif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Passif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2141317"/>
                  </a:ext>
                </a:extLst>
              </a:tr>
              <a:tr h="560799"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Capiebam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Capiebar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2803621"/>
                  </a:ext>
                </a:extLst>
              </a:tr>
              <a:tr h="560799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Capiebas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Capiebaris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2922111"/>
                  </a:ext>
                </a:extLst>
              </a:tr>
              <a:tr h="560799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Capiebat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Capiebaris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9387060"/>
                  </a:ext>
                </a:extLst>
              </a:tr>
              <a:tr h="560799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Capiebamus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Capiebamur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642630"/>
                  </a:ext>
                </a:extLst>
              </a:tr>
              <a:tr h="588900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Capiebatis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Capiebamini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3934122"/>
                  </a:ext>
                </a:extLst>
              </a:tr>
              <a:tr h="560799"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Capiebant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Capiebantur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1754097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E28D2AD-4051-4C88-8C3F-B6B1372D7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65075"/>
              </p:ext>
            </p:extLst>
          </p:nvPr>
        </p:nvGraphicFramePr>
        <p:xfrm>
          <a:off x="8891451" y="2447107"/>
          <a:ext cx="2801986" cy="39536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58538">
                  <a:extLst>
                    <a:ext uri="{9D8B030D-6E8A-4147-A177-3AD203B41FA5}">
                      <a16:colId xmlns:a16="http://schemas.microsoft.com/office/drawing/2014/main" val="708577947"/>
                    </a:ext>
                  </a:extLst>
                </a:gridCol>
                <a:gridCol w="1443448">
                  <a:extLst>
                    <a:ext uri="{9D8B030D-6E8A-4147-A177-3AD203B41FA5}">
                      <a16:colId xmlns:a16="http://schemas.microsoft.com/office/drawing/2014/main" val="4259967517"/>
                    </a:ext>
                  </a:extLst>
                </a:gridCol>
              </a:tblGrid>
              <a:tr h="54901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Passif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7284487"/>
                  </a:ext>
                </a:extLst>
              </a:tr>
              <a:tr h="54901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Capiam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Capiar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9309985"/>
                  </a:ext>
                </a:extLst>
              </a:tr>
              <a:tr h="54901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Capieris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235929"/>
                  </a:ext>
                </a:extLst>
              </a:tr>
              <a:tr h="549018"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Capiet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Capietur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0336015"/>
                  </a:ext>
                </a:extLst>
              </a:tr>
              <a:tr h="54901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Capiemus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Capiemur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8837540"/>
                  </a:ext>
                </a:extLst>
              </a:tr>
              <a:tr h="549018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Capietis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Capiemini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9009530"/>
                  </a:ext>
                </a:extLst>
              </a:tr>
              <a:tr h="659584"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Capient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 err="1">
                          <a:effectLst/>
                        </a:rPr>
                        <a:t>Capientur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1741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37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2886DE-4342-4F36-BD39-9BC492DBD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346" y="48055"/>
            <a:ext cx="9513590" cy="1188720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effectLst/>
                <a:ea typeface="Times New Roman" panose="02020603050405020304" pitchFamily="18" charset="0"/>
              </a:rPr>
              <a:t>Le Perfectum des 3</a:t>
            </a:r>
            <a:r>
              <a:rPr lang="fr-FR" b="1" baseline="30000" dirty="0">
                <a:effectLst/>
                <a:ea typeface="Times New Roman" panose="02020603050405020304" pitchFamily="18" charset="0"/>
              </a:rPr>
              <a:t>e</a:t>
            </a:r>
            <a:r>
              <a:rPr lang="fr-FR" b="1" dirty="0">
                <a:effectLst/>
                <a:ea typeface="Times New Roman" panose="02020603050405020304" pitchFamily="18" charset="0"/>
              </a:rPr>
              <a:t> et 4</a:t>
            </a:r>
            <a:r>
              <a:rPr lang="fr-FR" b="1" baseline="30000" dirty="0">
                <a:effectLst/>
                <a:ea typeface="Times New Roman" panose="02020603050405020304" pitchFamily="18" charset="0"/>
              </a:rPr>
              <a:t>e</a:t>
            </a:r>
            <a:r>
              <a:rPr lang="fr-FR" b="1" dirty="0">
                <a:effectLst/>
                <a:ea typeface="Times New Roman" panose="02020603050405020304" pitchFamily="18" charset="0"/>
              </a:rPr>
              <a:t> déclinaison</a:t>
            </a:r>
            <a:endParaRPr lang="fr-FR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47C2710-1927-46C4-BA1F-06182254F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82" y="2051477"/>
            <a:ext cx="16811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Parfait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6A2ED67-8514-44C0-B6BE-B0A977CBC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927" y="2038560"/>
            <a:ext cx="2210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Plus-que-parfait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C60F720-AD41-44FB-9939-EFDEDBA3A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6411" y="2077607"/>
            <a:ext cx="23409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Futur</a:t>
            </a:r>
            <a:r>
              <a:rPr kumimoji="0" lang="fr-FR" altLang="fr-FR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antérieur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30ED40-7A42-47F0-89B6-5B4CC89D947A}"/>
              </a:ext>
            </a:extLst>
          </p:cNvPr>
          <p:cNvSpPr txBox="1"/>
          <p:nvPr/>
        </p:nvSpPr>
        <p:spPr>
          <a:xfrm>
            <a:off x="158353" y="2447105"/>
            <a:ext cx="2801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Legi</a:t>
            </a:r>
            <a:r>
              <a:rPr lang="fr-FR" sz="2000" dirty="0"/>
              <a:t>, </a:t>
            </a:r>
            <a:r>
              <a:rPr lang="fr-FR" sz="2000" dirty="0" err="1"/>
              <a:t>legisti</a:t>
            </a:r>
            <a:r>
              <a:rPr lang="fr-FR" sz="2000" dirty="0"/>
              <a:t>, </a:t>
            </a:r>
            <a:r>
              <a:rPr lang="fr-FR" sz="2000" dirty="0" err="1"/>
              <a:t>legit</a:t>
            </a:r>
            <a:r>
              <a:rPr lang="fr-FR" sz="2000" dirty="0"/>
              <a:t>, </a:t>
            </a:r>
            <a:r>
              <a:rPr lang="fr-FR" sz="2000" dirty="0" err="1"/>
              <a:t>legimus</a:t>
            </a:r>
            <a:r>
              <a:rPr lang="fr-FR" sz="2000" dirty="0"/>
              <a:t>, </a:t>
            </a:r>
            <a:r>
              <a:rPr lang="fr-FR" sz="2000" dirty="0" err="1"/>
              <a:t>legistis</a:t>
            </a:r>
            <a:r>
              <a:rPr lang="fr-FR" sz="2000" dirty="0"/>
              <a:t>, </a:t>
            </a:r>
            <a:r>
              <a:rPr lang="fr-FR" sz="2000" dirty="0" err="1"/>
              <a:t>legerunt</a:t>
            </a:r>
            <a:endParaRPr lang="fr-FR" sz="2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DB76BD-D0BE-4964-A73C-40B7D674ED27}"/>
              </a:ext>
            </a:extLst>
          </p:cNvPr>
          <p:cNvSpPr txBox="1"/>
          <p:nvPr/>
        </p:nvSpPr>
        <p:spPr>
          <a:xfrm>
            <a:off x="130710" y="3488267"/>
            <a:ext cx="3156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Audivi</a:t>
            </a:r>
            <a:r>
              <a:rPr lang="fr-FR" sz="2000" dirty="0"/>
              <a:t>, </a:t>
            </a:r>
            <a:r>
              <a:rPr lang="fr-FR" sz="2000" dirty="0" err="1"/>
              <a:t>audivisti</a:t>
            </a:r>
            <a:r>
              <a:rPr lang="fr-FR" sz="2000" dirty="0"/>
              <a:t>, </a:t>
            </a:r>
            <a:r>
              <a:rPr lang="fr-FR" sz="2000" dirty="0" err="1"/>
              <a:t>audivit</a:t>
            </a:r>
            <a:r>
              <a:rPr lang="fr-FR" sz="2000" dirty="0"/>
              <a:t>, </a:t>
            </a:r>
            <a:r>
              <a:rPr lang="fr-FR" sz="2000" dirty="0" err="1"/>
              <a:t>audivimus</a:t>
            </a:r>
            <a:r>
              <a:rPr lang="fr-FR" sz="2000" dirty="0"/>
              <a:t>, </a:t>
            </a:r>
            <a:r>
              <a:rPr lang="fr-FR" sz="2000" dirty="0" err="1"/>
              <a:t>audivistis</a:t>
            </a:r>
            <a:r>
              <a:rPr lang="fr-FR" sz="2000" dirty="0"/>
              <a:t>, </a:t>
            </a:r>
            <a:r>
              <a:rPr lang="fr-FR" sz="2000" dirty="0" err="1"/>
              <a:t>audiverunt</a:t>
            </a:r>
            <a:endParaRPr lang="fr-FR" sz="20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0FF5AF9-2B1E-4BA5-B269-96062CA10CBC}"/>
              </a:ext>
            </a:extLst>
          </p:cNvPr>
          <p:cNvSpPr txBox="1"/>
          <p:nvPr/>
        </p:nvSpPr>
        <p:spPr>
          <a:xfrm>
            <a:off x="158353" y="4895076"/>
            <a:ext cx="3156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Cepi</a:t>
            </a:r>
            <a:r>
              <a:rPr lang="fr-FR" sz="2000" dirty="0"/>
              <a:t>, </a:t>
            </a:r>
            <a:r>
              <a:rPr lang="fr-FR" sz="2000" dirty="0" err="1"/>
              <a:t>cepisti</a:t>
            </a:r>
            <a:r>
              <a:rPr lang="fr-FR" sz="2000" dirty="0"/>
              <a:t>, </a:t>
            </a:r>
            <a:r>
              <a:rPr lang="fr-FR" sz="2000" dirty="0" err="1"/>
              <a:t>cepit</a:t>
            </a:r>
            <a:r>
              <a:rPr lang="fr-FR" sz="2000" dirty="0"/>
              <a:t>, </a:t>
            </a:r>
            <a:r>
              <a:rPr lang="fr-FR" sz="2000" dirty="0" err="1"/>
              <a:t>cepimus</a:t>
            </a:r>
            <a:r>
              <a:rPr lang="fr-FR" sz="2000" dirty="0"/>
              <a:t>, </a:t>
            </a:r>
            <a:r>
              <a:rPr lang="fr-FR" sz="2000" dirty="0" err="1"/>
              <a:t>cepistis</a:t>
            </a:r>
            <a:r>
              <a:rPr lang="fr-FR" sz="2000" dirty="0"/>
              <a:t>, </a:t>
            </a:r>
            <a:r>
              <a:rPr lang="fr-FR" sz="2000" dirty="0" err="1"/>
              <a:t>ceperunt</a:t>
            </a:r>
            <a:endParaRPr lang="fr-FR" sz="20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242C704-B330-41FE-89A2-B207F978883C}"/>
              </a:ext>
            </a:extLst>
          </p:cNvPr>
          <p:cNvSpPr txBox="1"/>
          <p:nvPr/>
        </p:nvSpPr>
        <p:spPr>
          <a:xfrm>
            <a:off x="4136164" y="2447106"/>
            <a:ext cx="3282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Legeram</a:t>
            </a:r>
            <a:r>
              <a:rPr lang="fr-FR" sz="2000" dirty="0"/>
              <a:t>, </a:t>
            </a:r>
            <a:r>
              <a:rPr lang="fr-FR" sz="2000" dirty="0" err="1"/>
              <a:t>legeras</a:t>
            </a:r>
            <a:r>
              <a:rPr lang="fr-FR" sz="2000" dirty="0"/>
              <a:t>, </a:t>
            </a:r>
            <a:r>
              <a:rPr lang="fr-FR" sz="2000" dirty="0" err="1"/>
              <a:t>legerat</a:t>
            </a:r>
            <a:r>
              <a:rPr lang="fr-FR" sz="2000" dirty="0"/>
              <a:t>, </a:t>
            </a:r>
            <a:r>
              <a:rPr lang="fr-FR" sz="2000" dirty="0" err="1"/>
              <a:t>legeramus</a:t>
            </a:r>
            <a:r>
              <a:rPr lang="fr-FR" sz="2000" dirty="0"/>
              <a:t>, </a:t>
            </a:r>
            <a:r>
              <a:rPr lang="fr-FR" sz="2000" dirty="0" err="1"/>
              <a:t>legeratis</a:t>
            </a:r>
            <a:r>
              <a:rPr lang="fr-FR" sz="2000" dirty="0"/>
              <a:t>, </a:t>
            </a:r>
            <a:r>
              <a:rPr lang="fr-FR" sz="2000" dirty="0" err="1"/>
              <a:t>legerant</a:t>
            </a:r>
            <a:endParaRPr lang="fr-FR" sz="20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467DFA1-71CA-4208-AFC9-3405A62676AF}"/>
              </a:ext>
            </a:extLst>
          </p:cNvPr>
          <p:cNvSpPr txBox="1"/>
          <p:nvPr/>
        </p:nvSpPr>
        <p:spPr>
          <a:xfrm>
            <a:off x="4067798" y="3530751"/>
            <a:ext cx="35721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Audiveram</a:t>
            </a:r>
            <a:r>
              <a:rPr lang="fr-FR" sz="2000" dirty="0"/>
              <a:t>, </a:t>
            </a:r>
            <a:r>
              <a:rPr lang="fr-FR" sz="2000" dirty="0" err="1"/>
              <a:t>audiveras</a:t>
            </a:r>
            <a:r>
              <a:rPr lang="fr-FR" sz="2000" dirty="0"/>
              <a:t>, </a:t>
            </a:r>
            <a:r>
              <a:rPr lang="fr-FR" sz="2000" dirty="0" err="1"/>
              <a:t>audiverat</a:t>
            </a:r>
            <a:r>
              <a:rPr lang="fr-FR" sz="2000" dirty="0"/>
              <a:t>, </a:t>
            </a:r>
            <a:r>
              <a:rPr lang="fr-FR" sz="2000" dirty="0" err="1"/>
              <a:t>audiveramus</a:t>
            </a:r>
            <a:r>
              <a:rPr lang="fr-FR" sz="2000" dirty="0"/>
              <a:t>, </a:t>
            </a:r>
            <a:r>
              <a:rPr lang="fr-FR" sz="2000" dirty="0" err="1"/>
              <a:t>audiveratis</a:t>
            </a:r>
            <a:r>
              <a:rPr lang="fr-FR" sz="2000" dirty="0"/>
              <a:t>, </a:t>
            </a:r>
            <a:r>
              <a:rPr lang="fr-FR" sz="2000" dirty="0" err="1"/>
              <a:t>audiverant</a:t>
            </a:r>
            <a:endParaRPr lang="fr-FR" sz="20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08D9C72-28EA-421D-BE0C-F4C49666AB2F}"/>
              </a:ext>
            </a:extLst>
          </p:cNvPr>
          <p:cNvSpPr txBox="1"/>
          <p:nvPr/>
        </p:nvSpPr>
        <p:spPr>
          <a:xfrm>
            <a:off x="8615206" y="3468572"/>
            <a:ext cx="34460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Audivero</a:t>
            </a:r>
            <a:r>
              <a:rPr lang="fr-FR" sz="2000" dirty="0"/>
              <a:t>, </a:t>
            </a:r>
            <a:r>
              <a:rPr lang="fr-FR" sz="2000" dirty="0" err="1"/>
              <a:t>audiveris</a:t>
            </a:r>
            <a:r>
              <a:rPr lang="fr-FR" sz="2000" dirty="0"/>
              <a:t>, </a:t>
            </a:r>
            <a:r>
              <a:rPr lang="fr-FR" sz="2000" dirty="0" err="1"/>
              <a:t>audiverit</a:t>
            </a:r>
            <a:r>
              <a:rPr lang="fr-FR" sz="2000" dirty="0"/>
              <a:t>, </a:t>
            </a:r>
            <a:r>
              <a:rPr lang="fr-FR" sz="2000" dirty="0" err="1"/>
              <a:t>audiverimus</a:t>
            </a:r>
            <a:r>
              <a:rPr lang="fr-FR" sz="2000" dirty="0"/>
              <a:t>, </a:t>
            </a:r>
            <a:r>
              <a:rPr lang="fr-FR" sz="2000" dirty="0" err="1"/>
              <a:t>audiveritis</a:t>
            </a:r>
            <a:r>
              <a:rPr lang="fr-FR" sz="2000" dirty="0"/>
              <a:t>, </a:t>
            </a:r>
            <a:r>
              <a:rPr lang="fr-FR" sz="2000" dirty="0" err="1"/>
              <a:t>audiverint</a:t>
            </a:r>
            <a:endParaRPr lang="fr-FR" sz="20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E4A423D-223A-47A4-91ED-266C988C0872}"/>
              </a:ext>
            </a:extLst>
          </p:cNvPr>
          <p:cNvSpPr txBox="1"/>
          <p:nvPr/>
        </p:nvSpPr>
        <p:spPr>
          <a:xfrm>
            <a:off x="4067798" y="4870282"/>
            <a:ext cx="357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Ceperam</a:t>
            </a:r>
            <a:r>
              <a:rPr lang="fr-FR" sz="2000" dirty="0"/>
              <a:t>, </a:t>
            </a:r>
            <a:r>
              <a:rPr lang="fr-FR" sz="2000" dirty="0" err="1"/>
              <a:t>ceperas</a:t>
            </a:r>
            <a:r>
              <a:rPr lang="fr-FR" sz="2000" dirty="0"/>
              <a:t>, </a:t>
            </a:r>
            <a:r>
              <a:rPr lang="fr-FR" sz="2000" dirty="0" err="1"/>
              <a:t>ceperat</a:t>
            </a:r>
            <a:r>
              <a:rPr lang="fr-FR" sz="2000" dirty="0"/>
              <a:t>, </a:t>
            </a:r>
            <a:r>
              <a:rPr lang="fr-FR" sz="2000" dirty="0" err="1"/>
              <a:t>ceperamus</a:t>
            </a:r>
            <a:r>
              <a:rPr lang="fr-FR" sz="2000" dirty="0"/>
              <a:t>, </a:t>
            </a:r>
            <a:r>
              <a:rPr lang="fr-FR" sz="2000" dirty="0" err="1"/>
              <a:t>ceperatis</a:t>
            </a:r>
            <a:r>
              <a:rPr lang="fr-FR" sz="2000" dirty="0"/>
              <a:t>, </a:t>
            </a:r>
            <a:r>
              <a:rPr lang="fr-FR" sz="2000" dirty="0" err="1"/>
              <a:t>ceperant</a:t>
            </a:r>
            <a:endParaRPr lang="fr-FR" sz="20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38CDD3D-E930-4B4D-9AA4-52E381BC4284}"/>
              </a:ext>
            </a:extLst>
          </p:cNvPr>
          <p:cNvSpPr txBox="1"/>
          <p:nvPr/>
        </p:nvSpPr>
        <p:spPr>
          <a:xfrm>
            <a:off x="8609724" y="4895076"/>
            <a:ext cx="3287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Cepero</a:t>
            </a:r>
            <a:r>
              <a:rPr lang="fr-FR" sz="2000" dirty="0"/>
              <a:t>, </a:t>
            </a:r>
            <a:r>
              <a:rPr lang="fr-FR" sz="2000" dirty="0" err="1"/>
              <a:t>ceperis</a:t>
            </a:r>
            <a:r>
              <a:rPr lang="fr-FR" sz="2000" dirty="0"/>
              <a:t>, </a:t>
            </a:r>
            <a:r>
              <a:rPr lang="fr-FR" sz="2000" dirty="0" err="1"/>
              <a:t>ceperit</a:t>
            </a:r>
            <a:r>
              <a:rPr lang="fr-FR" sz="2000" dirty="0"/>
              <a:t>, </a:t>
            </a:r>
            <a:r>
              <a:rPr lang="fr-FR" sz="2000" dirty="0" err="1"/>
              <a:t>ceperimus</a:t>
            </a:r>
            <a:r>
              <a:rPr lang="fr-FR" sz="2000" dirty="0"/>
              <a:t>, </a:t>
            </a:r>
            <a:r>
              <a:rPr lang="fr-FR" sz="2000" dirty="0" err="1"/>
              <a:t>ceperitis</a:t>
            </a:r>
            <a:r>
              <a:rPr lang="fr-FR" sz="2000" dirty="0"/>
              <a:t>, </a:t>
            </a:r>
            <a:r>
              <a:rPr lang="fr-FR" sz="2000" dirty="0" err="1"/>
              <a:t>ceperint</a:t>
            </a:r>
            <a:endParaRPr lang="fr-FR" sz="20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4C97EFF-A444-46FF-8322-89C61FC3BE9D}"/>
              </a:ext>
            </a:extLst>
          </p:cNvPr>
          <p:cNvSpPr txBox="1"/>
          <p:nvPr/>
        </p:nvSpPr>
        <p:spPr>
          <a:xfrm>
            <a:off x="8615206" y="2438670"/>
            <a:ext cx="3282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/>
              <a:t>Legero</a:t>
            </a:r>
            <a:r>
              <a:rPr lang="fr-FR" sz="2000" dirty="0"/>
              <a:t>, </a:t>
            </a:r>
            <a:r>
              <a:rPr lang="fr-FR" sz="2000" dirty="0" err="1"/>
              <a:t>legeris</a:t>
            </a:r>
            <a:r>
              <a:rPr lang="fr-FR" sz="2000" dirty="0"/>
              <a:t>, </a:t>
            </a:r>
            <a:r>
              <a:rPr lang="fr-FR" sz="2000" dirty="0" err="1"/>
              <a:t>legerit</a:t>
            </a:r>
            <a:r>
              <a:rPr lang="fr-FR" sz="2000" dirty="0"/>
              <a:t>, </a:t>
            </a:r>
            <a:r>
              <a:rPr lang="fr-FR" sz="2000" dirty="0" err="1"/>
              <a:t>legerimus</a:t>
            </a:r>
            <a:r>
              <a:rPr lang="fr-FR" sz="2000" dirty="0"/>
              <a:t>, </a:t>
            </a:r>
            <a:r>
              <a:rPr lang="fr-FR" sz="2000" dirty="0" err="1"/>
              <a:t>legeritis</a:t>
            </a:r>
            <a:r>
              <a:rPr lang="fr-FR" sz="2000" dirty="0"/>
              <a:t>, </a:t>
            </a:r>
            <a:r>
              <a:rPr lang="fr-FR" sz="2000" dirty="0" err="1"/>
              <a:t>legerint</a:t>
            </a:r>
            <a:endParaRPr lang="fr-FR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D702D3-7236-B34E-1258-5C6F825F9CE3}"/>
              </a:ext>
            </a:extLst>
          </p:cNvPr>
          <p:cNvSpPr txBox="1"/>
          <p:nvPr/>
        </p:nvSpPr>
        <p:spPr>
          <a:xfrm>
            <a:off x="158353" y="1427868"/>
            <a:ext cx="36606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3</a:t>
            </a:r>
            <a:r>
              <a:rPr lang="fr-FR" b="1" baseline="30000" dirty="0"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 : lego, </a:t>
            </a:r>
            <a:r>
              <a:rPr lang="fr-FR" b="1" dirty="0" err="1">
                <a:effectLst/>
                <a:latin typeface="+mn-lt"/>
                <a:ea typeface="Times New Roman" panose="02020603050405020304" pitchFamily="18" charset="0"/>
              </a:rPr>
              <a:t>is</a:t>
            </a:r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latin typeface="+mn-lt"/>
                <a:ea typeface="Times New Roman" panose="02020603050405020304" pitchFamily="18" charset="0"/>
              </a:rPr>
              <a:t>legere</a:t>
            </a:r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latin typeface="+mn-lt"/>
                <a:ea typeface="Times New Roman" panose="02020603050405020304" pitchFamily="18" charset="0"/>
              </a:rPr>
              <a:t>legi</a:t>
            </a:r>
            <a:r>
              <a:rPr lang="fr-FR" b="1" dirty="0"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latin typeface="+mn-lt"/>
                <a:ea typeface="Times New Roman" panose="02020603050405020304" pitchFamily="18" charset="0"/>
              </a:rPr>
              <a:t>lectum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74637E-EF2C-1569-3A66-57D7DC5117AF}"/>
              </a:ext>
            </a:extLst>
          </p:cNvPr>
          <p:cNvSpPr txBox="1"/>
          <p:nvPr/>
        </p:nvSpPr>
        <p:spPr>
          <a:xfrm>
            <a:off x="4136164" y="1448277"/>
            <a:ext cx="357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ea typeface="Times New Roman" panose="02020603050405020304" pitchFamily="18" charset="0"/>
              </a:rPr>
              <a:t>4</a:t>
            </a:r>
            <a:r>
              <a:rPr lang="fr-FR" b="1" baseline="30000" dirty="0">
                <a:effectLst/>
                <a:ea typeface="Times New Roman" panose="02020603050405020304" pitchFamily="18" charset="0"/>
              </a:rPr>
              <a:t>e</a:t>
            </a:r>
            <a:r>
              <a:rPr lang="fr-FR" b="1" dirty="0">
                <a:effectLst/>
                <a:ea typeface="Times New Roman" panose="02020603050405020304" pitchFamily="18" charset="0"/>
              </a:rPr>
              <a:t> : audio,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is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ire,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audivi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auditum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3B8657D-D139-7B97-0705-66D8F9023F94}"/>
              </a:ext>
            </a:extLst>
          </p:cNvPr>
          <p:cNvSpPr txBox="1"/>
          <p:nvPr/>
        </p:nvSpPr>
        <p:spPr>
          <a:xfrm>
            <a:off x="8113059" y="1448277"/>
            <a:ext cx="40242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ea typeface="Times New Roman" panose="02020603050405020304" pitchFamily="18" charset="0"/>
              </a:rPr>
              <a:t>3</a:t>
            </a:r>
            <a:r>
              <a:rPr lang="fr-FR" b="1" baseline="30000" dirty="0">
                <a:effectLst/>
                <a:ea typeface="Times New Roman" panose="02020603050405020304" pitchFamily="18" charset="0"/>
              </a:rPr>
              <a:t>e</a:t>
            </a:r>
            <a:r>
              <a:rPr lang="fr-FR" b="1" dirty="0">
                <a:effectLst/>
                <a:ea typeface="Times New Roman" panose="02020603050405020304" pitchFamily="18" charset="0"/>
              </a:rPr>
              <a:t> mixte :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capio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is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ere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cepi</a:t>
            </a:r>
            <a:r>
              <a:rPr lang="fr-FR" b="1" dirty="0">
                <a:effectLst/>
                <a:ea typeface="Times New Roman" panose="02020603050405020304" pitchFamily="18" charset="0"/>
              </a:rPr>
              <a:t>, </a:t>
            </a:r>
            <a:r>
              <a:rPr lang="fr-FR" b="1" dirty="0" err="1">
                <a:effectLst/>
                <a:ea typeface="Times New Roman" panose="02020603050405020304" pitchFamily="18" charset="0"/>
              </a:rPr>
              <a:t>captum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157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5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C002131-6B03-4811-B207-59FA1F84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4971" y="281933"/>
            <a:ext cx="6662057" cy="876570"/>
          </a:xfrm>
        </p:spPr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5AC10A-1C78-4421-A303-6C93B8ECDCCB}"/>
              </a:ext>
            </a:extLst>
          </p:cNvPr>
          <p:cNvSpPr txBox="1"/>
          <p:nvPr/>
        </p:nvSpPr>
        <p:spPr>
          <a:xfrm>
            <a:off x="325636" y="1331766"/>
            <a:ext cx="604952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ea typeface="Times New Roman" panose="02020603050405020304" pitchFamily="18" charset="0"/>
              </a:rPr>
              <a:t>N</a:t>
            </a:r>
            <a:r>
              <a:rPr lang="fr-FR" sz="2400" b="1" dirty="0">
                <a:effectLst/>
                <a:ea typeface="Times New Roman" panose="02020603050405020304" pitchFamily="18" charset="0"/>
              </a:rPr>
              <a:t>otice du monastère de Marmoutier</a:t>
            </a:r>
            <a:endParaRPr lang="fr-FR" sz="2400" dirty="0">
              <a:effectLst/>
              <a:ea typeface="Times New Roman" panose="02020603050405020304" pitchFamily="18" charset="0"/>
            </a:endParaRPr>
          </a:p>
          <a:p>
            <a:pPr algn="ctr"/>
            <a:r>
              <a:rPr lang="fr-FR" b="1" dirty="0">
                <a:effectLst/>
                <a:ea typeface="Times New Roman" panose="02020603050405020304" pitchFamily="18" charset="0"/>
              </a:rPr>
              <a:t>(</a:t>
            </a:r>
            <a:r>
              <a:rPr lang="fr-FR" b="1" i="1" dirty="0" err="1">
                <a:effectLst/>
                <a:ea typeface="Times New Roman" panose="02020603050405020304" pitchFamily="18" charset="0"/>
              </a:rPr>
              <a:t>maius</a:t>
            </a:r>
            <a:r>
              <a:rPr lang="fr-FR" b="1" i="1" dirty="0">
                <a:effectLst/>
                <a:ea typeface="Times New Roman" panose="02020603050405020304" pitchFamily="18" charset="0"/>
              </a:rPr>
              <a:t> monasterium </a:t>
            </a:r>
            <a:r>
              <a:rPr lang="fr-FR" b="1" dirty="0">
                <a:effectLst/>
                <a:ea typeface="Times New Roman" panose="02020603050405020304" pitchFamily="18" charset="0"/>
              </a:rPr>
              <a:t>= très grand monastère)</a:t>
            </a:r>
            <a:endParaRPr lang="fr-FR" dirty="0">
              <a:effectLst/>
              <a:ea typeface="Times New Roman" panose="02020603050405020304" pitchFamily="18" charset="0"/>
            </a:endParaRPr>
          </a:p>
          <a:p>
            <a:r>
              <a:rPr lang="fr-FR" sz="1800" dirty="0">
                <a:effectLst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fr-FR" sz="2000" i="1" dirty="0" err="1">
                <a:effectLst/>
                <a:ea typeface="Times New Roman" panose="02020603050405020304" pitchFamily="18" charset="0"/>
              </a:rPr>
              <a:t>Nobis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monachis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maioris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monasterii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Rainardus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et uxor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eius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terram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dederant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pro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animabus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suis ;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deinde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vero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Gausfredus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eam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a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nobis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rogavit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, quia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filiam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eorum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Richildem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coniugem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duxit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. </a:t>
            </a:r>
            <a:r>
              <a:rPr lang="it-IT" sz="2000" i="1" dirty="0">
                <a:effectLst/>
                <a:ea typeface="Times New Roman" panose="02020603050405020304" pitchFamily="18" charset="0"/>
              </a:rPr>
              <a:t>Postremo propter Dei et beati Martini amorem atque nostrum eam in perpetuum concessit.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75C22EF-766A-47DB-8F77-52DD20D84C98}"/>
              </a:ext>
            </a:extLst>
          </p:cNvPr>
          <p:cNvSpPr txBox="1"/>
          <p:nvPr/>
        </p:nvSpPr>
        <p:spPr>
          <a:xfrm>
            <a:off x="7096020" y="1409368"/>
            <a:ext cx="4929052" cy="5116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i="1" dirty="0">
                <a:effectLst/>
                <a:ea typeface="Times New Roman" panose="02020603050405020304" pitchFamily="18" charset="0"/>
              </a:rPr>
              <a:t>Anima, æ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âme</a:t>
            </a:r>
          </a:p>
          <a:p>
            <a:pPr>
              <a:lnSpc>
                <a:spcPct val="150000"/>
              </a:lnSpc>
            </a:pPr>
            <a:r>
              <a:rPr lang="fr-FR" sz="2000" i="1" dirty="0" err="1">
                <a:effectLst/>
                <a:ea typeface="Times New Roman" panose="02020603050405020304" pitchFamily="18" charset="0"/>
              </a:rPr>
              <a:t>Concedo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is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ere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, -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cessi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, -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cessum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concéder</a:t>
            </a:r>
          </a:p>
          <a:p>
            <a:pPr>
              <a:lnSpc>
                <a:spcPct val="150000"/>
              </a:lnSpc>
            </a:pPr>
            <a:r>
              <a:rPr lang="fr-FR" sz="2000" i="1" dirty="0" err="1">
                <a:effectLst/>
                <a:ea typeface="Times New Roman" panose="02020603050405020304" pitchFamily="18" charset="0"/>
              </a:rPr>
              <a:t>Coniux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iugis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conjoint</a:t>
            </a:r>
          </a:p>
          <a:p>
            <a:pPr>
              <a:lnSpc>
                <a:spcPct val="150000"/>
              </a:lnSpc>
            </a:pPr>
            <a:r>
              <a:rPr lang="fr-FR" sz="2000" i="1" dirty="0" err="1">
                <a:effectLst/>
                <a:ea typeface="Times New Roman" panose="02020603050405020304" pitchFamily="18" charset="0"/>
              </a:rPr>
              <a:t>Deinde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ensuite</a:t>
            </a:r>
          </a:p>
          <a:p>
            <a:pPr>
              <a:lnSpc>
                <a:spcPct val="150000"/>
              </a:lnSpc>
            </a:pPr>
            <a:r>
              <a:rPr lang="fr-FR" sz="2000" i="1" dirty="0">
                <a:effectLst/>
                <a:ea typeface="Times New Roman" panose="02020603050405020304" pitchFamily="18" charset="0"/>
              </a:rPr>
              <a:t>In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perpetuum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pour l’éternité</a:t>
            </a:r>
          </a:p>
          <a:p>
            <a:pPr>
              <a:lnSpc>
                <a:spcPct val="150000"/>
              </a:lnSpc>
            </a:pPr>
            <a:r>
              <a:rPr lang="fr-FR" sz="2000" i="1" dirty="0" err="1">
                <a:effectLst/>
                <a:ea typeface="Times New Roman" panose="02020603050405020304" pitchFamily="18" charset="0"/>
              </a:rPr>
              <a:t>Postremo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enfin </a:t>
            </a:r>
          </a:p>
          <a:p>
            <a:pPr>
              <a:lnSpc>
                <a:spcPct val="150000"/>
              </a:lnSpc>
            </a:pPr>
            <a:r>
              <a:rPr lang="fr-FR" sz="2000" i="1" dirty="0" err="1">
                <a:effectLst/>
                <a:ea typeface="Times New Roman" panose="02020603050405020304" pitchFamily="18" charset="0"/>
              </a:rPr>
              <a:t>Propter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(+ acc.) : à cause</a:t>
            </a:r>
          </a:p>
          <a:p>
            <a:pPr>
              <a:lnSpc>
                <a:spcPct val="150000"/>
              </a:lnSpc>
            </a:pPr>
            <a:r>
              <a:rPr lang="fr-FR" sz="2000" i="1" dirty="0">
                <a:effectLst/>
                <a:ea typeface="Times New Roman" panose="02020603050405020304" pitchFamily="18" charset="0"/>
              </a:rPr>
              <a:t>Quia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parce que</a:t>
            </a:r>
          </a:p>
          <a:p>
            <a:pPr>
              <a:lnSpc>
                <a:spcPct val="150000"/>
              </a:lnSpc>
            </a:pPr>
            <a:r>
              <a:rPr lang="fr-FR" sz="2000" i="1" dirty="0" err="1">
                <a:effectLst/>
                <a:ea typeface="Times New Roman" panose="02020603050405020304" pitchFamily="18" charset="0"/>
              </a:rPr>
              <a:t>Rogo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as, are,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avi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atum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demander</a:t>
            </a:r>
          </a:p>
          <a:p>
            <a:pPr>
              <a:lnSpc>
                <a:spcPct val="150000"/>
              </a:lnSpc>
            </a:pPr>
            <a:r>
              <a:rPr lang="fr-FR" sz="2000" i="1" dirty="0" err="1">
                <a:effectLst/>
                <a:ea typeface="Times New Roman" panose="02020603050405020304" pitchFamily="18" charset="0"/>
              </a:rPr>
              <a:t>Uxorem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ducere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prendre une épouse, épouser</a:t>
            </a:r>
          </a:p>
          <a:p>
            <a:pPr>
              <a:lnSpc>
                <a:spcPct val="150000"/>
              </a:lnSpc>
            </a:pPr>
            <a:r>
              <a:rPr lang="fr-FR" sz="2000" i="1" dirty="0">
                <a:effectLst/>
                <a:ea typeface="Times New Roman" panose="02020603050405020304" pitchFamily="18" charset="0"/>
              </a:rPr>
              <a:t>Vero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mais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9F0D94-13EB-8979-78DF-AE579A04E2CC}"/>
              </a:ext>
            </a:extLst>
          </p:cNvPr>
          <p:cNvSpPr txBox="1"/>
          <p:nvPr/>
        </p:nvSpPr>
        <p:spPr>
          <a:xfrm>
            <a:off x="450791" y="4222169"/>
            <a:ext cx="59243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dirty="0">
                <a:effectLst/>
                <a:ea typeface="Times New Roman" panose="02020603050405020304" pitchFamily="18" charset="0"/>
              </a:rPr>
              <a:t>A nous moines de Marmoutier, </a:t>
            </a:r>
            <a:r>
              <a:rPr lang="fr-FR" sz="1800" dirty="0" err="1">
                <a:effectLst/>
                <a:ea typeface="Times New Roman" panose="02020603050405020304" pitchFamily="18" charset="0"/>
              </a:rPr>
              <a:t>Rainard</a:t>
            </a:r>
            <a:r>
              <a:rPr lang="fr-FR" sz="1800" dirty="0">
                <a:effectLst/>
                <a:ea typeface="Times New Roman" panose="02020603050405020304" pitchFamily="18" charset="0"/>
              </a:rPr>
              <a:t> et son épouse avaient donné une terre pour leurs âmes ; </a:t>
            </a:r>
            <a:r>
              <a:rPr lang="fr-FR" dirty="0">
                <a:ea typeface="Times New Roman" panose="02020603050405020304" pitchFamily="18" charset="0"/>
              </a:rPr>
              <a:t>mais ensuite </a:t>
            </a:r>
            <a:r>
              <a:rPr lang="fr-FR" sz="1800" dirty="0">
                <a:effectLst/>
                <a:ea typeface="Times New Roman" panose="02020603050405020304" pitchFamily="18" charset="0"/>
              </a:rPr>
              <a:t>Geoffroy nous l’a demandée, parce qu’il avait épousé leur fille. </a:t>
            </a:r>
            <a:r>
              <a:rPr lang="it-IT" sz="1800" dirty="0">
                <a:effectLst/>
                <a:ea typeface="Times New Roman" panose="02020603050405020304" pitchFamily="18" charset="0"/>
              </a:rPr>
              <a:t>Enfin, à cause de l’amour de Dieu et de saint Martin et du nôtre, il l’a concédée à perpétuité.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010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F659DD-1319-E645-7A6E-FD386362D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91449B7-7236-7A8E-207C-4D5BC2E84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0DD784B-846E-FA2F-4265-5E60C3AFB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31015"/>
      </p:ext>
    </p:extLst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641</TotalTime>
  <Words>692</Words>
  <Application>Microsoft Office PowerPoint</Application>
  <PresentationFormat>Grand écran</PresentationFormat>
  <Paragraphs>197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Colis</vt:lpstr>
      <vt:lpstr>LatIN MéDIéVAL IX</vt:lpstr>
      <vt:lpstr>EXERCICE</vt:lpstr>
      <vt:lpstr>Troisième conjugaison :  lego, is, legere, legi, lectum</vt:lpstr>
      <vt:lpstr>Quatrieme conjugaison :  audio, is, ire, audivi, auditum</vt:lpstr>
      <vt:lpstr>Troisième conjugaison mixte : capio, is, ere, cepi, captum</vt:lpstr>
      <vt:lpstr>Le Perfectum des 3e et 4e déclinaison</vt:lpstr>
      <vt:lpstr>EXERCICE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MéDIéVAL</dc:title>
  <dc:creator>Laurent RIPART</dc:creator>
  <cp:lastModifiedBy>Laurent Ripart</cp:lastModifiedBy>
  <cp:revision>53</cp:revision>
  <dcterms:created xsi:type="dcterms:W3CDTF">2020-09-23T19:40:17Z</dcterms:created>
  <dcterms:modified xsi:type="dcterms:W3CDTF">2025-11-09T19:48:12Z</dcterms:modified>
</cp:coreProperties>
</file>