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83" r:id="rId3"/>
    <p:sldId id="279" r:id="rId4"/>
    <p:sldId id="282" r:id="rId5"/>
    <p:sldId id="265" r:id="rId6"/>
    <p:sldId id="276" r:id="rId7"/>
    <p:sldId id="277" r:id="rId8"/>
    <p:sldId id="278" r:id="rId9"/>
    <p:sldId id="280" r:id="rId10"/>
    <p:sldId id="281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50" d="100"/>
          <a:sy n="50" d="100"/>
        </p:scale>
        <p:origin x="48" y="14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10/20/2025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10/20/2025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10/20/2025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10/20/2025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10/20/2025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10/20/2025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10/20/2025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‹N°›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10/20/2025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10/20/2025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10/20/2025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10/20/2025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10/20/2025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B7A8FE8-7CB5-45FB-9C14-BBCDCAF47A6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err="1"/>
              <a:t>LatIN</a:t>
            </a:r>
            <a:r>
              <a:rPr lang="fr-FR" dirty="0"/>
              <a:t> </a:t>
            </a:r>
            <a:r>
              <a:rPr lang="fr-FR" dirty="0" err="1"/>
              <a:t>MéDIéVAL</a:t>
            </a:r>
            <a:r>
              <a:rPr lang="fr-FR" dirty="0"/>
              <a:t> VII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0B75530-7CE6-44EC-BC00-64E70C371F4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23139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E5BBCAB-8D72-428B-B57F-E1B5FA3086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166779"/>
            <a:ext cx="7729728" cy="951194"/>
          </a:xfrm>
        </p:spPr>
        <p:txBody>
          <a:bodyPr/>
          <a:lstStyle/>
          <a:p>
            <a:r>
              <a:rPr lang="fr-FR" dirty="0"/>
              <a:t>EXERCICE 2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37119E30-9C4B-4A7A-AD1B-1408D4EF2543}"/>
              </a:ext>
            </a:extLst>
          </p:cNvPr>
          <p:cNvSpPr txBox="1"/>
          <p:nvPr/>
        </p:nvSpPr>
        <p:spPr>
          <a:xfrm>
            <a:off x="470264" y="1423732"/>
            <a:ext cx="11504022" cy="15081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fr-F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[802] </a:t>
            </a:r>
            <a:r>
              <a:rPr lang="fr-FR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Ipsius</a:t>
            </a:r>
            <a:r>
              <a:rPr lang="fr-F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anni</a:t>
            </a:r>
            <a:r>
              <a:rPr lang="fr-F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mense Julio, XIII. </a:t>
            </a:r>
            <a:r>
              <a:rPr lang="fr-FR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Kalendas</a:t>
            </a:r>
            <a:r>
              <a:rPr lang="fr-F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Augusti</a:t>
            </a:r>
            <a:r>
              <a:rPr lang="fr-F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fr-FR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venit</a:t>
            </a:r>
            <a:r>
              <a:rPr lang="fr-F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Isaac cum </a:t>
            </a:r>
            <a:r>
              <a:rPr lang="fr-FR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elefanto</a:t>
            </a:r>
            <a:r>
              <a:rPr lang="fr-F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et </a:t>
            </a:r>
            <a:r>
              <a:rPr lang="fr-FR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ceteris</a:t>
            </a:r>
            <a:r>
              <a:rPr lang="fr-F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muneribus</a:t>
            </a:r>
            <a:r>
              <a:rPr lang="fr-F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quae</a:t>
            </a:r>
            <a:r>
              <a:rPr lang="fr-F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 </a:t>
            </a:r>
            <a:r>
              <a:rPr lang="fr-FR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rege</a:t>
            </a:r>
            <a:r>
              <a:rPr lang="fr-F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Persarum</a:t>
            </a:r>
            <a:r>
              <a:rPr lang="fr-F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missa </a:t>
            </a:r>
            <a:r>
              <a:rPr lang="fr-FR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sunt</a:t>
            </a:r>
            <a:r>
              <a:rPr lang="fr-F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et </a:t>
            </a:r>
            <a:r>
              <a:rPr lang="fr-FR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Aquisgrani</a:t>
            </a:r>
            <a:r>
              <a:rPr lang="fr-F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omnia</a:t>
            </a:r>
            <a:r>
              <a:rPr lang="fr-F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imperatori</a:t>
            </a:r>
            <a:r>
              <a:rPr lang="fr-F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detulit</a:t>
            </a:r>
            <a:r>
              <a:rPr lang="fr-F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; nomen </a:t>
            </a:r>
            <a:r>
              <a:rPr lang="fr-FR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elefanti</a:t>
            </a:r>
            <a:r>
              <a:rPr lang="fr-F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erat Abul </a:t>
            </a:r>
            <a:r>
              <a:rPr lang="fr-FR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Abaz</a:t>
            </a:r>
            <a:endParaRPr lang="fr-F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fr-F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br>
              <a:rPr lang="fr-F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fr-FR" sz="20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BE8C96C2-73AF-4528-8F86-DCED1E2391A6}"/>
              </a:ext>
            </a:extLst>
          </p:cNvPr>
          <p:cNvSpPr txBox="1"/>
          <p:nvPr/>
        </p:nvSpPr>
        <p:spPr>
          <a:xfrm>
            <a:off x="1035350" y="2192473"/>
            <a:ext cx="4853597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fr-F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fr-F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fr-FR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Ipsius</a:t>
            </a:r>
            <a:r>
              <a:rPr lang="fr-F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: en cette</a:t>
            </a:r>
          </a:p>
          <a:p>
            <a:pPr algn="just"/>
            <a:r>
              <a:rPr lang="fr-F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Mensis</a:t>
            </a:r>
            <a:r>
              <a:rPr lang="fr-FR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fr-F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is</a:t>
            </a:r>
            <a:r>
              <a:rPr lang="fr-FR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m. : mois</a:t>
            </a:r>
          </a:p>
          <a:p>
            <a:pPr algn="just"/>
            <a:r>
              <a:rPr lang="fr-FR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Kalendas</a:t>
            </a:r>
            <a:r>
              <a:rPr lang="fr-F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: </a:t>
            </a:r>
            <a:r>
              <a:rPr lang="fr-FR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kalende</a:t>
            </a:r>
            <a:endParaRPr lang="fr-F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fr-FR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Venit</a:t>
            </a:r>
            <a:r>
              <a:rPr lang="fr-F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: vint</a:t>
            </a:r>
          </a:p>
          <a:p>
            <a:pPr algn="just"/>
            <a:r>
              <a:rPr lang="fr-F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Cum : avec</a:t>
            </a:r>
          </a:p>
          <a:p>
            <a:pPr algn="just"/>
            <a:r>
              <a:rPr lang="fr-F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Elefantus</a:t>
            </a:r>
            <a:r>
              <a:rPr lang="fr-F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: éléphant</a:t>
            </a:r>
          </a:p>
          <a:p>
            <a:pPr algn="just"/>
            <a:r>
              <a:rPr lang="fr-FR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Ce</a:t>
            </a:r>
            <a:r>
              <a:rPr lang="fr-F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teri</a:t>
            </a:r>
            <a:r>
              <a:rPr lang="fr-F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: autres</a:t>
            </a:r>
          </a:p>
          <a:p>
            <a:pPr algn="just"/>
            <a:r>
              <a:rPr lang="fr-F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Munus</a:t>
            </a:r>
            <a:r>
              <a:rPr lang="fr-FR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fr-F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muneris</a:t>
            </a:r>
            <a:r>
              <a:rPr lang="fr-FR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n. : offrandes</a:t>
            </a:r>
          </a:p>
          <a:p>
            <a:pPr algn="just"/>
            <a:br>
              <a:rPr lang="fr-F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fr-FR" sz="20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1CB85FAE-C71F-4159-BBF7-8AB58C5EE116}"/>
              </a:ext>
            </a:extLst>
          </p:cNvPr>
          <p:cNvSpPr txBox="1"/>
          <p:nvPr/>
        </p:nvSpPr>
        <p:spPr>
          <a:xfrm>
            <a:off x="6807255" y="2488619"/>
            <a:ext cx="3976308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fr-F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Quae</a:t>
            </a:r>
            <a:r>
              <a:rPr lang="fr-F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: que</a:t>
            </a:r>
            <a:endParaRPr lang="fr-F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fr-FR" dirty="0">
                <a:latin typeface="Times New Roman" panose="02020603050405020304" pitchFamily="18" charset="0"/>
                <a:ea typeface="Times New Roman" panose="02020603050405020304" pitchFamily="18" charset="0"/>
              </a:rPr>
              <a:t>Rex, </a:t>
            </a:r>
            <a:r>
              <a:rPr lang="fr-F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regis</a:t>
            </a:r>
            <a:r>
              <a:rPr lang="fr-FR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m. : roi</a:t>
            </a:r>
          </a:p>
          <a:p>
            <a:pPr algn="just"/>
            <a:r>
              <a:rPr lang="fr-F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Persa</a:t>
            </a:r>
            <a:r>
              <a:rPr lang="fr-F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: perse</a:t>
            </a:r>
          </a:p>
          <a:p>
            <a:pPr algn="just"/>
            <a:r>
              <a:rPr lang="fr-F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Mitto</a:t>
            </a:r>
            <a:r>
              <a:rPr lang="fr-FR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fr-F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is</a:t>
            </a:r>
            <a:r>
              <a:rPr lang="fr-FR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fr-F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ere</a:t>
            </a:r>
            <a:r>
              <a:rPr lang="fr-FR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missi, </a:t>
            </a:r>
            <a:r>
              <a:rPr lang="fr-F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missum</a:t>
            </a:r>
            <a:r>
              <a:rPr lang="fr-F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: envoyer</a:t>
            </a:r>
          </a:p>
          <a:p>
            <a:pPr algn="just"/>
            <a:r>
              <a:rPr lang="fr-FR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Aquisgrani</a:t>
            </a:r>
            <a:r>
              <a:rPr lang="fr-F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: Aix-la-Chapelle</a:t>
            </a:r>
          </a:p>
          <a:p>
            <a:pPr algn="just"/>
            <a:r>
              <a:rPr lang="fr-F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Omnia</a:t>
            </a:r>
            <a:r>
              <a:rPr lang="fr-F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: tous (neutre pluriel)</a:t>
            </a:r>
          </a:p>
          <a:p>
            <a:pPr algn="just"/>
            <a:r>
              <a:rPr lang="fr-F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Imperator, </a:t>
            </a:r>
            <a:r>
              <a:rPr lang="fr-FR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imperatoris</a:t>
            </a:r>
            <a:r>
              <a:rPr lang="fr-FR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m. : empereur</a:t>
            </a:r>
          </a:p>
          <a:p>
            <a:pPr algn="just"/>
            <a:r>
              <a:rPr lang="fr-FR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Detulit</a:t>
            </a:r>
            <a:r>
              <a:rPr lang="fr-F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: apporta</a:t>
            </a:r>
          </a:p>
          <a:p>
            <a:pPr algn="just"/>
            <a:r>
              <a:rPr lang="fr-FR" dirty="0">
                <a:latin typeface="Times New Roman" panose="02020603050405020304" pitchFamily="18" charset="0"/>
                <a:ea typeface="Times New Roman" panose="02020603050405020304" pitchFamily="18" charset="0"/>
              </a:rPr>
              <a:t>Nomen, </a:t>
            </a:r>
            <a:r>
              <a:rPr lang="fr-F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nominis</a:t>
            </a:r>
            <a:r>
              <a:rPr lang="fr-F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: nom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3A42EF0C-6546-7CD0-6C34-9E95999CA0D4}"/>
              </a:ext>
            </a:extLst>
          </p:cNvPr>
          <p:cNvSpPr txBox="1"/>
          <p:nvPr/>
        </p:nvSpPr>
        <p:spPr>
          <a:xfrm>
            <a:off x="470264" y="5215499"/>
            <a:ext cx="1150402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fr-FR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[802] En cette anné</a:t>
            </a:r>
            <a:r>
              <a:rPr lang="fr-FR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e, au mois de juillet, le 13 des calendes d’août, Isaac est venu avec un éléphant et de nombreux cadeaux que lui avait envoyés le roi des Perses et les a tous apporté à l’empereur à Aix-la-Chapelle ; le nom de l’éléphant était Abul </a:t>
            </a:r>
            <a:r>
              <a:rPr lang="fr-FR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Abaz</a:t>
            </a:r>
            <a:endParaRPr lang="fr-FR" i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9140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7A0A895-5036-4CA8-62C7-363172F8D8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Révision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4FF6F69-59A6-A82D-93BA-E9A198BACD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7488" y="2861879"/>
            <a:ext cx="10639514" cy="575175"/>
          </a:xfrm>
        </p:spPr>
        <p:txBody>
          <a:bodyPr>
            <a:noAutofit/>
          </a:bodyPr>
          <a:lstStyle/>
          <a:p>
            <a:r>
              <a:rPr lang="fr-FR" sz="2000" dirty="0"/>
              <a:t>Donner le parfait actif et passif des verbes </a:t>
            </a:r>
            <a:r>
              <a:rPr lang="fr-FR" sz="2000" i="1" dirty="0" err="1"/>
              <a:t>amo</a:t>
            </a:r>
            <a:r>
              <a:rPr lang="fr-FR" sz="2000" i="1" dirty="0"/>
              <a:t>, as, are, </a:t>
            </a:r>
            <a:r>
              <a:rPr lang="fr-FR" sz="2000" i="1" dirty="0" err="1"/>
              <a:t>avi</a:t>
            </a:r>
            <a:r>
              <a:rPr lang="fr-FR" sz="2000" i="1" dirty="0"/>
              <a:t>, </a:t>
            </a:r>
            <a:r>
              <a:rPr lang="fr-FR" sz="2000" i="1" dirty="0" err="1"/>
              <a:t>atum</a:t>
            </a:r>
            <a:r>
              <a:rPr lang="fr-FR" sz="2000" i="1" dirty="0"/>
              <a:t> </a:t>
            </a:r>
            <a:r>
              <a:rPr lang="fr-FR" sz="2000" dirty="0"/>
              <a:t>et </a:t>
            </a:r>
            <a:r>
              <a:rPr lang="fr-FR" sz="2000" i="1" dirty="0" err="1"/>
              <a:t>deleo</a:t>
            </a:r>
            <a:r>
              <a:rPr lang="fr-FR" sz="2000" i="1" dirty="0"/>
              <a:t>, </a:t>
            </a:r>
            <a:r>
              <a:rPr lang="fr-FR" sz="2000" i="1" dirty="0" err="1"/>
              <a:t>deles</a:t>
            </a:r>
            <a:r>
              <a:rPr lang="fr-FR" sz="2000" i="1" dirty="0"/>
              <a:t>, </a:t>
            </a:r>
            <a:r>
              <a:rPr lang="fr-FR" sz="2000" i="1" dirty="0" err="1"/>
              <a:t>delere</a:t>
            </a:r>
            <a:r>
              <a:rPr lang="fr-FR" sz="2000" i="1" dirty="0"/>
              <a:t>, </a:t>
            </a:r>
            <a:r>
              <a:rPr lang="fr-FR" sz="2000" i="1" dirty="0" err="1"/>
              <a:t>delevi</a:t>
            </a:r>
            <a:r>
              <a:rPr lang="fr-FR" sz="2000" i="1" dirty="0"/>
              <a:t>, </a:t>
            </a:r>
            <a:r>
              <a:rPr lang="fr-FR" sz="2000" i="1" dirty="0" err="1"/>
              <a:t>deletum</a:t>
            </a:r>
            <a:endParaRPr lang="fr-FR" sz="2000" i="1" dirty="0"/>
          </a:p>
        </p:txBody>
      </p:sp>
      <p:sp>
        <p:nvSpPr>
          <p:cNvPr id="4" name="Espace réservé du contenu 2">
            <a:extLst>
              <a:ext uri="{FF2B5EF4-FFF2-40B4-BE49-F238E27FC236}">
                <a16:creationId xmlns:a16="http://schemas.microsoft.com/office/drawing/2014/main" id="{A977443C-B631-1351-0245-40A5B8B929DD}"/>
              </a:ext>
            </a:extLst>
          </p:cNvPr>
          <p:cNvSpPr txBox="1">
            <a:spLocks/>
          </p:cNvSpPr>
          <p:nvPr/>
        </p:nvSpPr>
        <p:spPr>
          <a:xfrm>
            <a:off x="837488" y="4145521"/>
            <a:ext cx="7729728" cy="5751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000" dirty="0"/>
              <a:t>Décliner : </a:t>
            </a:r>
            <a:r>
              <a:rPr lang="fr-FR" sz="2000" i="1" dirty="0"/>
              <a:t>consul, </a:t>
            </a:r>
            <a:r>
              <a:rPr lang="fr-FR" sz="2000" i="1" dirty="0" err="1"/>
              <a:t>is</a:t>
            </a:r>
            <a:r>
              <a:rPr lang="fr-FR" sz="2000" i="1" dirty="0"/>
              <a:t> ; corpus, corporis </a:t>
            </a:r>
            <a:r>
              <a:rPr lang="fr-FR" sz="2000" dirty="0"/>
              <a:t>; </a:t>
            </a:r>
            <a:r>
              <a:rPr lang="fr-FR" sz="2000" i="1" dirty="0" err="1"/>
              <a:t>civis</a:t>
            </a:r>
            <a:r>
              <a:rPr lang="fr-FR" sz="2000" i="1" dirty="0"/>
              <a:t>, </a:t>
            </a:r>
            <a:r>
              <a:rPr lang="fr-FR" sz="2000" i="1" dirty="0" err="1"/>
              <a:t>civis</a:t>
            </a:r>
            <a:r>
              <a:rPr lang="fr-FR" sz="2000" i="1" dirty="0"/>
              <a:t> </a:t>
            </a:r>
            <a:r>
              <a:rPr lang="fr-FR" sz="2000" dirty="0"/>
              <a:t>; </a:t>
            </a:r>
            <a:r>
              <a:rPr lang="fr-FR" sz="2000" i="1" dirty="0"/>
              <a:t>mare, maris</a:t>
            </a:r>
          </a:p>
        </p:txBody>
      </p:sp>
    </p:spTree>
    <p:extLst>
      <p:ext uri="{BB962C8B-B14F-4D97-AF65-F5344CB8AC3E}">
        <p14:creationId xmlns:p14="http://schemas.microsoft.com/office/powerpoint/2010/main" val="37890775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2EDFCA1-965E-4DFC-9AF9-84D6337D6A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414185"/>
            <a:ext cx="7729728" cy="1188720"/>
          </a:xfrm>
        </p:spPr>
        <p:txBody>
          <a:bodyPr/>
          <a:lstStyle/>
          <a:p>
            <a:r>
              <a:rPr lang="fr-FR" dirty="0"/>
              <a:t>EXERCICE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1B72ECC-0178-4C05-9F26-D8B5E2826D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2249" y="1969707"/>
            <a:ext cx="4972969" cy="2549254"/>
          </a:xfrm>
        </p:spPr>
        <p:txBody>
          <a:bodyPr>
            <a:noAutofit/>
          </a:bodyPr>
          <a:lstStyle/>
          <a:p>
            <a:r>
              <a:rPr lang="fr-FR" sz="2000" dirty="0"/>
              <a:t>Le seigneur est plus fort que le maître</a:t>
            </a:r>
          </a:p>
          <a:p>
            <a:pPr marL="0" indent="0">
              <a:buNone/>
            </a:pPr>
            <a:endParaRPr lang="fr-FR" sz="2000" dirty="0"/>
          </a:p>
          <a:p>
            <a:r>
              <a:rPr lang="fr-FR" sz="2000" dirty="0"/>
              <a:t>Le château est plus fort que le monastère</a:t>
            </a:r>
          </a:p>
          <a:p>
            <a:pPr marL="0" indent="0">
              <a:buNone/>
            </a:pPr>
            <a:endParaRPr lang="fr-FR" sz="2000" dirty="0"/>
          </a:p>
          <a:p>
            <a:r>
              <a:rPr lang="fr-FR" sz="2000" dirty="0"/>
              <a:t>Le seigneur était le plus fort</a:t>
            </a:r>
          </a:p>
          <a:p>
            <a:endParaRPr lang="fr-FR" sz="2000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82F34CB2-C1A5-D003-AC98-2ADB2439395D}"/>
              </a:ext>
            </a:extLst>
          </p:cNvPr>
          <p:cNvSpPr txBox="1"/>
          <p:nvPr/>
        </p:nvSpPr>
        <p:spPr>
          <a:xfrm>
            <a:off x="4999290" y="2322269"/>
            <a:ext cx="61255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i="1" dirty="0"/>
              <a:t>Dominus </a:t>
            </a:r>
            <a:r>
              <a:rPr lang="fr-FR" i="1" dirty="0" err="1"/>
              <a:t>fortior</a:t>
            </a:r>
            <a:r>
              <a:rPr lang="fr-FR" i="1" dirty="0"/>
              <a:t> </a:t>
            </a:r>
            <a:r>
              <a:rPr lang="fr-FR" i="1" dirty="0" err="1"/>
              <a:t>quam</a:t>
            </a:r>
            <a:r>
              <a:rPr lang="fr-FR" i="1" dirty="0"/>
              <a:t> magister est </a:t>
            </a:r>
            <a:r>
              <a:rPr lang="fr-FR" dirty="0"/>
              <a:t>(ou </a:t>
            </a:r>
            <a:r>
              <a:rPr lang="fr-FR" i="1" dirty="0"/>
              <a:t>Dominus </a:t>
            </a:r>
            <a:r>
              <a:rPr lang="fr-FR" i="1" dirty="0" err="1"/>
              <a:t>fortior</a:t>
            </a:r>
            <a:r>
              <a:rPr lang="fr-FR" i="1" dirty="0"/>
              <a:t> </a:t>
            </a:r>
            <a:r>
              <a:rPr lang="fr-FR" i="1" dirty="0" err="1"/>
              <a:t>magistri</a:t>
            </a:r>
            <a:r>
              <a:rPr lang="fr-FR" i="1" dirty="0"/>
              <a:t> est</a:t>
            </a:r>
            <a:r>
              <a:rPr lang="fr-FR" dirty="0"/>
              <a:t>)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74126AFE-B46E-C5FF-02A0-DE9A4BA3E620}"/>
              </a:ext>
            </a:extLst>
          </p:cNvPr>
          <p:cNvSpPr txBox="1"/>
          <p:nvPr/>
        </p:nvSpPr>
        <p:spPr>
          <a:xfrm>
            <a:off x="4999290" y="3350225"/>
            <a:ext cx="67697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i="1" dirty="0"/>
              <a:t>Castrum </a:t>
            </a:r>
            <a:r>
              <a:rPr lang="fr-FR" i="1" dirty="0" err="1"/>
              <a:t>fortius</a:t>
            </a:r>
            <a:r>
              <a:rPr lang="fr-FR" i="1" dirty="0"/>
              <a:t> </a:t>
            </a:r>
            <a:r>
              <a:rPr lang="fr-FR" i="1" dirty="0" err="1"/>
              <a:t>quam</a:t>
            </a:r>
            <a:r>
              <a:rPr lang="fr-FR" i="1" dirty="0"/>
              <a:t> </a:t>
            </a:r>
            <a:r>
              <a:rPr lang="fr-FR" i="1" dirty="0" err="1"/>
              <a:t>monasterium</a:t>
            </a:r>
            <a:r>
              <a:rPr lang="fr-FR" i="1" dirty="0"/>
              <a:t> est </a:t>
            </a:r>
            <a:r>
              <a:rPr lang="fr-FR" dirty="0"/>
              <a:t>(ou </a:t>
            </a:r>
            <a:r>
              <a:rPr lang="fr-FR" i="1" dirty="0"/>
              <a:t>Castrum </a:t>
            </a:r>
            <a:r>
              <a:rPr lang="fr-FR" i="1" dirty="0" err="1"/>
              <a:t>fortius</a:t>
            </a:r>
            <a:r>
              <a:rPr lang="fr-FR" i="1" dirty="0"/>
              <a:t> </a:t>
            </a:r>
            <a:r>
              <a:rPr lang="fr-FR" i="1" dirty="0" err="1"/>
              <a:t>monasterio</a:t>
            </a:r>
            <a:r>
              <a:rPr lang="fr-FR" i="1" dirty="0"/>
              <a:t> est</a:t>
            </a:r>
            <a:r>
              <a:rPr lang="fr-FR" dirty="0"/>
              <a:t>)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7CA227E5-98E2-F819-1366-53E731603CBD}"/>
              </a:ext>
            </a:extLst>
          </p:cNvPr>
          <p:cNvSpPr txBox="1"/>
          <p:nvPr/>
        </p:nvSpPr>
        <p:spPr>
          <a:xfrm>
            <a:off x="5090013" y="4294275"/>
            <a:ext cx="23428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i="1" dirty="0"/>
              <a:t>Dominus </a:t>
            </a:r>
            <a:r>
              <a:rPr lang="fr-FR" i="1" dirty="0" err="1"/>
              <a:t>fortissimus</a:t>
            </a:r>
            <a:r>
              <a:rPr lang="fr-FR" i="1" dirty="0"/>
              <a:t> erat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0074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3" grpId="0"/>
      <p:bldP spid="5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2AE15C8-B574-47DC-9F9C-9BC956AD39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6599" y="268006"/>
            <a:ext cx="7729728" cy="1188720"/>
          </a:xfrm>
        </p:spPr>
        <p:txBody>
          <a:bodyPr/>
          <a:lstStyle/>
          <a:p>
            <a:r>
              <a:rPr lang="fr-FR" dirty="0"/>
              <a:t>La NEGATION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BA263B9-F76D-48F5-8DDA-BC4FE23B4C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7407" y="1928895"/>
            <a:ext cx="11328111" cy="1188720"/>
          </a:xfrm>
        </p:spPr>
        <p:txBody>
          <a:bodyPr>
            <a:normAutofit fontScale="92500" lnSpcReduction="10000"/>
          </a:bodyPr>
          <a:lstStyle/>
          <a:p>
            <a:pPr>
              <a:buFontTx/>
              <a:buChar char="-"/>
            </a:pPr>
            <a:r>
              <a:rPr lang="fr-FR" sz="2200" dirty="0">
                <a:latin typeface="+mj-lt"/>
                <a:ea typeface="Times New Roman" panose="02020603050405020304" pitchFamily="18" charset="0"/>
              </a:rPr>
              <a:t>L</a:t>
            </a:r>
            <a:r>
              <a:rPr lang="fr-FR" sz="2200" dirty="0">
                <a:effectLst/>
                <a:latin typeface="+mj-lt"/>
                <a:ea typeface="Times New Roman" panose="02020603050405020304" pitchFamily="18" charset="0"/>
              </a:rPr>
              <a:t>a plus fréquente est </a:t>
            </a:r>
            <a:r>
              <a:rPr lang="fr-FR" sz="2200" i="1" dirty="0">
                <a:effectLst/>
                <a:latin typeface="+mj-lt"/>
                <a:ea typeface="Times New Roman" panose="02020603050405020304" pitchFamily="18" charset="0"/>
              </a:rPr>
              <a:t>non</a:t>
            </a:r>
            <a:r>
              <a:rPr lang="fr-FR" sz="2200" dirty="0">
                <a:effectLst/>
                <a:latin typeface="+mj-lt"/>
                <a:ea typeface="Times New Roman" panose="02020603050405020304" pitchFamily="18" charset="0"/>
              </a:rPr>
              <a:t> (ne…pas) qui se place devant le verbe. Ex. : </a:t>
            </a:r>
            <a:r>
              <a:rPr lang="fr-FR" sz="2200" i="1" dirty="0" err="1">
                <a:effectLst/>
                <a:latin typeface="+mj-lt"/>
                <a:ea typeface="Times New Roman" panose="02020603050405020304" pitchFamily="18" charset="0"/>
              </a:rPr>
              <a:t>episcopum</a:t>
            </a:r>
            <a:r>
              <a:rPr lang="fr-FR" sz="2200" i="1" dirty="0">
                <a:effectLst/>
                <a:latin typeface="+mj-lt"/>
                <a:ea typeface="Times New Roman" panose="02020603050405020304" pitchFamily="18" charset="0"/>
              </a:rPr>
              <a:t> non </a:t>
            </a:r>
            <a:r>
              <a:rPr lang="fr-FR" sz="2200" i="1" dirty="0" err="1">
                <a:effectLst/>
                <a:latin typeface="+mj-lt"/>
                <a:ea typeface="Times New Roman" panose="02020603050405020304" pitchFamily="18" charset="0"/>
              </a:rPr>
              <a:t>vidit</a:t>
            </a:r>
            <a:endParaRPr lang="fr-FR" sz="2200" i="1" dirty="0">
              <a:effectLst/>
              <a:latin typeface="+mj-lt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fr-FR" sz="2200" dirty="0">
              <a:effectLst/>
              <a:latin typeface="+mj-lt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r-FR" sz="2200" i="1" dirty="0">
                <a:effectLst/>
                <a:latin typeface="+mj-lt"/>
                <a:ea typeface="Times New Roman" panose="02020603050405020304" pitchFamily="18" charset="0"/>
              </a:rPr>
              <a:t>- non</a:t>
            </a:r>
            <a:r>
              <a:rPr lang="fr-FR" sz="2200" dirty="0">
                <a:effectLst/>
                <a:latin typeface="+mj-lt"/>
                <a:ea typeface="Times New Roman" panose="02020603050405020304" pitchFamily="18" charset="0"/>
              </a:rPr>
              <a:t> peut être remplacé par </a:t>
            </a:r>
            <a:r>
              <a:rPr lang="fr-FR" sz="2200" i="1" dirty="0" err="1">
                <a:effectLst/>
                <a:latin typeface="+mj-lt"/>
                <a:ea typeface="Times New Roman" panose="02020603050405020304" pitchFamily="18" charset="0"/>
              </a:rPr>
              <a:t>haud</a:t>
            </a:r>
            <a:r>
              <a:rPr lang="fr-FR" sz="2200" dirty="0">
                <a:effectLst/>
                <a:latin typeface="+mj-lt"/>
                <a:ea typeface="Times New Roman" panose="02020603050405020304" pitchFamily="18" charset="0"/>
              </a:rPr>
              <a:t>. Ex. : </a:t>
            </a:r>
            <a:r>
              <a:rPr lang="fr-FR" sz="2200" i="1" dirty="0" err="1">
                <a:effectLst/>
                <a:latin typeface="+mj-lt"/>
                <a:ea typeface="Times New Roman" panose="02020603050405020304" pitchFamily="18" charset="0"/>
              </a:rPr>
              <a:t>Haud</a:t>
            </a:r>
            <a:r>
              <a:rPr lang="fr-FR" sz="2200" i="1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fr-FR" sz="2200" i="1" dirty="0" err="1">
                <a:effectLst/>
                <a:latin typeface="+mj-lt"/>
                <a:ea typeface="Times New Roman" panose="02020603050405020304" pitchFamily="18" charset="0"/>
              </a:rPr>
              <a:t>dubito</a:t>
            </a:r>
            <a:r>
              <a:rPr lang="fr-FR" sz="2200" dirty="0">
                <a:effectLst/>
                <a:latin typeface="+mj-lt"/>
                <a:ea typeface="Times New Roman" panose="02020603050405020304" pitchFamily="18" charset="0"/>
              </a:rPr>
              <a:t> (je ne doute pas) ; </a:t>
            </a:r>
            <a:r>
              <a:rPr lang="fr-FR" sz="2200" i="1" dirty="0" err="1">
                <a:effectLst/>
                <a:latin typeface="+mj-lt"/>
                <a:ea typeface="Times New Roman" panose="02020603050405020304" pitchFamily="18" charset="0"/>
              </a:rPr>
              <a:t>Haud</a:t>
            </a:r>
            <a:r>
              <a:rPr lang="fr-FR" sz="2200" i="1" dirty="0">
                <a:effectLst/>
                <a:latin typeface="+mj-lt"/>
                <a:ea typeface="Times New Roman" panose="02020603050405020304" pitchFamily="18" charset="0"/>
              </a:rPr>
              <a:t> longe</a:t>
            </a:r>
            <a:r>
              <a:rPr lang="fr-FR" sz="2200" dirty="0">
                <a:effectLst/>
                <a:latin typeface="+mj-lt"/>
                <a:ea typeface="Times New Roman" panose="02020603050405020304" pitchFamily="18" charset="0"/>
              </a:rPr>
              <a:t> (non loin de)</a:t>
            </a:r>
            <a:endParaRPr lang="fr-F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fr-FR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C29C6B59-CC36-41C0-885D-67900943F081}"/>
              </a:ext>
            </a:extLst>
          </p:cNvPr>
          <p:cNvSpPr txBox="1"/>
          <p:nvPr/>
        </p:nvSpPr>
        <p:spPr>
          <a:xfrm>
            <a:off x="555607" y="3533451"/>
            <a:ext cx="1083346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tabLst>
                <a:tab pos="228600" algn="l"/>
              </a:tabLst>
            </a:pPr>
            <a:r>
              <a:rPr lang="fr-FR" sz="2000" dirty="0">
                <a:ea typeface="Times New Roman" panose="02020603050405020304" pitchFamily="18" charset="0"/>
              </a:rPr>
              <a:t>- A</a:t>
            </a:r>
            <a:r>
              <a:rPr lang="fr-FR" sz="2000" dirty="0">
                <a:effectLst/>
                <a:ea typeface="Times New Roman" panose="02020603050405020304" pitchFamily="18" charset="0"/>
              </a:rPr>
              <a:t> la place de </a:t>
            </a:r>
            <a:r>
              <a:rPr lang="fr-FR" sz="2000" i="1" dirty="0">
                <a:effectLst/>
                <a:ea typeface="Times New Roman" panose="02020603050405020304" pitchFamily="18" charset="0"/>
              </a:rPr>
              <a:t>et non</a:t>
            </a:r>
            <a:r>
              <a:rPr lang="fr-FR" sz="2000" dirty="0">
                <a:effectLst/>
                <a:ea typeface="Times New Roman" panose="02020603050405020304" pitchFamily="18" charset="0"/>
              </a:rPr>
              <a:t>, qui serait une forme fautive, le latin utilise </a:t>
            </a:r>
            <a:r>
              <a:rPr lang="fr-FR" sz="2000" i="1" dirty="0" err="1">
                <a:effectLst/>
                <a:ea typeface="Times New Roman" panose="02020603050405020304" pitchFamily="18" charset="0"/>
              </a:rPr>
              <a:t>neque</a:t>
            </a:r>
            <a:r>
              <a:rPr lang="fr-FR" sz="2000" i="1" dirty="0">
                <a:effectLst/>
                <a:ea typeface="Times New Roman" panose="02020603050405020304" pitchFamily="18" charset="0"/>
              </a:rPr>
              <a:t> </a:t>
            </a:r>
            <a:r>
              <a:rPr lang="fr-FR" sz="2000" dirty="0">
                <a:effectLst/>
                <a:ea typeface="Times New Roman" panose="02020603050405020304" pitchFamily="18" charset="0"/>
              </a:rPr>
              <a:t>ou</a:t>
            </a:r>
            <a:r>
              <a:rPr lang="fr-FR" sz="2000" i="1" dirty="0">
                <a:effectLst/>
                <a:ea typeface="Times New Roman" panose="02020603050405020304" pitchFamily="18" charset="0"/>
              </a:rPr>
              <a:t> nec </a:t>
            </a:r>
            <a:r>
              <a:rPr lang="fr-FR" sz="2000" dirty="0">
                <a:effectLst/>
                <a:ea typeface="Times New Roman" panose="02020603050405020304" pitchFamily="18" charset="0"/>
              </a:rPr>
              <a:t>(devant une voyelle) . Ex. : </a:t>
            </a:r>
            <a:r>
              <a:rPr lang="fr-FR" sz="2000" i="1" dirty="0" err="1">
                <a:effectLst/>
                <a:ea typeface="Times New Roman" panose="02020603050405020304" pitchFamily="18" charset="0"/>
              </a:rPr>
              <a:t>intravit</a:t>
            </a:r>
            <a:r>
              <a:rPr lang="fr-FR" sz="2000" i="1" dirty="0">
                <a:effectLst/>
                <a:ea typeface="Times New Roman" panose="02020603050405020304" pitchFamily="18" charset="0"/>
              </a:rPr>
              <a:t> nec </a:t>
            </a:r>
            <a:r>
              <a:rPr lang="fr-FR" sz="2000" i="1" dirty="0" err="1">
                <a:effectLst/>
                <a:ea typeface="Times New Roman" panose="02020603050405020304" pitchFamily="18" charset="0"/>
              </a:rPr>
              <a:t>episcopum</a:t>
            </a:r>
            <a:r>
              <a:rPr lang="fr-FR" sz="2000" i="1" dirty="0">
                <a:effectLst/>
                <a:ea typeface="Times New Roman" panose="02020603050405020304" pitchFamily="18" charset="0"/>
              </a:rPr>
              <a:t> </a:t>
            </a:r>
            <a:r>
              <a:rPr lang="fr-FR" sz="2000" i="1" dirty="0" err="1">
                <a:effectLst/>
                <a:ea typeface="Times New Roman" panose="02020603050405020304" pitchFamily="18" charset="0"/>
              </a:rPr>
              <a:t>vidit</a:t>
            </a:r>
            <a:r>
              <a:rPr lang="fr-FR" sz="2000" dirty="0">
                <a:effectLst/>
                <a:ea typeface="Times New Roman" panose="02020603050405020304" pitchFamily="18" charset="0"/>
              </a:rPr>
              <a:t> (il entra et ne vit pas l’évêque)</a:t>
            </a:r>
          </a:p>
          <a:p>
            <a:r>
              <a:rPr lang="fr-FR" sz="2000" i="1" dirty="0">
                <a:effectLst/>
                <a:ea typeface="Times New Roman" panose="02020603050405020304" pitchFamily="18" charset="0"/>
              </a:rPr>
              <a:t> </a:t>
            </a:r>
            <a:endParaRPr lang="fr-FR" sz="20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0B0FA4C7-C44D-4C41-83B7-773E4C648FD4}"/>
              </a:ext>
            </a:extLst>
          </p:cNvPr>
          <p:cNvSpPr txBox="1"/>
          <p:nvPr/>
        </p:nvSpPr>
        <p:spPr>
          <a:xfrm>
            <a:off x="597407" y="4705869"/>
            <a:ext cx="11080786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tabLst>
                <a:tab pos="228600" algn="l"/>
              </a:tabLst>
            </a:pPr>
            <a:r>
              <a:rPr lang="fr-FR" sz="2000" i="1" dirty="0">
                <a:effectLst/>
                <a:ea typeface="Times New Roman" panose="02020603050405020304" pitchFamily="18" charset="0"/>
              </a:rPr>
              <a:t>- </a:t>
            </a:r>
            <a:r>
              <a:rPr lang="fr-FR" sz="2000" i="1" dirty="0" err="1">
                <a:effectLst/>
                <a:ea typeface="Times New Roman" panose="02020603050405020304" pitchFamily="18" charset="0"/>
              </a:rPr>
              <a:t>Neque</a:t>
            </a:r>
            <a:r>
              <a:rPr lang="fr-FR" sz="2000" i="1" dirty="0">
                <a:effectLst/>
                <a:ea typeface="Times New Roman" panose="02020603050405020304" pitchFamily="18" charset="0"/>
              </a:rPr>
              <a:t> … </a:t>
            </a:r>
            <a:r>
              <a:rPr lang="fr-FR" sz="2000" i="1" dirty="0" err="1">
                <a:effectLst/>
                <a:ea typeface="Times New Roman" panose="02020603050405020304" pitchFamily="18" charset="0"/>
              </a:rPr>
              <a:t>neque</a:t>
            </a:r>
            <a:r>
              <a:rPr lang="fr-FR" sz="2000" dirty="0">
                <a:effectLst/>
                <a:ea typeface="Times New Roman" panose="02020603050405020304" pitchFamily="18" charset="0"/>
              </a:rPr>
              <a:t> ou </a:t>
            </a:r>
            <a:r>
              <a:rPr lang="fr-FR" sz="2000" i="1" dirty="0">
                <a:effectLst/>
                <a:ea typeface="Times New Roman" panose="02020603050405020304" pitchFamily="18" charset="0"/>
              </a:rPr>
              <a:t>nec…nec</a:t>
            </a:r>
            <a:r>
              <a:rPr lang="fr-FR" sz="2000" dirty="0">
                <a:effectLst/>
                <a:ea typeface="Times New Roman" panose="02020603050405020304" pitchFamily="18" charset="0"/>
              </a:rPr>
              <a:t> =  ni… ni. </a:t>
            </a:r>
            <a:r>
              <a:rPr lang="it-IT" sz="2000" dirty="0">
                <a:effectLst/>
                <a:ea typeface="Times New Roman" panose="02020603050405020304" pitchFamily="18" charset="0"/>
              </a:rPr>
              <a:t>Ex. </a:t>
            </a:r>
            <a:r>
              <a:rPr lang="it-IT" sz="2000" i="1" dirty="0">
                <a:effectLst/>
                <a:ea typeface="Times New Roman" panose="02020603050405020304" pitchFamily="18" charset="0"/>
              </a:rPr>
              <a:t>nec episcopum nec cancellarium vidit</a:t>
            </a:r>
            <a:endParaRPr lang="fr-FR" sz="2000" dirty="0">
              <a:effectLst/>
              <a:ea typeface="Times New Roman" panose="02020603050405020304" pitchFamily="18" charset="0"/>
            </a:endParaRPr>
          </a:p>
          <a:p>
            <a:r>
              <a:rPr lang="it-IT" sz="2000" i="1" dirty="0">
                <a:effectLst/>
                <a:ea typeface="Times New Roman" panose="02020603050405020304" pitchFamily="18" charset="0"/>
              </a:rPr>
              <a:t> </a:t>
            </a:r>
            <a:endParaRPr lang="fr-FR" sz="2000" dirty="0">
              <a:effectLst/>
              <a:ea typeface="Times New Roman" panose="02020603050405020304" pitchFamily="18" charset="0"/>
            </a:endParaRPr>
          </a:p>
          <a:p>
            <a:r>
              <a:rPr lang="fr-FR" sz="2000" dirty="0">
                <a:effectLst/>
                <a:ea typeface="Times New Roman" panose="02020603050405020304" pitchFamily="18" charset="0"/>
              </a:rPr>
              <a:t> 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F5243FB5-9AF8-498E-974D-F1513AB3996F}"/>
              </a:ext>
            </a:extLst>
          </p:cNvPr>
          <p:cNvSpPr txBox="1"/>
          <p:nvPr/>
        </p:nvSpPr>
        <p:spPr>
          <a:xfrm>
            <a:off x="555607" y="5370455"/>
            <a:ext cx="11080786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000" i="1" dirty="0">
                <a:effectLst/>
                <a:ea typeface="Times New Roman" panose="02020603050405020304" pitchFamily="18" charset="0"/>
              </a:rPr>
              <a:t> </a:t>
            </a:r>
            <a:endParaRPr lang="fr-FR" sz="2000" dirty="0">
              <a:effectLst/>
              <a:ea typeface="Times New Roman" panose="02020603050405020304" pitchFamily="18" charset="0"/>
            </a:endParaRPr>
          </a:p>
          <a:p>
            <a:pPr lvl="0">
              <a:tabLst>
                <a:tab pos="228600" algn="l"/>
              </a:tabLst>
            </a:pPr>
            <a:r>
              <a:rPr lang="fr-FR" sz="2000" i="1" dirty="0">
                <a:effectLst/>
                <a:ea typeface="Times New Roman" panose="02020603050405020304" pitchFamily="18" charset="0"/>
              </a:rPr>
              <a:t>- Non </a:t>
            </a:r>
            <a:r>
              <a:rPr lang="fr-FR" sz="2000" i="1" dirty="0" err="1">
                <a:effectLst/>
                <a:ea typeface="Times New Roman" panose="02020603050405020304" pitchFamily="18" charset="0"/>
              </a:rPr>
              <a:t>solum</a:t>
            </a:r>
            <a:r>
              <a:rPr lang="fr-FR" sz="2000" dirty="0">
                <a:effectLst/>
                <a:ea typeface="Times New Roman" panose="02020603050405020304" pitchFamily="18" charset="0"/>
              </a:rPr>
              <a:t> (ou </a:t>
            </a:r>
            <a:r>
              <a:rPr lang="fr-FR" sz="2000" i="1" dirty="0">
                <a:effectLst/>
                <a:ea typeface="Times New Roman" panose="02020603050405020304" pitchFamily="18" charset="0"/>
              </a:rPr>
              <a:t>non </a:t>
            </a:r>
            <a:r>
              <a:rPr lang="fr-FR" sz="2000" i="1" dirty="0" err="1">
                <a:effectLst/>
                <a:ea typeface="Times New Roman" panose="02020603050405020304" pitchFamily="18" charset="0"/>
              </a:rPr>
              <a:t>tantum</a:t>
            </a:r>
            <a:r>
              <a:rPr lang="fr-FR" sz="2000" dirty="0">
                <a:effectLst/>
                <a:ea typeface="Times New Roman" panose="02020603050405020304" pitchFamily="18" charset="0"/>
              </a:rPr>
              <a:t> ou </a:t>
            </a:r>
            <a:r>
              <a:rPr lang="fr-FR" sz="2000" i="1" dirty="0">
                <a:effectLst/>
                <a:ea typeface="Times New Roman" panose="02020603050405020304" pitchFamily="18" charset="0"/>
              </a:rPr>
              <a:t>non modo</a:t>
            </a:r>
            <a:r>
              <a:rPr lang="fr-FR" sz="2000" dirty="0">
                <a:effectLst/>
                <a:ea typeface="Times New Roman" panose="02020603050405020304" pitchFamily="18" charset="0"/>
              </a:rPr>
              <a:t>)… </a:t>
            </a:r>
            <a:r>
              <a:rPr lang="fr-FR" sz="2000" i="1" dirty="0" err="1">
                <a:effectLst/>
                <a:ea typeface="Times New Roman" panose="02020603050405020304" pitchFamily="18" charset="0"/>
              </a:rPr>
              <a:t>sed</a:t>
            </a:r>
            <a:r>
              <a:rPr lang="fr-FR" sz="2000" dirty="0">
                <a:effectLst/>
                <a:ea typeface="Times New Roman" panose="02020603050405020304" pitchFamily="18" charset="0"/>
              </a:rPr>
              <a:t> (ou </a:t>
            </a:r>
            <a:r>
              <a:rPr lang="fr-FR" sz="2000" i="1" dirty="0">
                <a:effectLst/>
                <a:ea typeface="Times New Roman" panose="02020603050405020304" pitchFamily="18" charset="0"/>
              </a:rPr>
              <a:t>verum</a:t>
            </a:r>
            <a:r>
              <a:rPr lang="fr-FR" sz="2000" dirty="0">
                <a:effectLst/>
                <a:ea typeface="Times New Roman" panose="02020603050405020304" pitchFamily="18" charset="0"/>
              </a:rPr>
              <a:t>) </a:t>
            </a:r>
            <a:r>
              <a:rPr lang="fr-FR" sz="2000" i="1" dirty="0" err="1">
                <a:effectLst/>
                <a:ea typeface="Times New Roman" panose="02020603050405020304" pitchFamily="18" charset="0"/>
              </a:rPr>
              <a:t>etiam</a:t>
            </a:r>
            <a:r>
              <a:rPr lang="fr-FR" sz="2000" dirty="0">
                <a:effectLst/>
                <a:ea typeface="Times New Roman" panose="02020603050405020304" pitchFamily="18" charset="0"/>
              </a:rPr>
              <a:t> : non seulement… mais encore</a:t>
            </a:r>
          </a:p>
          <a:p>
            <a:r>
              <a:rPr lang="fr-FR" sz="2000" dirty="0">
                <a:effectLst/>
                <a:ea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795700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>
            <a:extLst>
              <a:ext uri="{FF2B5EF4-FFF2-40B4-BE49-F238E27FC236}">
                <a16:creationId xmlns:a16="http://schemas.microsoft.com/office/drawing/2014/main" id="{2C8CA6A1-DB4E-47DF-B7ED-563BF75F089E}"/>
              </a:ext>
            </a:extLst>
          </p:cNvPr>
          <p:cNvSpPr txBox="1"/>
          <p:nvPr/>
        </p:nvSpPr>
        <p:spPr>
          <a:xfrm>
            <a:off x="521293" y="1153450"/>
            <a:ext cx="11443958" cy="32695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i="1" dirty="0">
                <a:effectLst/>
                <a:latin typeface="+mj-lt"/>
                <a:ea typeface="Times New Roman" panose="02020603050405020304" pitchFamily="18" charset="0"/>
              </a:rPr>
              <a:t>L’addition</a:t>
            </a:r>
            <a:endParaRPr lang="fr-FR" sz="2000" dirty="0">
              <a:effectLst/>
              <a:latin typeface="+mj-lt"/>
              <a:ea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fr-FR" sz="2000" dirty="0">
                <a:effectLst/>
                <a:latin typeface="+mj-lt"/>
                <a:ea typeface="Times New Roman" panose="02020603050405020304" pitchFamily="18" charset="0"/>
              </a:rPr>
              <a:t>Il existe de multiples manières de traduire la coordination « et ». On peut utiliser :</a:t>
            </a:r>
          </a:p>
          <a:p>
            <a:pPr marL="342900" lvl="0" indent="-342900" algn="just">
              <a:lnSpc>
                <a:spcPct val="150000"/>
              </a:lnSpc>
              <a:buFont typeface="Times New Roman" panose="02020603050405020304" pitchFamily="18" charset="0"/>
              <a:buChar char="-"/>
              <a:tabLst>
                <a:tab pos="457200" algn="l"/>
              </a:tabLst>
            </a:pPr>
            <a:r>
              <a:rPr lang="fr-FR" sz="2000" dirty="0">
                <a:effectLst/>
                <a:latin typeface="+mj-lt"/>
                <a:ea typeface="Times New Roman" panose="02020603050405020304" pitchFamily="18" charset="0"/>
              </a:rPr>
              <a:t>la conjonction </a:t>
            </a:r>
            <a:r>
              <a:rPr lang="fr-FR" sz="2000" i="1" dirty="0">
                <a:effectLst/>
                <a:latin typeface="+mj-lt"/>
                <a:ea typeface="Times New Roman" panose="02020603050405020304" pitchFamily="18" charset="0"/>
              </a:rPr>
              <a:t>et</a:t>
            </a:r>
            <a:endParaRPr lang="fr-FR" sz="2000" dirty="0">
              <a:effectLst/>
              <a:latin typeface="+mj-lt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Times New Roman" panose="02020603050405020304" pitchFamily="18" charset="0"/>
              <a:buChar char="-"/>
              <a:tabLst>
                <a:tab pos="457200" algn="l"/>
              </a:tabLst>
            </a:pPr>
            <a:r>
              <a:rPr lang="fr-FR" sz="2000" dirty="0">
                <a:effectLst/>
                <a:latin typeface="+mj-lt"/>
                <a:ea typeface="Times New Roman" panose="02020603050405020304" pitchFamily="18" charset="0"/>
              </a:rPr>
              <a:t>les conjonctions </a:t>
            </a:r>
            <a:r>
              <a:rPr lang="fr-FR" sz="2000" i="1" dirty="0" err="1">
                <a:effectLst/>
                <a:latin typeface="+mj-lt"/>
                <a:ea typeface="Times New Roman" panose="02020603050405020304" pitchFamily="18" charset="0"/>
              </a:rPr>
              <a:t>ac</a:t>
            </a:r>
            <a:r>
              <a:rPr lang="fr-FR" sz="2000" dirty="0">
                <a:effectLst/>
                <a:latin typeface="+mj-lt"/>
                <a:ea typeface="Times New Roman" panose="02020603050405020304" pitchFamily="18" charset="0"/>
              </a:rPr>
              <a:t> ou </a:t>
            </a:r>
            <a:r>
              <a:rPr lang="fr-FR" sz="2000" i="1" dirty="0" err="1">
                <a:effectLst/>
                <a:latin typeface="+mj-lt"/>
                <a:ea typeface="Times New Roman" panose="02020603050405020304" pitchFamily="18" charset="0"/>
              </a:rPr>
              <a:t>atque</a:t>
            </a:r>
            <a:r>
              <a:rPr lang="fr-FR" sz="2000" dirty="0">
                <a:effectLst/>
                <a:latin typeface="+mj-lt"/>
                <a:ea typeface="Times New Roman" panose="02020603050405020304" pitchFamily="18" charset="0"/>
              </a:rPr>
              <a:t> (cette dernière forme étant utilisée devant une voyelle)</a:t>
            </a:r>
          </a:p>
          <a:p>
            <a:pPr marL="342900" lvl="0" indent="-342900" algn="just">
              <a:lnSpc>
                <a:spcPct val="150000"/>
              </a:lnSpc>
              <a:buFont typeface="Times New Roman" panose="02020603050405020304" pitchFamily="18" charset="0"/>
              <a:buChar char="-"/>
              <a:tabLst>
                <a:tab pos="457200" algn="l"/>
              </a:tabLst>
            </a:pPr>
            <a:r>
              <a:rPr lang="fr-FR" sz="2000" dirty="0">
                <a:effectLst/>
                <a:latin typeface="+mj-lt"/>
                <a:ea typeface="Times New Roman" panose="02020603050405020304" pitchFamily="18" charset="0"/>
              </a:rPr>
              <a:t>l’enclitique –que (ex. : </a:t>
            </a:r>
            <a:r>
              <a:rPr lang="fr-FR" sz="2000" i="1" dirty="0" err="1">
                <a:effectLst/>
                <a:latin typeface="+mj-lt"/>
                <a:ea typeface="Times New Roman" panose="02020603050405020304" pitchFamily="18" charset="0"/>
              </a:rPr>
              <a:t>clerus</a:t>
            </a:r>
            <a:r>
              <a:rPr lang="fr-FR" sz="2000" i="1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fr-FR" sz="2000" i="1" dirty="0" err="1">
                <a:effectLst/>
                <a:latin typeface="+mj-lt"/>
                <a:ea typeface="Times New Roman" panose="02020603050405020304" pitchFamily="18" charset="0"/>
              </a:rPr>
              <a:t>populusque</a:t>
            </a:r>
            <a:r>
              <a:rPr lang="fr-FR" sz="2000" dirty="0">
                <a:effectLst/>
                <a:latin typeface="+mj-lt"/>
                <a:ea typeface="Times New Roman" panose="02020603050405020304" pitchFamily="18" charset="0"/>
              </a:rPr>
              <a:t> : le clergé et le peuple)</a:t>
            </a:r>
          </a:p>
          <a:p>
            <a:pPr algn="just">
              <a:lnSpc>
                <a:spcPct val="150000"/>
              </a:lnSpc>
            </a:pPr>
            <a:r>
              <a:rPr lang="fr-FR" sz="2000" dirty="0">
                <a:effectLst/>
                <a:latin typeface="+mj-lt"/>
                <a:ea typeface="Times New Roman" panose="02020603050405020304" pitchFamily="18" charset="0"/>
              </a:rPr>
              <a:t>- toute une série de coordination au sens voisin : </a:t>
            </a:r>
            <a:r>
              <a:rPr lang="fr-FR" sz="2000" i="1" dirty="0" err="1">
                <a:effectLst/>
                <a:latin typeface="+mj-lt"/>
                <a:ea typeface="Times New Roman" panose="02020603050405020304" pitchFamily="18" charset="0"/>
              </a:rPr>
              <a:t>necnon</a:t>
            </a:r>
            <a:r>
              <a:rPr lang="fr-FR" sz="2000" dirty="0">
                <a:effectLst/>
                <a:latin typeface="+mj-lt"/>
                <a:ea typeface="Times New Roman" panose="02020603050405020304" pitchFamily="18" charset="0"/>
              </a:rPr>
              <a:t> (et aussi), </a:t>
            </a:r>
            <a:r>
              <a:rPr lang="fr-FR" sz="2000" i="1" dirty="0" err="1">
                <a:effectLst/>
                <a:latin typeface="+mj-lt"/>
                <a:ea typeface="Times New Roman" panose="02020603050405020304" pitchFamily="18" charset="0"/>
              </a:rPr>
              <a:t>quoque</a:t>
            </a:r>
            <a:r>
              <a:rPr lang="fr-FR" sz="2000" i="1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fr-FR" sz="2000" dirty="0">
                <a:effectLst/>
                <a:latin typeface="+mj-lt"/>
                <a:ea typeface="Times New Roman" panose="02020603050405020304" pitchFamily="18" charset="0"/>
              </a:rPr>
              <a:t>(aussi),</a:t>
            </a:r>
            <a:r>
              <a:rPr lang="fr-FR" sz="2000" i="1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fr-FR" sz="2000" i="1" dirty="0" err="1">
                <a:effectLst/>
                <a:latin typeface="+mj-lt"/>
                <a:ea typeface="Times New Roman" panose="02020603050405020304" pitchFamily="18" charset="0"/>
              </a:rPr>
              <a:t>etiam</a:t>
            </a:r>
            <a:r>
              <a:rPr lang="fr-FR" sz="2000" i="1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fr-FR" sz="2000" dirty="0">
                <a:effectLst/>
                <a:latin typeface="+mj-lt"/>
                <a:ea typeface="Times New Roman" panose="02020603050405020304" pitchFamily="18" charset="0"/>
              </a:rPr>
              <a:t>(aussi)</a:t>
            </a:r>
            <a:r>
              <a:rPr lang="fr-FR" sz="2000" i="1" dirty="0">
                <a:effectLst/>
                <a:latin typeface="+mj-lt"/>
                <a:ea typeface="Times New Roman" panose="02020603050405020304" pitchFamily="18" charset="0"/>
              </a:rPr>
              <a:t>, item</a:t>
            </a:r>
            <a:r>
              <a:rPr lang="fr-FR" sz="2000" dirty="0">
                <a:effectLst/>
                <a:latin typeface="+mj-lt"/>
                <a:ea typeface="Times New Roman" panose="02020603050405020304" pitchFamily="18" charset="0"/>
              </a:rPr>
              <a:t> (de même), </a:t>
            </a:r>
            <a:r>
              <a:rPr lang="fr-FR" sz="2000" i="1" dirty="0" err="1">
                <a:effectLst/>
                <a:latin typeface="+mj-lt"/>
                <a:ea typeface="Times New Roman" panose="02020603050405020304" pitchFamily="18" charset="0"/>
              </a:rPr>
              <a:t>immo</a:t>
            </a:r>
            <a:r>
              <a:rPr lang="fr-FR" sz="2000" dirty="0">
                <a:effectLst/>
                <a:latin typeface="+mj-lt"/>
                <a:ea typeface="Times New Roman" panose="02020603050405020304" pitchFamily="18" charset="0"/>
              </a:rPr>
              <a:t> (bien plus, et même)</a:t>
            </a:r>
            <a:endParaRPr lang="fr-F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" name="Titre 1">
            <a:extLst>
              <a:ext uri="{FF2B5EF4-FFF2-40B4-BE49-F238E27FC236}">
                <a16:creationId xmlns:a16="http://schemas.microsoft.com/office/drawing/2014/main" id="{88EF4D9B-D2C4-4C0A-A092-284896FDAE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0254" y="100653"/>
            <a:ext cx="8969552" cy="1010300"/>
          </a:xfrm>
        </p:spPr>
        <p:txBody>
          <a:bodyPr/>
          <a:lstStyle/>
          <a:p>
            <a:r>
              <a:rPr lang="fr-FR" dirty="0"/>
              <a:t>Les CONJONCTIONS DE COORDINATION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91720341-E5CB-43CE-BBFA-3C19B06628E1}"/>
              </a:ext>
            </a:extLst>
          </p:cNvPr>
          <p:cNvSpPr txBox="1"/>
          <p:nvPr/>
        </p:nvSpPr>
        <p:spPr>
          <a:xfrm>
            <a:off x="561703" y="4550955"/>
            <a:ext cx="11068594" cy="18847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i="1" dirty="0">
                <a:effectLst/>
                <a:latin typeface="+mj-lt"/>
                <a:ea typeface="Times New Roman" panose="02020603050405020304" pitchFamily="18" charset="0"/>
              </a:rPr>
              <a:t>L’alternative</a:t>
            </a:r>
            <a:endParaRPr lang="fr-FR" sz="2000" dirty="0">
              <a:effectLst/>
              <a:latin typeface="+mj-lt"/>
              <a:ea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fr-FR" sz="2000" dirty="0">
                <a:effectLst/>
                <a:latin typeface="+mj-lt"/>
                <a:ea typeface="Times New Roman" panose="02020603050405020304" pitchFamily="18" charset="0"/>
              </a:rPr>
              <a:t>Il existe deux formes de traduire la coordination « ou » :</a:t>
            </a:r>
          </a:p>
          <a:p>
            <a:pPr marL="342900" lvl="0" indent="-342900" algn="just">
              <a:lnSpc>
                <a:spcPct val="150000"/>
              </a:lnSpc>
              <a:buFont typeface="Times New Roman" panose="02020603050405020304" pitchFamily="18" charset="0"/>
              <a:buChar char="-"/>
              <a:tabLst>
                <a:tab pos="457200" algn="l"/>
              </a:tabLst>
            </a:pPr>
            <a:r>
              <a:rPr lang="fr-FR" sz="2000" i="1" dirty="0" err="1">
                <a:effectLst/>
                <a:latin typeface="+mj-lt"/>
                <a:ea typeface="Times New Roman" panose="02020603050405020304" pitchFamily="18" charset="0"/>
              </a:rPr>
              <a:t>aut</a:t>
            </a:r>
            <a:r>
              <a:rPr lang="fr-FR" sz="2000" dirty="0">
                <a:effectLst/>
                <a:latin typeface="+mj-lt"/>
                <a:ea typeface="Times New Roman" panose="02020603050405020304" pitchFamily="18" charset="0"/>
              </a:rPr>
              <a:t> marque une forte alternative (l’un ou l’autre)</a:t>
            </a:r>
          </a:p>
          <a:p>
            <a:pPr marL="342900" lvl="0" indent="-342900" algn="just">
              <a:lnSpc>
                <a:spcPct val="150000"/>
              </a:lnSpc>
              <a:buFont typeface="Times New Roman" panose="02020603050405020304" pitchFamily="18" charset="0"/>
              <a:buChar char="-"/>
              <a:tabLst>
                <a:tab pos="457200" algn="l"/>
              </a:tabLst>
            </a:pPr>
            <a:r>
              <a:rPr lang="fr-FR" sz="2000" i="1" dirty="0" err="1">
                <a:effectLst/>
                <a:latin typeface="+mj-lt"/>
                <a:ea typeface="Times New Roman" panose="02020603050405020304" pitchFamily="18" charset="0"/>
              </a:rPr>
              <a:t>vel</a:t>
            </a:r>
            <a:r>
              <a:rPr lang="fr-FR" sz="2000" dirty="0">
                <a:effectLst/>
                <a:latin typeface="+mj-lt"/>
                <a:ea typeface="Times New Roman" panose="02020603050405020304" pitchFamily="18" charset="0"/>
              </a:rPr>
              <a:t> (ou la forme enclitique –</a:t>
            </a:r>
            <a:r>
              <a:rPr lang="fr-FR" sz="2000" dirty="0" err="1">
                <a:effectLst/>
                <a:latin typeface="+mj-lt"/>
                <a:ea typeface="Times New Roman" panose="02020603050405020304" pitchFamily="18" charset="0"/>
              </a:rPr>
              <a:t>ve</a:t>
            </a:r>
            <a:r>
              <a:rPr lang="fr-FR" sz="2000" dirty="0">
                <a:effectLst/>
                <a:latin typeface="+mj-lt"/>
                <a:ea typeface="Times New Roman" panose="02020603050405020304" pitchFamily="18" charset="0"/>
              </a:rPr>
              <a:t>) est plus ambigu : il peut se traduire aussi bien par « ou » que par « et »</a:t>
            </a:r>
          </a:p>
        </p:txBody>
      </p:sp>
    </p:spTree>
    <p:extLst>
      <p:ext uri="{BB962C8B-B14F-4D97-AF65-F5344CB8AC3E}">
        <p14:creationId xmlns:p14="http://schemas.microsoft.com/office/powerpoint/2010/main" val="3218726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ZoneTexte 16">
            <a:extLst>
              <a:ext uri="{FF2B5EF4-FFF2-40B4-BE49-F238E27FC236}">
                <a16:creationId xmlns:a16="http://schemas.microsoft.com/office/drawing/2014/main" id="{8F5ADCDF-B1D7-496A-AB38-68D5CCE26CAF}"/>
              </a:ext>
            </a:extLst>
          </p:cNvPr>
          <p:cNvSpPr txBox="1"/>
          <p:nvPr/>
        </p:nvSpPr>
        <p:spPr>
          <a:xfrm>
            <a:off x="2229394" y="2475648"/>
            <a:ext cx="7733211" cy="9614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dirty="0">
                <a:effectLst/>
                <a:latin typeface="+mj-lt"/>
                <a:ea typeface="Times New Roman" panose="02020603050405020304" pitchFamily="18" charset="0"/>
              </a:rPr>
              <a:t> </a:t>
            </a:r>
            <a:r>
              <a:rPr lang="fr-FR" sz="2000" b="1" i="1" dirty="0">
                <a:effectLst/>
                <a:latin typeface="+mj-lt"/>
                <a:ea typeface="Times New Roman" panose="02020603050405020304" pitchFamily="18" charset="0"/>
              </a:rPr>
              <a:t>Cause</a:t>
            </a:r>
            <a:endParaRPr lang="fr-FR" sz="2000" b="1" dirty="0">
              <a:effectLst/>
              <a:latin typeface="+mj-lt"/>
              <a:ea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fr-FR" sz="2000" dirty="0">
                <a:effectLst/>
                <a:latin typeface="+mj-lt"/>
                <a:ea typeface="Times New Roman" panose="02020603050405020304" pitchFamily="18" charset="0"/>
              </a:rPr>
              <a:t>Pour traduire « car », « en effet », on utilise : </a:t>
            </a:r>
            <a:r>
              <a:rPr lang="fr-FR" sz="2000" i="1" dirty="0" err="1">
                <a:effectLst/>
                <a:latin typeface="+mj-lt"/>
                <a:ea typeface="Times New Roman" panose="02020603050405020304" pitchFamily="18" charset="0"/>
              </a:rPr>
              <a:t>nam</a:t>
            </a:r>
            <a:r>
              <a:rPr lang="fr-FR" sz="2000" i="1" dirty="0">
                <a:effectLst/>
                <a:latin typeface="+mj-lt"/>
                <a:ea typeface="Times New Roman" panose="02020603050405020304" pitchFamily="18" charset="0"/>
              </a:rPr>
              <a:t>, </a:t>
            </a:r>
            <a:r>
              <a:rPr lang="fr-FR" sz="2000" i="1" dirty="0" err="1">
                <a:effectLst/>
                <a:latin typeface="+mj-lt"/>
                <a:ea typeface="Times New Roman" panose="02020603050405020304" pitchFamily="18" charset="0"/>
              </a:rPr>
              <a:t>namque</a:t>
            </a:r>
            <a:r>
              <a:rPr lang="fr-FR" sz="2000" i="1" dirty="0">
                <a:effectLst/>
                <a:latin typeface="+mj-lt"/>
                <a:ea typeface="Times New Roman" panose="02020603050405020304" pitchFamily="18" charset="0"/>
              </a:rPr>
              <a:t>, </a:t>
            </a:r>
            <a:r>
              <a:rPr lang="fr-FR" sz="2000" i="1" dirty="0" err="1">
                <a:effectLst/>
                <a:latin typeface="+mj-lt"/>
                <a:ea typeface="Times New Roman" panose="02020603050405020304" pitchFamily="18" charset="0"/>
              </a:rPr>
              <a:t>enim</a:t>
            </a:r>
            <a:r>
              <a:rPr lang="fr-FR" sz="2000" i="1" dirty="0">
                <a:effectLst/>
                <a:latin typeface="+mj-lt"/>
                <a:ea typeface="Times New Roman" panose="02020603050405020304" pitchFamily="18" charset="0"/>
              </a:rPr>
              <a:t>, </a:t>
            </a:r>
            <a:r>
              <a:rPr lang="fr-FR" sz="2000" i="1" dirty="0" err="1">
                <a:effectLst/>
                <a:latin typeface="+mj-lt"/>
                <a:ea typeface="Times New Roman" panose="02020603050405020304" pitchFamily="18" charset="0"/>
              </a:rPr>
              <a:t>etenim</a:t>
            </a:r>
            <a:endParaRPr lang="fr-FR" sz="2000" dirty="0">
              <a:effectLst/>
              <a:latin typeface="+mj-lt"/>
              <a:ea typeface="Times New Roman" panose="02020603050405020304" pitchFamily="18" charset="0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D13D9354-C160-446A-9359-3D6FCC11AB79}"/>
              </a:ext>
            </a:extLst>
          </p:cNvPr>
          <p:cNvSpPr txBox="1"/>
          <p:nvPr/>
        </p:nvSpPr>
        <p:spPr>
          <a:xfrm>
            <a:off x="529839" y="572373"/>
            <a:ext cx="11017726" cy="14230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i="1" dirty="0">
                <a:effectLst/>
                <a:latin typeface="+mj-lt"/>
                <a:ea typeface="Times New Roman" panose="02020603050405020304" pitchFamily="18" charset="0"/>
              </a:rPr>
              <a:t>Opposition</a:t>
            </a:r>
            <a:endParaRPr lang="fr-FR" sz="2000" b="1" dirty="0">
              <a:effectLst/>
              <a:latin typeface="+mj-lt"/>
              <a:ea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fr-FR" sz="2000" dirty="0">
                <a:effectLst/>
                <a:latin typeface="+mj-lt"/>
                <a:ea typeface="Times New Roman" panose="02020603050405020304" pitchFamily="18" charset="0"/>
              </a:rPr>
              <a:t>De nombreuses conjonctions peuvent se traduire par « mais », « or », « d’autre part » : </a:t>
            </a:r>
            <a:r>
              <a:rPr lang="fr-FR" sz="2000" i="1" dirty="0" err="1">
                <a:effectLst/>
                <a:latin typeface="+mj-lt"/>
                <a:ea typeface="Times New Roman" panose="02020603050405020304" pitchFamily="18" charset="0"/>
              </a:rPr>
              <a:t>autem</a:t>
            </a:r>
            <a:r>
              <a:rPr lang="fr-FR" sz="2000" i="1" dirty="0">
                <a:effectLst/>
                <a:latin typeface="+mj-lt"/>
                <a:ea typeface="Times New Roman" panose="02020603050405020304" pitchFamily="18" charset="0"/>
              </a:rPr>
              <a:t>, </a:t>
            </a:r>
            <a:r>
              <a:rPr lang="fr-FR" sz="2000" i="1" dirty="0" err="1">
                <a:effectLst/>
                <a:latin typeface="+mj-lt"/>
                <a:ea typeface="Times New Roman" panose="02020603050405020304" pitchFamily="18" charset="0"/>
              </a:rPr>
              <a:t>vero</a:t>
            </a:r>
            <a:r>
              <a:rPr lang="fr-FR" sz="2000" i="1" dirty="0">
                <a:effectLst/>
                <a:latin typeface="+mj-lt"/>
                <a:ea typeface="Times New Roman" panose="02020603050405020304" pitchFamily="18" charset="0"/>
              </a:rPr>
              <a:t>, </a:t>
            </a:r>
            <a:r>
              <a:rPr lang="fr-FR" sz="2000" i="1" dirty="0" err="1">
                <a:effectLst/>
                <a:latin typeface="+mj-lt"/>
                <a:ea typeface="Times New Roman" panose="02020603050405020304" pitchFamily="18" charset="0"/>
              </a:rPr>
              <a:t>sed</a:t>
            </a:r>
            <a:r>
              <a:rPr lang="fr-FR" sz="2000" i="1" dirty="0">
                <a:effectLst/>
                <a:latin typeface="+mj-lt"/>
                <a:ea typeface="Times New Roman" panose="02020603050405020304" pitchFamily="18" charset="0"/>
              </a:rPr>
              <a:t>, verum, </a:t>
            </a:r>
            <a:r>
              <a:rPr lang="fr-FR" sz="2000" i="1" dirty="0" err="1">
                <a:effectLst/>
                <a:latin typeface="+mj-lt"/>
                <a:ea typeface="Times New Roman" panose="02020603050405020304" pitchFamily="18" charset="0"/>
              </a:rPr>
              <a:t>tamen</a:t>
            </a:r>
            <a:r>
              <a:rPr lang="fr-FR" sz="2000" i="1" dirty="0">
                <a:effectLst/>
                <a:latin typeface="+mj-lt"/>
                <a:ea typeface="Times New Roman" panose="02020603050405020304" pitchFamily="18" charset="0"/>
              </a:rPr>
              <a:t>, at</a:t>
            </a:r>
            <a:r>
              <a:rPr lang="fr-FR" sz="2000" dirty="0">
                <a:effectLst/>
                <a:latin typeface="+mj-lt"/>
                <a:ea typeface="Times New Roman" panose="02020603050405020304" pitchFamily="18" charset="0"/>
              </a:rPr>
              <a:t> 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7F11DD73-3AF5-40AF-A39C-A8E69A34D5EC}"/>
              </a:ext>
            </a:extLst>
          </p:cNvPr>
          <p:cNvSpPr txBox="1"/>
          <p:nvPr/>
        </p:nvSpPr>
        <p:spPr>
          <a:xfrm>
            <a:off x="925955" y="4151005"/>
            <a:ext cx="10624458" cy="14230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i="1" dirty="0">
                <a:effectLst/>
                <a:latin typeface="+mj-lt"/>
                <a:ea typeface="Times New Roman" panose="02020603050405020304" pitchFamily="18" charset="0"/>
              </a:rPr>
              <a:t>Conséquence</a:t>
            </a:r>
            <a:endParaRPr lang="fr-FR" sz="2000" b="1" dirty="0">
              <a:effectLst/>
              <a:latin typeface="+mj-lt"/>
              <a:ea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fr-FR" sz="2000" dirty="0">
                <a:effectLst/>
                <a:latin typeface="+mj-lt"/>
                <a:ea typeface="Times New Roman" panose="02020603050405020304" pitchFamily="18" charset="0"/>
              </a:rPr>
              <a:t>Les conjonctions </a:t>
            </a:r>
            <a:r>
              <a:rPr lang="fr-FR" sz="2000" i="1" dirty="0">
                <a:effectLst/>
                <a:latin typeface="+mj-lt"/>
                <a:ea typeface="Times New Roman" panose="02020603050405020304" pitchFamily="18" charset="0"/>
              </a:rPr>
              <a:t>ergo, </a:t>
            </a:r>
            <a:r>
              <a:rPr lang="fr-FR" sz="2000" i="1" dirty="0" err="1">
                <a:effectLst/>
                <a:latin typeface="+mj-lt"/>
                <a:ea typeface="Times New Roman" panose="02020603050405020304" pitchFamily="18" charset="0"/>
              </a:rPr>
              <a:t>igitur</a:t>
            </a:r>
            <a:r>
              <a:rPr lang="fr-FR" sz="2000" i="1" dirty="0">
                <a:effectLst/>
                <a:latin typeface="+mj-lt"/>
                <a:ea typeface="Times New Roman" panose="02020603050405020304" pitchFamily="18" charset="0"/>
              </a:rPr>
              <a:t>, </a:t>
            </a:r>
            <a:r>
              <a:rPr lang="fr-FR" sz="2000" i="1" dirty="0" err="1">
                <a:effectLst/>
                <a:latin typeface="+mj-lt"/>
                <a:ea typeface="Times New Roman" panose="02020603050405020304" pitchFamily="18" charset="0"/>
              </a:rPr>
              <a:t>itaque</a:t>
            </a:r>
            <a:r>
              <a:rPr lang="fr-FR" sz="2000" i="1" dirty="0">
                <a:effectLst/>
                <a:latin typeface="+mj-lt"/>
                <a:ea typeface="Times New Roman" panose="02020603050405020304" pitchFamily="18" charset="0"/>
              </a:rPr>
              <a:t>, </a:t>
            </a:r>
            <a:r>
              <a:rPr lang="fr-FR" sz="2000" i="1" dirty="0" err="1">
                <a:effectLst/>
                <a:latin typeface="+mj-lt"/>
                <a:ea typeface="Times New Roman" panose="02020603050405020304" pitchFamily="18" charset="0"/>
              </a:rPr>
              <a:t>quare</a:t>
            </a:r>
            <a:r>
              <a:rPr lang="fr-FR" sz="2000" i="1" dirty="0">
                <a:effectLst/>
                <a:latin typeface="+mj-lt"/>
                <a:ea typeface="Times New Roman" panose="02020603050405020304" pitchFamily="18" charset="0"/>
              </a:rPr>
              <a:t>, </a:t>
            </a:r>
            <a:r>
              <a:rPr lang="fr-FR" sz="2000" i="1" dirty="0" err="1">
                <a:effectLst/>
                <a:latin typeface="+mj-lt"/>
                <a:ea typeface="Times New Roman" panose="02020603050405020304" pitchFamily="18" charset="0"/>
              </a:rPr>
              <a:t>quamobrem</a:t>
            </a:r>
            <a:r>
              <a:rPr lang="fr-FR" sz="2000" i="1" dirty="0">
                <a:effectLst/>
                <a:latin typeface="+mj-lt"/>
                <a:ea typeface="Times New Roman" panose="02020603050405020304" pitchFamily="18" charset="0"/>
              </a:rPr>
              <a:t>, </a:t>
            </a:r>
            <a:r>
              <a:rPr lang="fr-FR" sz="2000" i="1" dirty="0" err="1">
                <a:effectLst/>
                <a:latin typeface="+mj-lt"/>
                <a:ea typeface="Times New Roman" panose="02020603050405020304" pitchFamily="18" charset="0"/>
              </a:rPr>
              <a:t>quapropter</a:t>
            </a:r>
            <a:r>
              <a:rPr lang="fr-FR" sz="2000" i="1" dirty="0">
                <a:effectLst/>
                <a:latin typeface="+mj-lt"/>
                <a:ea typeface="Times New Roman" panose="02020603050405020304" pitchFamily="18" charset="0"/>
              </a:rPr>
              <a:t>, </a:t>
            </a:r>
            <a:r>
              <a:rPr lang="fr-FR" sz="2000" i="1" dirty="0" err="1">
                <a:effectLst/>
                <a:latin typeface="+mj-lt"/>
                <a:ea typeface="Times New Roman" panose="02020603050405020304" pitchFamily="18" charset="0"/>
              </a:rPr>
              <a:t>propterea</a:t>
            </a:r>
            <a:r>
              <a:rPr lang="fr-FR" sz="2000" dirty="0">
                <a:effectLst/>
                <a:latin typeface="+mj-lt"/>
                <a:ea typeface="Times New Roman" panose="02020603050405020304" pitchFamily="18" charset="0"/>
              </a:rPr>
              <a:t> peuvent se traduire par « donc », « par conséquent », « c’est pourquoi », « aussi ».</a:t>
            </a:r>
            <a:endParaRPr lang="fr-FR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405493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>
            <a:extLst>
              <a:ext uri="{FF2B5EF4-FFF2-40B4-BE49-F238E27FC236}">
                <a16:creationId xmlns:a16="http://schemas.microsoft.com/office/drawing/2014/main" id="{EE339907-3C42-460D-B434-46A32AEEFA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19211" y="360679"/>
            <a:ext cx="9476122" cy="1188720"/>
          </a:xfrm>
        </p:spPr>
        <p:txBody>
          <a:bodyPr/>
          <a:lstStyle/>
          <a:p>
            <a:r>
              <a:rPr lang="fr-FR" dirty="0"/>
              <a:t>Les Pronoms Personnels</a:t>
            </a:r>
          </a:p>
        </p:txBody>
      </p:sp>
      <p:graphicFrame>
        <p:nvGraphicFramePr>
          <p:cNvPr id="7" name="Tableau 6">
            <a:extLst>
              <a:ext uri="{FF2B5EF4-FFF2-40B4-BE49-F238E27FC236}">
                <a16:creationId xmlns:a16="http://schemas.microsoft.com/office/drawing/2014/main" id="{54D6375F-660D-478F-9483-D41694CE81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9155366"/>
              </p:ext>
            </p:extLst>
          </p:nvPr>
        </p:nvGraphicFramePr>
        <p:xfrm>
          <a:off x="1149532" y="1985554"/>
          <a:ext cx="10015481" cy="376288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248373">
                  <a:extLst>
                    <a:ext uri="{9D8B030D-6E8A-4147-A177-3AD203B41FA5}">
                      <a16:colId xmlns:a16="http://schemas.microsoft.com/office/drawing/2014/main" val="915343455"/>
                    </a:ext>
                  </a:extLst>
                </a:gridCol>
                <a:gridCol w="1226386">
                  <a:extLst>
                    <a:ext uri="{9D8B030D-6E8A-4147-A177-3AD203B41FA5}">
                      <a16:colId xmlns:a16="http://schemas.microsoft.com/office/drawing/2014/main" val="4148295436"/>
                    </a:ext>
                  </a:extLst>
                </a:gridCol>
                <a:gridCol w="1226386">
                  <a:extLst>
                    <a:ext uri="{9D8B030D-6E8A-4147-A177-3AD203B41FA5}">
                      <a16:colId xmlns:a16="http://schemas.microsoft.com/office/drawing/2014/main" val="1896376813"/>
                    </a:ext>
                  </a:extLst>
                </a:gridCol>
                <a:gridCol w="1226386">
                  <a:extLst>
                    <a:ext uri="{9D8B030D-6E8A-4147-A177-3AD203B41FA5}">
                      <a16:colId xmlns:a16="http://schemas.microsoft.com/office/drawing/2014/main" val="2899658720"/>
                    </a:ext>
                  </a:extLst>
                </a:gridCol>
                <a:gridCol w="1430782">
                  <a:extLst>
                    <a:ext uri="{9D8B030D-6E8A-4147-A177-3AD203B41FA5}">
                      <a16:colId xmlns:a16="http://schemas.microsoft.com/office/drawing/2014/main" val="339069056"/>
                    </a:ext>
                  </a:extLst>
                </a:gridCol>
                <a:gridCol w="1430782">
                  <a:extLst>
                    <a:ext uri="{9D8B030D-6E8A-4147-A177-3AD203B41FA5}">
                      <a16:colId xmlns:a16="http://schemas.microsoft.com/office/drawing/2014/main" val="920432779"/>
                    </a:ext>
                  </a:extLst>
                </a:gridCol>
                <a:gridCol w="1226386">
                  <a:extLst>
                    <a:ext uri="{9D8B030D-6E8A-4147-A177-3AD203B41FA5}">
                      <a16:colId xmlns:a16="http://schemas.microsoft.com/office/drawing/2014/main" val="2775802284"/>
                    </a:ext>
                  </a:extLst>
                </a:gridCol>
              </a:tblGrid>
              <a:tr h="477366">
                <a:tc>
                  <a:txBody>
                    <a:bodyPr/>
                    <a:lstStyle/>
                    <a:p>
                      <a:r>
                        <a:rPr lang="fr-FR" sz="2000" b="1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fr-FR" sz="20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fr-FR" sz="2000" b="1">
                          <a:solidFill>
                            <a:schemeClr val="bg1"/>
                          </a:solidFill>
                          <a:effectLst/>
                        </a:rPr>
                        <a:t>singulier</a:t>
                      </a:r>
                      <a:endParaRPr lang="fr-FR" sz="20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chemeClr val="bg1"/>
                          </a:solidFill>
                          <a:effectLst/>
                        </a:rPr>
                        <a:t>pluriel</a:t>
                      </a:r>
                      <a:endParaRPr lang="fr-FR" sz="2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2546544"/>
                  </a:ext>
                </a:extLst>
              </a:tr>
              <a:tr h="622402">
                <a:tc>
                  <a:txBody>
                    <a:bodyPr/>
                    <a:lstStyle/>
                    <a:p>
                      <a:r>
                        <a:rPr lang="fr-FR" sz="2000" b="1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fr-FR" sz="20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2000" b="1">
                          <a:solidFill>
                            <a:schemeClr val="bg1"/>
                          </a:solidFill>
                          <a:effectLst/>
                        </a:rPr>
                        <a:t>1</a:t>
                      </a:r>
                      <a:r>
                        <a:rPr lang="it-IT" sz="2000" b="1" baseline="30000">
                          <a:solidFill>
                            <a:schemeClr val="bg1"/>
                          </a:solidFill>
                          <a:effectLst/>
                        </a:rPr>
                        <a:t>ere</a:t>
                      </a:r>
                      <a:r>
                        <a:rPr lang="it-IT" sz="2000" b="1">
                          <a:solidFill>
                            <a:schemeClr val="bg1"/>
                          </a:solidFill>
                          <a:effectLst/>
                        </a:rPr>
                        <a:t> pers.</a:t>
                      </a:r>
                      <a:endParaRPr lang="fr-FR" sz="20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2000" b="1">
                          <a:solidFill>
                            <a:schemeClr val="bg1"/>
                          </a:solidFill>
                          <a:effectLst/>
                        </a:rPr>
                        <a:t>2</a:t>
                      </a:r>
                      <a:r>
                        <a:rPr lang="it-IT" sz="2000" b="1" baseline="30000">
                          <a:solidFill>
                            <a:schemeClr val="bg1"/>
                          </a:solidFill>
                          <a:effectLst/>
                        </a:rPr>
                        <a:t>e</a:t>
                      </a:r>
                      <a:r>
                        <a:rPr lang="it-IT" sz="2000" b="1">
                          <a:solidFill>
                            <a:schemeClr val="bg1"/>
                          </a:solidFill>
                          <a:effectLst/>
                        </a:rPr>
                        <a:t> pers.</a:t>
                      </a:r>
                      <a:endParaRPr lang="fr-FR" sz="20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2000" b="1">
                          <a:solidFill>
                            <a:schemeClr val="bg1"/>
                          </a:solidFill>
                          <a:effectLst/>
                        </a:rPr>
                        <a:t>3</a:t>
                      </a:r>
                      <a:r>
                        <a:rPr lang="it-IT" sz="2000" b="1" baseline="30000">
                          <a:solidFill>
                            <a:schemeClr val="bg1"/>
                          </a:solidFill>
                          <a:effectLst/>
                        </a:rPr>
                        <a:t>e</a:t>
                      </a:r>
                      <a:r>
                        <a:rPr lang="it-IT" sz="2000" b="1">
                          <a:solidFill>
                            <a:schemeClr val="bg1"/>
                          </a:solidFill>
                          <a:effectLst/>
                        </a:rPr>
                        <a:t> pers.</a:t>
                      </a:r>
                      <a:endParaRPr lang="fr-FR" sz="20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2000" b="1">
                          <a:solidFill>
                            <a:schemeClr val="bg1"/>
                          </a:solidFill>
                          <a:effectLst/>
                        </a:rPr>
                        <a:t>1</a:t>
                      </a:r>
                      <a:r>
                        <a:rPr lang="it-IT" sz="2000" b="1" baseline="30000">
                          <a:solidFill>
                            <a:schemeClr val="bg1"/>
                          </a:solidFill>
                          <a:effectLst/>
                        </a:rPr>
                        <a:t>ere</a:t>
                      </a:r>
                      <a:r>
                        <a:rPr lang="it-IT" sz="2000" b="1">
                          <a:solidFill>
                            <a:schemeClr val="bg1"/>
                          </a:solidFill>
                          <a:effectLst/>
                        </a:rPr>
                        <a:t> pers.</a:t>
                      </a:r>
                      <a:endParaRPr lang="fr-FR" sz="20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2000" b="1">
                          <a:solidFill>
                            <a:schemeClr val="bg1"/>
                          </a:solidFill>
                          <a:effectLst/>
                        </a:rPr>
                        <a:t>2</a:t>
                      </a:r>
                      <a:r>
                        <a:rPr lang="it-IT" sz="2000" b="1" baseline="30000">
                          <a:solidFill>
                            <a:schemeClr val="bg1"/>
                          </a:solidFill>
                          <a:effectLst/>
                        </a:rPr>
                        <a:t>e</a:t>
                      </a:r>
                      <a:r>
                        <a:rPr lang="it-IT" sz="2000" b="1">
                          <a:solidFill>
                            <a:schemeClr val="bg1"/>
                          </a:solidFill>
                          <a:effectLst/>
                        </a:rPr>
                        <a:t> pers.</a:t>
                      </a:r>
                      <a:endParaRPr lang="fr-FR" sz="20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2000" b="1" dirty="0">
                          <a:solidFill>
                            <a:schemeClr val="bg1"/>
                          </a:solidFill>
                          <a:effectLst/>
                        </a:rPr>
                        <a:t>3</a:t>
                      </a:r>
                      <a:r>
                        <a:rPr lang="it-IT" sz="2000" b="1" baseline="30000" dirty="0">
                          <a:solidFill>
                            <a:schemeClr val="bg1"/>
                          </a:solidFill>
                          <a:effectLst/>
                        </a:rPr>
                        <a:t>e</a:t>
                      </a:r>
                      <a:r>
                        <a:rPr lang="it-IT" sz="2000" b="1" dirty="0">
                          <a:solidFill>
                            <a:schemeClr val="bg1"/>
                          </a:solidFill>
                          <a:effectLst/>
                        </a:rPr>
                        <a:t> pers.</a:t>
                      </a:r>
                      <a:endParaRPr lang="fr-FR" sz="2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5364876"/>
                  </a:ext>
                </a:extLst>
              </a:tr>
              <a:tr h="589695">
                <a:tc>
                  <a:txBody>
                    <a:bodyPr/>
                    <a:lstStyle/>
                    <a:p>
                      <a:r>
                        <a:rPr lang="fr-FR" sz="2000" b="1">
                          <a:solidFill>
                            <a:schemeClr val="bg1"/>
                          </a:solidFill>
                          <a:effectLst/>
                        </a:rPr>
                        <a:t>Nominatif/Vocatif</a:t>
                      </a:r>
                      <a:endParaRPr lang="fr-FR" sz="20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b="1">
                          <a:solidFill>
                            <a:schemeClr val="bg1"/>
                          </a:solidFill>
                          <a:effectLst/>
                        </a:rPr>
                        <a:t>Ego </a:t>
                      </a:r>
                      <a:endParaRPr lang="fr-FR" sz="20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b="1">
                          <a:solidFill>
                            <a:schemeClr val="bg1"/>
                          </a:solidFill>
                          <a:effectLst/>
                        </a:rPr>
                        <a:t>Tu</a:t>
                      </a:r>
                      <a:endParaRPr lang="fr-FR" sz="20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b="1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fr-FR" sz="20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b="1">
                          <a:solidFill>
                            <a:schemeClr val="bg1"/>
                          </a:solidFill>
                          <a:effectLst/>
                        </a:rPr>
                        <a:t>Nos</a:t>
                      </a:r>
                      <a:endParaRPr lang="fr-FR" sz="20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b="1">
                          <a:solidFill>
                            <a:schemeClr val="bg1"/>
                          </a:solidFill>
                          <a:effectLst/>
                        </a:rPr>
                        <a:t>Vos</a:t>
                      </a:r>
                      <a:endParaRPr lang="fr-FR" sz="20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fr-FR" sz="2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8636384"/>
                  </a:ext>
                </a:extLst>
              </a:tr>
              <a:tr h="487939">
                <a:tc>
                  <a:txBody>
                    <a:bodyPr/>
                    <a:lstStyle/>
                    <a:p>
                      <a:r>
                        <a:rPr lang="fr-FR" sz="2000" b="1">
                          <a:solidFill>
                            <a:schemeClr val="bg1"/>
                          </a:solidFill>
                          <a:effectLst/>
                        </a:rPr>
                        <a:t>Accusatif</a:t>
                      </a:r>
                      <a:endParaRPr lang="fr-FR" sz="20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b="1">
                          <a:solidFill>
                            <a:schemeClr val="bg1"/>
                          </a:solidFill>
                          <a:effectLst/>
                        </a:rPr>
                        <a:t>Me</a:t>
                      </a:r>
                      <a:endParaRPr lang="fr-FR" sz="20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b="1">
                          <a:solidFill>
                            <a:schemeClr val="bg1"/>
                          </a:solidFill>
                          <a:effectLst/>
                        </a:rPr>
                        <a:t>Te</a:t>
                      </a:r>
                      <a:endParaRPr lang="fr-FR" sz="20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b="1">
                          <a:solidFill>
                            <a:schemeClr val="bg1"/>
                          </a:solidFill>
                          <a:effectLst/>
                        </a:rPr>
                        <a:t>Se</a:t>
                      </a:r>
                      <a:endParaRPr lang="fr-FR" sz="20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b="1">
                          <a:solidFill>
                            <a:schemeClr val="bg1"/>
                          </a:solidFill>
                          <a:effectLst/>
                        </a:rPr>
                        <a:t>Nos</a:t>
                      </a:r>
                      <a:endParaRPr lang="fr-FR" sz="20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b="1">
                          <a:solidFill>
                            <a:schemeClr val="bg1"/>
                          </a:solidFill>
                          <a:effectLst/>
                        </a:rPr>
                        <a:t>Vos</a:t>
                      </a:r>
                      <a:endParaRPr lang="fr-FR" sz="20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chemeClr val="bg1"/>
                          </a:solidFill>
                          <a:effectLst/>
                        </a:rPr>
                        <a:t>Se</a:t>
                      </a:r>
                      <a:endParaRPr lang="fr-FR" sz="2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638158"/>
                  </a:ext>
                </a:extLst>
              </a:tr>
              <a:tr h="583215">
                <a:tc>
                  <a:txBody>
                    <a:bodyPr/>
                    <a:lstStyle/>
                    <a:p>
                      <a:r>
                        <a:rPr lang="it-IT" sz="2000" b="1">
                          <a:solidFill>
                            <a:schemeClr val="bg1"/>
                          </a:solidFill>
                          <a:effectLst/>
                        </a:rPr>
                        <a:t>Génitif</a:t>
                      </a:r>
                      <a:endParaRPr lang="fr-FR" sz="20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2000" b="1">
                          <a:solidFill>
                            <a:schemeClr val="bg1"/>
                          </a:solidFill>
                          <a:effectLst/>
                        </a:rPr>
                        <a:t>Mei</a:t>
                      </a:r>
                      <a:endParaRPr lang="fr-FR" sz="20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2000" b="1">
                          <a:solidFill>
                            <a:schemeClr val="bg1"/>
                          </a:solidFill>
                          <a:effectLst/>
                        </a:rPr>
                        <a:t>Tui</a:t>
                      </a:r>
                      <a:endParaRPr lang="fr-FR" sz="20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2000" b="1">
                          <a:solidFill>
                            <a:schemeClr val="bg1"/>
                          </a:solidFill>
                          <a:effectLst/>
                        </a:rPr>
                        <a:t>Sui</a:t>
                      </a:r>
                      <a:endParaRPr lang="fr-FR" sz="20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2000" b="1">
                          <a:solidFill>
                            <a:schemeClr val="bg1"/>
                          </a:solidFill>
                          <a:effectLst/>
                        </a:rPr>
                        <a:t>Nostri/</a:t>
                      </a:r>
                      <a:endParaRPr lang="fr-FR" sz="2000" b="1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r>
                        <a:rPr lang="it-IT" sz="2000" b="1">
                          <a:solidFill>
                            <a:schemeClr val="bg1"/>
                          </a:solidFill>
                          <a:effectLst/>
                        </a:rPr>
                        <a:t>Nostrum </a:t>
                      </a:r>
                      <a:endParaRPr lang="fr-FR" sz="20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2000" b="1">
                          <a:solidFill>
                            <a:schemeClr val="bg1"/>
                          </a:solidFill>
                          <a:effectLst/>
                        </a:rPr>
                        <a:t>Vestri/</a:t>
                      </a:r>
                      <a:endParaRPr lang="fr-FR" sz="2000" b="1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r>
                        <a:rPr lang="it-IT" sz="2000" b="1">
                          <a:solidFill>
                            <a:schemeClr val="bg1"/>
                          </a:solidFill>
                          <a:effectLst/>
                        </a:rPr>
                        <a:t>Vestrum</a:t>
                      </a:r>
                      <a:endParaRPr lang="fr-FR" sz="20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2000" b="1" dirty="0">
                          <a:solidFill>
                            <a:schemeClr val="bg1"/>
                          </a:solidFill>
                          <a:effectLst/>
                        </a:rPr>
                        <a:t>Sui</a:t>
                      </a:r>
                      <a:endParaRPr lang="fr-FR" sz="2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1167190"/>
                  </a:ext>
                </a:extLst>
              </a:tr>
              <a:tr h="487939">
                <a:tc>
                  <a:txBody>
                    <a:bodyPr/>
                    <a:lstStyle/>
                    <a:p>
                      <a:r>
                        <a:rPr lang="fr-FR" sz="2000" b="1">
                          <a:solidFill>
                            <a:schemeClr val="bg1"/>
                          </a:solidFill>
                          <a:effectLst/>
                        </a:rPr>
                        <a:t>Datif</a:t>
                      </a:r>
                      <a:endParaRPr lang="fr-FR" sz="20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b="1">
                          <a:solidFill>
                            <a:schemeClr val="bg1"/>
                          </a:solidFill>
                          <a:effectLst/>
                        </a:rPr>
                        <a:t>Mihi</a:t>
                      </a:r>
                      <a:endParaRPr lang="fr-FR" sz="20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b="1">
                          <a:solidFill>
                            <a:schemeClr val="bg1"/>
                          </a:solidFill>
                          <a:effectLst/>
                        </a:rPr>
                        <a:t>Tibi</a:t>
                      </a:r>
                      <a:endParaRPr lang="fr-FR" sz="20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b="1">
                          <a:solidFill>
                            <a:schemeClr val="bg1"/>
                          </a:solidFill>
                          <a:effectLst/>
                        </a:rPr>
                        <a:t>Sibi</a:t>
                      </a:r>
                      <a:endParaRPr lang="fr-FR" sz="20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b="1">
                          <a:solidFill>
                            <a:schemeClr val="bg1"/>
                          </a:solidFill>
                          <a:effectLst/>
                        </a:rPr>
                        <a:t>Nobis</a:t>
                      </a:r>
                      <a:endParaRPr lang="fr-FR" sz="20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b="1">
                          <a:solidFill>
                            <a:schemeClr val="bg1"/>
                          </a:solidFill>
                          <a:effectLst/>
                        </a:rPr>
                        <a:t>Vobis</a:t>
                      </a:r>
                      <a:endParaRPr lang="fr-FR" sz="20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b="1" dirty="0" err="1">
                          <a:solidFill>
                            <a:schemeClr val="bg1"/>
                          </a:solidFill>
                          <a:effectLst/>
                        </a:rPr>
                        <a:t>Sibi</a:t>
                      </a:r>
                      <a:endParaRPr lang="fr-FR" sz="2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3188083"/>
                  </a:ext>
                </a:extLst>
              </a:tr>
              <a:tr h="487939"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chemeClr val="bg1"/>
                          </a:solidFill>
                          <a:effectLst/>
                        </a:rPr>
                        <a:t>Ablatif</a:t>
                      </a:r>
                      <a:endParaRPr lang="fr-FR" sz="2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b="1">
                          <a:solidFill>
                            <a:schemeClr val="bg1"/>
                          </a:solidFill>
                          <a:effectLst/>
                        </a:rPr>
                        <a:t>Me</a:t>
                      </a:r>
                      <a:endParaRPr lang="fr-FR" sz="20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b="1">
                          <a:solidFill>
                            <a:schemeClr val="bg1"/>
                          </a:solidFill>
                          <a:effectLst/>
                        </a:rPr>
                        <a:t>Te</a:t>
                      </a:r>
                      <a:endParaRPr lang="fr-FR" sz="20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b="1">
                          <a:solidFill>
                            <a:schemeClr val="bg1"/>
                          </a:solidFill>
                          <a:effectLst/>
                        </a:rPr>
                        <a:t>Se</a:t>
                      </a:r>
                      <a:endParaRPr lang="fr-FR" sz="20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b="1">
                          <a:solidFill>
                            <a:schemeClr val="bg1"/>
                          </a:solidFill>
                          <a:effectLst/>
                        </a:rPr>
                        <a:t>Nobis</a:t>
                      </a:r>
                      <a:endParaRPr lang="fr-FR" sz="20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b="1">
                          <a:solidFill>
                            <a:schemeClr val="bg1"/>
                          </a:solidFill>
                          <a:effectLst/>
                        </a:rPr>
                        <a:t>Vobis</a:t>
                      </a:r>
                      <a:endParaRPr lang="fr-FR" sz="20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chemeClr val="bg1"/>
                          </a:solidFill>
                          <a:effectLst/>
                        </a:rPr>
                        <a:t>Se</a:t>
                      </a:r>
                      <a:endParaRPr lang="fr-FR" sz="2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65293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906468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oneTexte 9">
            <a:extLst>
              <a:ext uri="{FF2B5EF4-FFF2-40B4-BE49-F238E27FC236}">
                <a16:creationId xmlns:a16="http://schemas.microsoft.com/office/drawing/2014/main" id="{D704865A-AA58-4A69-97BF-A4F26B369C46}"/>
              </a:ext>
            </a:extLst>
          </p:cNvPr>
          <p:cNvSpPr txBox="1"/>
          <p:nvPr/>
        </p:nvSpPr>
        <p:spPr>
          <a:xfrm>
            <a:off x="1302243" y="1888150"/>
            <a:ext cx="10719428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000" dirty="0">
                <a:effectLst/>
                <a:latin typeface="+mj-lt"/>
                <a:ea typeface="Times New Roman" panose="02020603050405020304" pitchFamily="18" charset="0"/>
              </a:rPr>
              <a:t>1) Le pronom personnel sujet ne s’emploie que pour créer un effet d’insistance : </a:t>
            </a:r>
            <a:r>
              <a:rPr lang="fr-FR" sz="2000" i="1" dirty="0">
                <a:effectLst/>
                <a:latin typeface="+mj-lt"/>
                <a:ea typeface="Times New Roman" panose="02020603050405020304" pitchFamily="18" charset="0"/>
              </a:rPr>
              <a:t>Ego </a:t>
            </a:r>
            <a:r>
              <a:rPr lang="fr-FR" sz="2000" i="1" dirty="0" err="1">
                <a:effectLst/>
                <a:latin typeface="+mj-lt"/>
                <a:ea typeface="Times New Roman" panose="02020603050405020304" pitchFamily="18" charset="0"/>
              </a:rPr>
              <a:t>rideo</a:t>
            </a:r>
            <a:r>
              <a:rPr lang="fr-FR" sz="2000" i="1" dirty="0">
                <a:effectLst/>
                <a:latin typeface="+mj-lt"/>
                <a:ea typeface="Times New Roman" panose="02020603050405020304" pitchFamily="18" charset="0"/>
              </a:rPr>
              <a:t>, tu </a:t>
            </a:r>
            <a:r>
              <a:rPr lang="fr-FR" sz="2000" i="1" dirty="0" err="1">
                <a:effectLst/>
                <a:latin typeface="+mj-lt"/>
                <a:ea typeface="Times New Roman" panose="02020603050405020304" pitchFamily="18" charset="0"/>
              </a:rPr>
              <a:t>fles</a:t>
            </a:r>
            <a:r>
              <a:rPr lang="fr-FR" sz="2000" i="1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fr-FR" sz="2000" dirty="0">
                <a:effectLst/>
                <a:latin typeface="+mj-lt"/>
                <a:ea typeface="Times New Roman" panose="02020603050405020304" pitchFamily="18" charset="0"/>
              </a:rPr>
              <a:t>(moi, je ris ; toi, tu pleures)</a:t>
            </a:r>
          </a:p>
          <a:p>
            <a:pPr algn="just"/>
            <a:endParaRPr lang="fr-FR" sz="2000" dirty="0">
              <a:latin typeface="+mj-lt"/>
              <a:ea typeface="Times New Roman" panose="02020603050405020304" pitchFamily="18" charset="0"/>
            </a:endParaRPr>
          </a:p>
        </p:txBody>
      </p:sp>
      <p:sp>
        <p:nvSpPr>
          <p:cNvPr id="11" name="Titre 1">
            <a:extLst>
              <a:ext uri="{FF2B5EF4-FFF2-40B4-BE49-F238E27FC236}">
                <a16:creationId xmlns:a16="http://schemas.microsoft.com/office/drawing/2014/main" id="{DAEA7308-22C9-4D82-A25A-E5F0264764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19211" y="360679"/>
            <a:ext cx="9476122" cy="1188720"/>
          </a:xfrm>
        </p:spPr>
        <p:txBody>
          <a:bodyPr/>
          <a:lstStyle/>
          <a:p>
            <a:r>
              <a:rPr lang="fr-FR" dirty="0"/>
              <a:t>L’EMPLOI Des Pronoms Personnels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9835FCF4-769E-EC55-2F99-6CB6EFF203FE}"/>
              </a:ext>
            </a:extLst>
          </p:cNvPr>
          <p:cNvSpPr txBox="1"/>
          <p:nvPr/>
        </p:nvSpPr>
        <p:spPr>
          <a:xfrm>
            <a:off x="1302242" y="3056213"/>
            <a:ext cx="10611851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fr-FR" sz="2000" dirty="0">
                <a:effectLst/>
                <a:latin typeface="+mj-lt"/>
                <a:ea typeface="Times New Roman" panose="02020603050405020304" pitchFamily="18" charset="0"/>
              </a:rPr>
              <a:t>2) Le pronom de la 3</a:t>
            </a:r>
            <a:r>
              <a:rPr lang="fr-FR" sz="2000" baseline="30000" dirty="0">
                <a:effectLst/>
                <a:latin typeface="+mj-lt"/>
                <a:ea typeface="Times New Roman" panose="02020603050405020304" pitchFamily="18" charset="0"/>
              </a:rPr>
              <a:t>e</a:t>
            </a:r>
            <a:r>
              <a:rPr lang="fr-FR" sz="2000" dirty="0">
                <a:effectLst/>
                <a:latin typeface="+mj-lt"/>
                <a:ea typeface="Times New Roman" panose="02020603050405020304" pitchFamily="18" charset="0"/>
              </a:rPr>
              <a:t> personne </a:t>
            </a:r>
            <a:r>
              <a:rPr lang="fr-FR" sz="2000" i="1" dirty="0">
                <a:effectLst/>
                <a:latin typeface="+mj-lt"/>
                <a:ea typeface="Times New Roman" panose="02020603050405020304" pitchFamily="18" charset="0"/>
              </a:rPr>
              <a:t>se</a:t>
            </a:r>
            <a:r>
              <a:rPr lang="fr-FR" sz="2000" dirty="0">
                <a:effectLst/>
                <a:latin typeface="+mj-lt"/>
                <a:ea typeface="Times New Roman" panose="02020603050405020304" pitchFamily="18" charset="0"/>
              </a:rPr>
              <a:t> (réfléchi) s’emploie indifféremment au singulier et au pluriel :</a:t>
            </a:r>
          </a:p>
          <a:p>
            <a:pPr algn="just"/>
            <a:r>
              <a:rPr lang="fr-FR" sz="2000" i="1" dirty="0">
                <a:effectLst/>
                <a:latin typeface="+mj-lt"/>
                <a:ea typeface="Times New Roman" panose="02020603050405020304" pitchFamily="18" charset="0"/>
              </a:rPr>
              <a:t>  - Abbas </a:t>
            </a:r>
            <a:r>
              <a:rPr lang="fr-FR" sz="2000" i="1" dirty="0" err="1">
                <a:effectLst/>
                <a:latin typeface="+mj-lt"/>
                <a:ea typeface="Times New Roman" panose="02020603050405020304" pitchFamily="18" charset="0"/>
              </a:rPr>
              <a:t>apud</a:t>
            </a:r>
            <a:r>
              <a:rPr lang="fr-FR" sz="2000" i="1" dirty="0">
                <a:effectLst/>
                <a:latin typeface="+mj-lt"/>
                <a:ea typeface="Times New Roman" panose="02020603050405020304" pitchFamily="18" charset="0"/>
              </a:rPr>
              <a:t> se </a:t>
            </a:r>
            <a:r>
              <a:rPr lang="fr-FR" sz="2000" i="1" dirty="0" err="1">
                <a:effectLst/>
                <a:latin typeface="+mj-lt"/>
                <a:ea typeface="Times New Roman" panose="02020603050405020304" pitchFamily="18" charset="0"/>
              </a:rPr>
              <a:t>fratres</a:t>
            </a:r>
            <a:r>
              <a:rPr lang="fr-FR" sz="2000" i="1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fr-FR" sz="2000" i="1" dirty="0" err="1">
                <a:effectLst/>
                <a:latin typeface="+mj-lt"/>
                <a:ea typeface="Times New Roman" panose="02020603050405020304" pitchFamily="18" charset="0"/>
              </a:rPr>
              <a:t>vocat</a:t>
            </a:r>
            <a:r>
              <a:rPr lang="fr-FR" sz="2000" i="1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fr-FR" sz="2000" dirty="0">
                <a:effectLst/>
                <a:latin typeface="+mj-lt"/>
                <a:ea typeface="Times New Roman" panose="02020603050405020304" pitchFamily="18" charset="0"/>
              </a:rPr>
              <a:t>(l’abbé appelle ses frères auprès de lui)</a:t>
            </a:r>
          </a:p>
          <a:p>
            <a:pPr algn="just"/>
            <a:r>
              <a:rPr lang="fr-FR" sz="2000" i="1" dirty="0">
                <a:effectLst/>
                <a:latin typeface="+mj-lt"/>
                <a:ea typeface="Times New Roman" panose="02020603050405020304" pitchFamily="18" charset="0"/>
              </a:rPr>
              <a:t>  - </a:t>
            </a:r>
            <a:r>
              <a:rPr lang="fr-FR" sz="2000" i="1" dirty="0" err="1">
                <a:effectLst/>
                <a:latin typeface="+mj-lt"/>
                <a:ea typeface="Times New Roman" panose="02020603050405020304" pitchFamily="18" charset="0"/>
              </a:rPr>
              <a:t>Abbates</a:t>
            </a:r>
            <a:r>
              <a:rPr lang="fr-FR" sz="2000" i="1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fr-FR" sz="2000" i="1" dirty="0" err="1">
                <a:effectLst/>
                <a:latin typeface="+mj-lt"/>
                <a:ea typeface="Times New Roman" panose="02020603050405020304" pitchFamily="18" charset="0"/>
              </a:rPr>
              <a:t>apud</a:t>
            </a:r>
            <a:r>
              <a:rPr lang="fr-FR" sz="2000" i="1" dirty="0">
                <a:effectLst/>
                <a:latin typeface="+mj-lt"/>
                <a:ea typeface="Times New Roman" panose="02020603050405020304" pitchFamily="18" charset="0"/>
              </a:rPr>
              <a:t> se </a:t>
            </a:r>
            <a:r>
              <a:rPr lang="fr-FR" sz="2000" i="1" dirty="0" err="1">
                <a:effectLst/>
                <a:latin typeface="+mj-lt"/>
                <a:ea typeface="Times New Roman" panose="02020603050405020304" pitchFamily="18" charset="0"/>
              </a:rPr>
              <a:t>fratres</a:t>
            </a:r>
            <a:r>
              <a:rPr lang="fr-FR" sz="2000" i="1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fr-FR" sz="2000" i="1" dirty="0" err="1">
                <a:effectLst/>
                <a:latin typeface="+mj-lt"/>
                <a:ea typeface="Times New Roman" panose="02020603050405020304" pitchFamily="18" charset="0"/>
              </a:rPr>
              <a:t>vocant</a:t>
            </a:r>
            <a:r>
              <a:rPr lang="fr-FR" sz="2000" i="1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fr-FR" sz="2000" dirty="0">
                <a:effectLst/>
                <a:latin typeface="+mj-lt"/>
                <a:ea typeface="Times New Roman" panose="02020603050405020304" pitchFamily="18" charset="0"/>
              </a:rPr>
              <a:t> (les abbés appellent leurs frères auprès d’eux)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CD73159-125C-182A-F023-B2472F8E6974}"/>
              </a:ext>
            </a:extLst>
          </p:cNvPr>
          <p:cNvSpPr txBox="1"/>
          <p:nvPr/>
        </p:nvSpPr>
        <p:spPr>
          <a:xfrm>
            <a:off x="1302243" y="4581196"/>
            <a:ext cx="1061185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fr-FR" sz="2000" dirty="0">
                <a:effectLst/>
                <a:latin typeface="+mj-lt"/>
                <a:ea typeface="Times New Roman" panose="02020603050405020304" pitchFamily="18" charset="0"/>
              </a:rPr>
              <a:t>3)  Suivant le contexte, le pronom </a:t>
            </a:r>
            <a:r>
              <a:rPr lang="fr-FR" sz="2000" i="1" dirty="0">
                <a:effectLst/>
                <a:latin typeface="+mj-lt"/>
                <a:ea typeface="Times New Roman" panose="02020603050405020304" pitchFamily="18" charset="0"/>
              </a:rPr>
              <a:t>se</a:t>
            </a:r>
            <a:r>
              <a:rPr lang="fr-FR" sz="2000" dirty="0">
                <a:effectLst/>
                <a:latin typeface="+mj-lt"/>
                <a:ea typeface="Times New Roman" panose="02020603050405020304" pitchFamily="18" charset="0"/>
              </a:rPr>
              <a:t> peut se traduire par lui/eux mais aussi par le/les :</a:t>
            </a:r>
          </a:p>
          <a:p>
            <a:r>
              <a:rPr lang="fr-FR" sz="2000" i="1" dirty="0" err="1">
                <a:effectLst/>
                <a:latin typeface="+mj-lt"/>
                <a:ea typeface="Times New Roman" panose="02020603050405020304" pitchFamily="18" charset="0"/>
              </a:rPr>
              <a:t>Praecepit</a:t>
            </a:r>
            <a:r>
              <a:rPr lang="fr-FR" sz="2000" i="1" dirty="0">
                <a:effectLst/>
                <a:latin typeface="+mj-lt"/>
                <a:ea typeface="Times New Roman" panose="02020603050405020304" pitchFamily="18" charset="0"/>
              </a:rPr>
              <a:t> ut se in </a:t>
            </a:r>
            <a:r>
              <a:rPr lang="fr-FR" sz="2000" i="1" dirty="0" err="1">
                <a:effectLst/>
                <a:latin typeface="+mj-lt"/>
                <a:ea typeface="Times New Roman" panose="02020603050405020304" pitchFamily="18" charset="0"/>
              </a:rPr>
              <a:t>ecclesiam</a:t>
            </a:r>
            <a:r>
              <a:rPr lang="fr-FR" sz="2000" i="1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fr-FR" sz="2000" i="1" dirty="0" err="1">
                <a:effectLst/>
                <a:latin typeface="+mj-lt"/>
                <a:ea typeface="Times New Roman" panose="02020603050405020304" pitchFamily="18" charset="0"/>
              </a:rPr>
              <a:t>ducerent</a:t>
            </a:r>
            <a:r>
              <a:rPr lang="fr-FR" sz="2000" i="1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fr-FR" sz="2000" dirty="0">
                <a:effectLst/>
                <a:latin typeface="+mj-lt"/>
                <a:ea typeface="Times New Roman" panose="02020603050405020304" pitchFamily="18" charset="0"/>
              </a:rPr>
              <a:t>(il ordonne qu’ils le/les conduisent dans l’église)</a:t>
            </a:r>
          </a:p>
        </p:txBody>
      </p:sp>
    </p:spTree>
    <p:extLst>
      <p:ext uri="{BB962C8B-B14F-4D97-AF65-F5344CB8AC3E}">
        <p14:creationId xmlns:p14="http://schemas.microsoft.com/office/powerpoint/2010/main" val="3241627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" grpId="0"/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706CF72-22A2-4A83-BB7E-615990D50A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8222" y="268007"/>
            <a:ext cx="7729728" cy="825855"/>
          </a:xfrm>
        </p:spPr>
        <p:txBody>
          <a:bodyPr/>
          <a:lstStyle/>
          <a:p>
            <a:r>
              <a:rPr lang="fr-FR" dirty="0"/>
              <a:t>EXERCICE 1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0DC18FD9-D812-48F3-9B37-6E67314A754F}"/>
              </a:ext>
            </a:extLst>
          </p:cNvPr>
          <p:cNvSpPr txBox="1"/>
          <p:nvPr/>
        </p:nvSpPr>
        <p:spPr>
          <a:xfrm>
            <a:off x="448492" y="1283553"/>
            <a:ext cx="11295016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fr-F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[844] Hugo </a:t>
            </a:r>
            <a:r>
              <a:rPr lang="fr-FR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presbiter</a:t>
            </a:r>
            <a:r>
              <a:rPr lang="fr-F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et </a:t>
            </a:r>
            <a:r>
              <a:rPr lang="fr-FR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abbas</a:t>
            </a:r>
            <a:r>
              <a:rPr lang="fr-F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fr-FR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filius</a:t>
            </a:r>
            <a:r>
              <a:rPr lang="fr-F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Karoli</a:t>
            </a:r>
            <a:r>
              <a:rPr lang="fr-F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magni</a:t>
            </a:r>
            <a:r>
              <a:rPr lang="fr-F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et frater </a:t>
            </a:r>
            <a:r>
              <a:rPr lang="fr-FR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Hludowici</a:t>
            </a:r>
            <a:r>
              <a:rPr lang="fr-F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itidem</a:t>
            </a:r>
            <a:r>
              <a:rPr lang="fr-F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imperatoris</a:t>
            </a:r>
            <a:r>
              <a:rPr lang="fr-F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patruusque</a:t>
            </a:r>
            <a:r>
              <a:rPr lang="fr-F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Hlotarii</a:t>
            </a:r>
            <a:r>
              <a:rPr lang="fr-F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fr-FR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Hludowici</a:t>
            </a:r>
            <a:r>
              <a:rPr lang="fr-F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et </a:t>
            </a:r>
            <a:r>
              <a:rPr lang="fr-FR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Karoli</a:t>
            </a:r>
            <a:r>
              <a:rPr lang="fr-F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regum, </a:t>
            </a:r>
            <a:r>
              <a:rPr lang="fr-FR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necnon</a:t>
            </a:r>
            <a:r>
              <a:rPr lang="fr-F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Richboto</a:t>
            </a:r>
            <a:r>
              <a:rPr lang="fr-F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abbas</a:t>
            </a:r>
            <a:r>
              <a:rPr lang="fr-F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et </a:t>
            </a:r>
            <a:r>
              <a:rPr lang="fr-FR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nepos</a:t>
            </a:r>
            <a:r>
              <a:rPr lang="fr-F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Karoli</a:t>
            </a:r>
            <a:r>
              <a:rPr lang="fr-F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imperatoris</a:t>
            </a:r>
            <a:r>
              <a:rPr lang="fr-F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ex </a:t>
            </a:r>
            <a:r>
              <a:rPr lang="fr-FR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filia</a:t>
            </a:r>
            <a:r>
              <a:rPr lang="fr-F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fr-FR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Eckardus</a:t>
            </a:r>
            <a:r>
              <a:rPr lang="fr-F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quoque</a:t>
            </a:r>
            <a:r>
              <a:rPr lang="fr-F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et </a:t>
            </a:r>
            <a:r>
              <a:rPr lang="fr-FR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Ravanus</a:t>
            </a:r>
            <a:r>
              <a:rPr lang="fr-F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comites cum </a:t>
            </a:r>
            <a:r>
              <a:rPr lang="fr-FR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aliis</a:t>
            </a:r>
            <a:r>
              <a:rPr lang="fr-F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pluribus</a:t>
            </a:r>
            <a:r>
              <a:rPr lang="fr-F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interfecti</a:t>
            </a:r>
            <a:r>
              <a:rPr lang="fr-F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sunt</a:t>
            </a:r>
            <a:r>
              <a:rPr lang="fr-F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fr-FR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Capti</a:t>
            </a:r>
            <a:r>
              <a:rPr lang="fr-F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vero</a:t>
            </a:r>
            <a:r>
              <a:rPr lang="fr-F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Ebroinus</a:t>
            </a:r>
            <a:r>
              <a:rPr lang="fr-F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Pictavorum</a:t>
            </a:r>
            <a:r>
              <a:rPr lang="fr-F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episcopus</a:t>
            </a:r>
            <a:r>
              <a:rPr lang="fr-F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fr-FR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Ragenarius</a:t>
            </a:r>
            <a:r>
              <a:rPr lang="fr-F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Ambianorum</a:t>
            </a:r>
            <a:r>
              <a:rPr lang="fr-F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episcopus</a:t>
            </a:r>
            <a:r>
              <a:rPr lang="fr-F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et Lupus </a:t>
            </a:r>
            <a:r>
              <a:rPr lang="fr-FR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abbas</a:t>
            </a:r>
            <a:r>
              <a:rPr lang="fr-F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fr-FR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ac</a:t>
            </a:r>
            <a:r>
              <a:rPr lang="fr-F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filii</a:t>
            </a:r>
            <a:r>
              <a:rPr lang="fr-F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Eckardi</a:t>
            </a:r>
            <a:r>
              <a:rPr lang="fr-F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comitis</a:t>
            </a:r>
            <a:r>
              <a:rPr lang="fr-F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duo, item </a:t>
            </a:r>
            <a:r>
              <a:rPr lang="fr-FR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Eckardus</a:t>
            </a:r>
            <a:r>
              <a:rPr lang="fr-F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fr-FR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Guntardus</a:t>
            </a:r>
            <a:r>
              <a:rPr lang="fr-F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et </a:t>
            </a:r>
            <a:r>
              <a:rPr lang="fr-FR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Richuinus</a:t>
            </a:r>
            <a:r>
              <a:rPr lang="fr-F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comites, </a:t>
            </a:r>
            <a:r>
              <a:rPr lang="fr-FR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Engelwinus</a:t>
            </a:r>
            <a:r>
              <a:rPr lang="fr-F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etiam</a:t>
            </a:r>
            <a:r>
              <a:rPr lang="fr-F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algn="just"/>
            <a:r>
              <a:rPr lang="fr-FR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Prudence de Troyes, </a:t>
            </a:r>
            <a:r>
              <a:rPr lang="fr-FR" sz="20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Annales de Saint-Bertin</a:t>
            </a:r>
            <a:endParaRPr lang="fr-FR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fr-FR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								</a:t>
            </a:r>
            <a:endParaRPr lang="fr-FR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fr-FR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Abbas, </a:t>
            </a:r>
            <a:r>
              <a:rPr lang="fr-FR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abbatis</a:t>
            </a:r>
            <a:r>
              <a:rPr lang="fr-FR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m. : abbé            </a:t>
            </a:r>
            <a:r>
              <a:rPr lang="fr-FR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Alius</a:t>
            </a:r>
            <a:r>
              <a:rPr lang="fr-FR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: autre                              </a:t>
            </a:r>
            <a:r>
              <a:rPr lang="fr-FR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Ambianus</a:t>
            </a:r>
            <a:r>
              <a:rPr lang="fr-FR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: un </a:t>
            </a:r>
            <a:r>
              <a:rPr lang="fr-FR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Ambiane</a:t>
            </a:r>
            <a:r>
              <a:rPr lang="fr-FR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(d’Amiens)                    </a:t>
            </a:r>
            <a:r>
              <a:rPr lang="fr-FR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Capti</a:t>
            </a:r>
            <a:r>
              <a:rPr lang="fr-FR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: ont été capturés</a:t>
            </a:r>
          </a:p>
          <a:p>
            <a:pPr algn="just"/>
            <a:r>
              <a:rPr lang="fr-FR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Comes,-</a:t>
            </a:r>
            <a:r>
              <a:rPr lang="fr-FR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tis</a:t>
            </a:r>
            <a:r>
              <a:rPr lang="fr-FR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: comte                      </a:t>
            </a:r>
            <a:r>
              <a:rPr lang="fr-FR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Imperator, -ris : empereur</a:t>
            </a:r>
            <a:r>
              <a:rPr lang="fr-FR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    </a:t>
            </a:r>
            <a:r>
              <a:rPr lang="fr-FR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Interfecti</a:t>
            </a:r>
            <a:r>
              <a:rPr lang="fr-FR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sunt</a:t>
            </a:r>
            <a:r>
              <a:rPr lang="fr-FR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: ont été tués</a:t>
            </a:r>
            <a:r>
              <a:rPr lang="fr-FR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	                    </a:t>
            </a:r>
            <a:r>
              <a:rPr lang="fr-FR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Itidem</a:t>
            </a:r>
            <a:r>
              <a:rPr lang="fr-FR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de même</a:t>
            </a:r>
          </a:p>
          <a:p>
            <a:pPr algn="just"/>
            <a:r>
              <a:rPr lang="fr-FR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fr-FR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Nepos,-</a:t>
            </a:r>
            <a:r>
              <a:rPr lang="fr-FR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tis</a:t>
            </a:r>
            <a:r>
              <a:rPr lang="fr-FR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: neveu                      </a:t>
            </a:r>
            <a:r>
              <a:rPr lang="fr-FR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Patruus</a:t>
            </a:r>
            <a:r>
              <a:rPr lang="fr-FR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: oncle paternel	     </a:t>
            </a:r>
            <a:r>
              <a:rPr lang="fr-FR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Pictavus</a:t>
            </a:r>
            <a:r>
              <a:rPr lang="fr-FR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: un Pictave (un poitevin)          </a:t>
            </a:r>
            <a:r>
              <a:rPr lang="fr-FR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Plures</a:t>
            </a:r>
            <a:r>
              <a:rPr lang="fr-FR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fr-FR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plurium</a:t>
            </a:r>
            <a:r>
              <a:rPr lang="fr-FR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: nombreux</a:t>
            </a:r>
          </a:p>
          <a:p>
            <a:pPr algn="just"/>
            <a:r>
              <a:rPr lang="fr-FR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fr-FR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Presbyter</a:t>
            </a:r>
            <a:r>
              <a:rPr lang="fr-FR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tri, m. : prêtre</a:t>
            </a:r>
            <a:r>
              <a:rPr lang="fr-FR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        Vero : mais, toutefois, encore</a:t>
            </a:r>
          </a:p>
          <a:p>
            <a:pPr algn="just"/>
            <a:r>
              <a:rPr lang="fr-FR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4ECE7BA6-121F-A033-7767-B5A04C1618C9}"/>
              </a:ext>
            </a:extLst>
          </p:cNvPr>
          <p:cNvSpPr txBox="1"/>
          <p:nvPr/>
        </p:nvSpPr>
        <p:spPr>
          <a:xfrm>
            <a:off x="400787" y="4910124"/>
            <a:ext cx="115645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fr-FR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[844] Hugues prêtre et abbé, fils de Charlemagne, </a:t>
            </a:r>
            <a:r>
              <a:rPr lang="fr-FR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frère de Louis lui aussi empereur, et oncle de Lothaire, Louis et Charles, rois, </a:t>
            </a:r>
            <a:r>
              <a:rPr lang="fr-FR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Richbot</a:t>
            </a:r>
            <a:r>
              <a:rPr lang="fr-FR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abbé, neveu de l’empereur Charles par sa fille, ainsi qu’</a:t>
            </a:r>
            <a:r>
              <a:rPr lang="fr-FR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Eckard</a:t>
            </a:r>
            <a:r>
              <a:rPr lang="fr-FR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et </a:t>
            </a:r>
            <a:r>
              <a:rPr lang="fr-FR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Ravan</a:t>
            </a:r>
            <a:r>
              <a:rPr lang="fr-FR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comtes, avec de nombreux autres ont été tués. Ont été aussi captif </a:t>
            </a:r>
            <a:r>
              <a:rPr lang="fr-FR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Ebroïn</a:t>
            </a:r>
            <a:r>
              <a:rPr lang="fr-FR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évêque de Poitiers, </a:t>
            </a:r>
            <a:r>
              <a:rPr lang="fr-FR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Ragenard</a:t>
            </a:r>
            <a:r>
              <a:rPr lang="fr-FR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évêque d’Amiens, l’abbé Loup et deux fils du comte </a:t>
            </a:r>
            <a:r>
              <a:rPr lang="fr-FR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Eckard</a:t>
            </a:r>
            <a:r>
              <a:rPr lang="fr-FR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ainsi que les comtes </a:t>
            </a:r>
            <a:r>
              <a:rPr lang="fr-FR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Eckard</a:t>
            </a:r>
            <a:r>
              <a:rPr lang="fr-FR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Gontard et </a:t>
            </a:r>
            <a:r>
              <a:rPr lang="fr-FR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Richin</a:t>
            </a:r>
            <a:r>
              <a:rPr lang="fr-FR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et aussi </a:t>
            </a:r>
            <a:r>
              <a:rPr lang="fr-FR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Engeluin</a:t>
            </a:r>
            <a:r>
              <a:rPr lang="fr-FR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fr-FR" sz="18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4999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Colis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Colis</Template>
  <TotalTime>531</TotalTime>
  <Words>1120</Words>
  <Application>Microsoft Office PowerPoint</Application>
  <PresentationFormat>Grand écran</PresentationFormat>
  <Paragraphs>131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4" baseType="lpstr">
      <vt:lpstr>Arial</vt:lpstr>
      <vt:lpstr>Gill Sans MT</vt:lpstr>
      <vt:lpstr>Times New Roman</vt:lpstr>
      <vt:lpstr>Colis</vt:lpstr>
      <vt:lpstr>LatIN MéDIéVAL VII</vt:lpstr>
      <vt:lpstr>Révision</vt:lpstr>
      <vt:lpstr>EXERCICE</vt:lpstr>
      <vt:lpstr>La NEGATION</vt:lpstr>
      <vt:lpstr>Les CONJONCTIONS DE COORDINATION</vt:lpstr>
      <vt:lpstr>Présentation PowerPoint</vt:lpstr>
      <vt:lpstr>Les Pronoms Personnels</vt:lpstr>
      <vt:lpstr>L’EMPLOI Des Pronoms Personnels</vt:lpstr>
      <vt:lpstr>EXERCICE 1</vt:lpstr>
      <vt:lpstr>EXERCICE 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LatIN MéDIéVAL</dc:title>
  <dc:creator>Laurent RIPART</dc:creator>
  <cp:lastModifiedBy>Laurent Ripart</cp:lastModifiedBy>
  <cp:revision>43</cp:revision>
  <dcterms:created xsi:type="dcterms:W3CDTF">2020-09-23T19:40:17Z</dcterms:created>
  <dcterms:modified xsi:type="dcterms:W3CDTF">2025-10-20T17:59:58Z</dcterms:modified>
</cp:coreProperties>
</file>