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4" r:id="rId3"/>
    <p:sldId id="265" r:id="rId4"/>
    <p:sldId id="268" r:id="rId5"/>
    <p:sldId id="267" r:id="rId6"/>
    <p:sldId id="269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A8FE8-7CB5-45FB-9C14-BBCDCAF47A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LatIN</a:t>
            </a:r>
            <a:r>
              <a:rPr lang="fr-FR" dirty="0"/>
              <a:t> </a:t>
            </a:r>
            <a:r>
              <a:rPr lang="fr-FR" dirty="0" err="1"/>
              <a:t>MéDIéVAL</a:t>
            </a:r>
            <a:r>
              <a:rPr lang="fr-FR" dirty="0"/>
              <a:t> II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B75530-7CE6-44EC-BC00-64E70C371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313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201D88-F5AF-42C3-A966-176A275A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7402"/>
            <a:ext cx="7729728" cy="1188720"/>
          </a:xfrm>
        </p:spPr>
        <p:txBody>
          <a:bodyPr/>
          <a:lstStyle/>
          <a:p>
            <a:r>
              <a:rPr lang="fr-FR" dirty="0"/>
              <a:t>Exercices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C7A9E6-C1EB-4B2A-BE3D-2A447BD36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1656" y="2329853"/>
            <a:ext cx="9664610" cy="1729400"/>
          </a:xfrm>
        </p:spPr>
        <p:txBody>
          <a:bodyPr>
            <a:normAutofit/>
          </a:bodyPr>
          <a:lstStyle/>
          <a:p>
            <a:r>
              <a:rPr lang="fr-FR" sz="2000" dirty="0"/>
              <a:t>Conjuguer le verbe </a:t>
            </a:r>
            <a:r>
              <a:rPr lang="fr-FR" sz="2000" i="1" dirty="0" err="1"/>
              <a:t>teneo</a:t>
            </a:r>
            <a:r>
              <a:rPr lang="fr-FR" sz="2000" i="1" dirty="0"/>
              <a:t>, es, </a:t>
            </a:r>
            <a:r>
              <a:rPr lang="fr-FR" sz="2000" i="1" dirty="0" err="1"/>
              <a:t>ere</a:t>
            </a:r>
            <a:r>
              <a:rPr lang="fr-FR" sz="2000" i="1" dirty="0"/>
              <a:t>, </a:t>
            </a:r>
            <a:r>
              <a:rPr lang="fr-FR" sz="2000" i="1" dirty="0" err="1"/>
              <a:t>tenui</a:t>
            </a:r>
            <a:r>
              <a:rPr lang="fr-FR" sz="2000" i="1" dirty="0"/>
              <a:t>, </a:t>
            </a:r>
            <a:r>
              <a:rPr lang="fr-FR" sz="2000" i="1" dirty="0" err="1"/>
              <a:t>tentum</a:t>
            </a:r>
            <a:r>
              <a:rPr lang="fr-FR" sz="2000" i="1" dirty="0"/>
              <a:t> (tenir) </a:t>
            </a:r>
            <a:r>
              <a:rPr lang="fr-FR" sz="2000" dirty="0"/>
              <a:t>au présent actif et à l’imparfait passif</a:t>
            </a:r>
          </a:p>
          <a:p>
            <a:endParaRPr lang="fr-FR" sz="2000" i="1" dirty="0"/>
          </a:p>
          <a:p>
            <a:r>
              <a:rPr lang="fr-FR" sz="2000" dirty="0"/>
              <a:t>Conjuguer le verbe </a:t>
            </a:r>
            <a:r>
              <a:rPr lang="fr-FR" sz="2000" i="1" dirty="0" err="1"/>
              <a:t>ambulo</a:t>
            </a:r>
            <a:r>
              <a:rPr lang="fr-FR" sz="2000" i="1" dirty="0"/>
              <a:t>, as, are, </a:t>
            </a:r>
            <a:r>
              <a:rPr lang="fr-FR" sz="2000" i="1" dirty="0" err="1"/>
              <a:t>avi</a:t>
            </a:r>
            <a:r>
              <a:rPr lang="fr-FR" sz="2000" i="1" dirty="0"/>
              <a:t>, </a:t>
            </a:r>
            <a:r>
              <a:rPr lang="fr-FR" sz="2000" i="1" dirty="0" err="1"/>
              <a:t>atum</a:t>
            </a:r>
            <a:r>
              <a:rPr lang="fr-FR" sz="2000" i="1" dirty="0"/>
              <a:t> (marcher) </a:t>
            </a:r>
            <a:r>
              <a:rPr lang="fr-FR" sz="2000" dirty="0"/>
              <a:t>au futur passif et à l’imparfait actif</a:t>
            </a:r>
            <a:endParaRPr lang="fr-FR" sz="2000" i="1" dirty="0"/>
          </a:p>
          <a:p>
            <a:endParaRPr lang="fr-FR" sz="2000" i="1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FD97106E-AFC4-5AA1-8188-F15D80CCC953}"/>
              </a:ext>
            </a:extLst>
          </p:cNvPr>
          <p:cNvSpPr txBox="1">
            <a:spLocks/>
          </p:cNvSpPr>
          <p:nvPr/>
        </p:nvSpPr>
        <p:spPr>
          <a:xfrm>
            <a:off x="1667114" y="4234141"/>
            <a:ext cx="9664610" cy="1729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i="1" dirty="0"/>
              <a:t>Traduction</a:t>
            </a:r>
          </a:p>
          <a:p>
            <a:pPr marL="0" indent="0">
              <a:buNone/>
            </a:pPr>
            <a:r>
              <a:rPr lang="fr-FR" sz="2000" i="1" dirty="0"/>
              <a:t>- </a:t>
            </a:r>
            <a:r>
              <a:rPr lang="fr-FR" sz="2000" i="1" dirty="0" err="1"/>
              <a:t>Petrum</a:t>
            </a:r>
            <a:r>
              <a:rPr lang="fr-FR" sz="2000" i="1" dirty="0"/>
              <a:t> Paulus </a:t>
            </a:r>
            <a:r>
              <a:rPr lang="fr-FR" sz="2000" i="1" dirty="0" err="1"/>
              <a:t>tenet</a:t>
            </a:r>
            <a:endParaRPr lang="fr-FR" sz="2000" i="1" dirty="0"/>
          </a:p>
          <a:p>
            <a:pPr>
              <a:buFontTx/>
              <a:buChar char="-"/>
            </a:pPr>
            <a:r>
              <a:rPr lang="fr-FR" sz="2000" i="1" dirty="0"/>
              <a:t>A Paulo Petrus </a:t>
            </a:r>
            <a:r>
              <a:rPr lang="fr-FR" sz="2000" i="1" dirty="0" err="1"/>
              <a:t>amabatur</a:t>
            </a:r>
            <a:r>
              <a:rPr lang="fr-FR" sz="2000" i="1" dirty="0"/>
              <a:t> </a:t>
            </a:r>
            <a:r>
              <a:rPr lang="fr-FR" sz="2000" dirty="0"/>
              <a:t>(</a:t>
            </a:r>
            <a:r>
              <a:rPr lang="fr-FR" sz="2000" i="1" dirty="0"/>
              <a:t>a</a:t>
            </a:r>
            <a:r>
              <a:rPr lang="fr-FR" sz="2000" dirty="0"/>
              <a:t> + ablatif = par)</a:t>
            </a:r>
          </a:p>
          <a:p>
            <a:pPr>
              <a:buFontTx/>
              <a:buChar char="-"/>
            </a:pPr>
            <a:r>
              <a:rPr lang="fr-FR" sz="2000" i="1" dirty="0"/>
              <a:t>Magnus Paulus </a:t>
            </a:r>
            <a:r>
              <a:rPr lang="fr-FR" sz="2000" i="1" dirty="0" err="1"/>
              <a:t>parvam</a:t>
            </a:r>
            <a:r>
              <a:rPr lang="fr-FR" sz="2000" i="1" dirty="0"/>
              <a:t> Mariam </a:t>
            </a:r>
            <a:r>
              <a:rPr lang="fr-FR" sz="2000" i="1" dirty="0" err="1"/>
              <a:t>timebat</a:t>
            </a:r>
            <a:r>
              <a:rPr lang="fr-FR" sz="2000" i="1" dirty="0"/>
              <a:t> </a:t>
            </a:r>
            <a:r>
              <a:rPr lang="fr-FR" sz="2000" dirty="0"/>
              <a:t>(</a:t>
            </a:r>
            <a:r>
              <a:rPr lang="fr-FR" sz="2000" i="1" dirty="0" err="1"/>
              <a:t>magnus</a:t>
            </a:r>
            <a:r>
              <a:rPr lang="fr-FR" sz="2000" i="1" dirty="0"/>
              <a:t>, a, um </a:t>
            </a:r>
            <a:r>
              <a:rPr lang="fr-FR" sz="2000" dirty="0"/>
              <a:t>: grand ; </a:t>
            </a:r>
            <a:r>
              <a:rPr lang="fr-FR" sz="2000" i="1" dirty="0" err="1"/>
              <a:t>parvus</a:t>
            </a:r>
            <a:r>
              <a:rPr lang="fr-FR" sz="2000" i="1" dirty="0"/>
              <a:t>, a, um </a:t>
            </a:r>
            <a:r>
              <a:rPr lang="fr-FR" sz="2000" dirty="0"/>
              <a:t>= petit ; </a:t>
            </a:r>
            <a:r>
              <a:rPr lang="fr-FR" sz="2000" i="1" dirty="0" err="1"/>
              <a:t>timeo</a:t>
            </a:r>
            <a:r>
              <a:rPr lang="fr-FR" sz="2000" i="1" dirty="0"/>
              <a:t>, es, </a:t>
            </a:r>
            <a:r>
              <a:rPr lang="fr-FR" sz="2000" i="1" dirty="0" err="1"/>
              <a:t>ere</a:t>
            </a:r>
            <a:r>
              <a:rPr lang="fr-FR" sz="2000" i="1" dirty="0"/>
              <a:t>, </a:t>
            </a:r>
            <a:r>
              <a:rPr lang="fr-FR" sz="2000" i="1" dirty="0" err="1"/>
              <a:t>timui</a:t>
            </a:r>
            <a:r>
              <a:rPr lang="fr-FR" sz="2000" i="1" dirty="0"/>
              <a:t> = </a:t>
            </a:r>
            <a:r>
              <a:rPr lang="fr-FR" sz="2000" dirty="0"/>
              <a:t>craindre)</a:t>
            </a:r>
          </a:p>
          <a:p>
            <a:endParaRPr lang="fr-FR" sz="2000" dirty="0"/>
          </a:p>
          <a:p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321775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EDFCA1-965E-4DFC-9AF9-84D6337D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34891"/>
            <a:ext cx="7729728" cy="1188720"/>
          </a:xfrm>
        </p:spPr>
        <p:txBody>
          <a:bodyPr/>
          <a:lstStyle/>
          <a:p>
            <a:r>
              <a:rPr lang="fr-FR" dirty="0"/>
              <a:t>Révision matinale :</a:t>
            </a:r>
            <a:br>
              <a:rPr lang="fr-FR" dirty="0"/>
            </a:br>
            <a:r>
              <a:rPr lang="fr-FR" dirty="0"/>
              <a:t>La première classe d’adjectifs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4E7793E2-74CD-4306-886E-6C48BE642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499823"/>
              </p:ext>
            </p:extLst>
          </p:nvPr>
        </p:nvGraphicFramePr>
        <p:xfrm>
          <a:off x="1716836" y="2407298"/>
          <a:ext cx="8360230" cy="38535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39410">
                  <a:extLst>
                    <a:ext uri="{9D8B030D-6E8A-4147-A177-3AD203B41FA5}">
                      <a16:colId xmlns:a16="http://schemas.microsoft.com/office/drawing/2014/main" val="3005481393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3030630072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4002847345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4057155081"/>
                    </a:ext>
                  </a:extLst>
                </a:gridCol>
              </a:tblGrid>
              <a:tr h="550506"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Masculin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Féminin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Neutre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024067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Nominatif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Bonus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Bona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Bonum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8018833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Vocatif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Bone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Bona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Bonum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9336370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Accusatif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Bonum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Bonam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Bonum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9211903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it-IT" sz="2000">
                          <a:effectLst/>
                        </a:rPr>
                        <a:t>Génitif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Boni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Bonæ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>
                          <a:effectLst/>
                        </a:rPr>
                        <a:t>Boni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6426399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it-IT" sz="2000">
                          <a:effectLst/>
                        </a:rPr>
                        <a:t>Datif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Bono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Bonæ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Bono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0422499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Ablatif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Bono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Bona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Bono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4655777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84E35C90-AB8E-42EF-AC79-A88E37F6CE50}"/>
              </a:ext>
            </a:extLst>
          </p:cNvPr>
          <p:cNvSpPr txBox="1"/>
          <p:nvPr/>
        </p:nvSpPr>
        <p:spPr>
          <a:xfrm>
            <a:off x="5246703" y="1752198"/>
            <a:ext cx="1970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1" dirty="0"/>
              <a:t>Bonus, a, </a:t>
            </a:r>
            <a:r>
              <a:rPr lang="fr-FR" sz="2400" i="1" dirty="0" err="1"/>
              <a:t>um</a:t>
            </a:r>
            <a:endParaRPr lang="fr-FR" sz="2400" i="1" dirty="0"/>
          </a:p>
        </p:txBody>
      </p:sp>
    </p:spTree>
    <p:extLst>
      <p:ext uri="{BB962C8B-B14F-4D97-AF65-F5344CB8AC3E}">
        <p14:creationId xmlns:p14="http://schemas.microsoft.com/office/powerpoint/2010/main" val="3155457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4E7793E2-74CD-4306-886E-6C48BE642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517421"/>
              </p:ext>
            </p:extLst>
          </p:nvPr>
        </p:nvGraphicFramePr>
        <p:xfrm>
          <a:off x="1742962" y="1502229"/>
          <a:ext cx="8360230" cy="38535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39410">
                  <a:extLst>
                    <a:ext uri="{9D8B030D-6E8A-4147-A177-3AD203B41FA5}">
                      <a16:colId xmlns:a16="http://schemas.microsoft.com/office/drawing/2014/main" val="3005481393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3030630072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4002847345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4057155081"/>
                    </a:ext>
                  </a:extLst>
                </a:gridCol>
              </a:tblGrid>
              <a:tr h="550506"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Masculin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Féminin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Neutre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024067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Nominatif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Boni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Bonae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Bona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8018833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Vocatif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Boni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Bonae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Bona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9336370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Accusatif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Bonos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Bonas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Bona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9211903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it-IT" sz="2000">
                          <a:effectLst/>
                        </a:rPr>
                        <a:t>Génitif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Bonorum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Bonarum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Bonorum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6426399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it-IT" sz="2000">
                          <a:effectLst/>
                        </a:rPr>
                        <a:t>Datif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Bonis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0422499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Ablatif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Bonis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Bonis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Bonis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4655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726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488B1F72-C959-41F1-8DDF-3B39B8B23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366" y="1563114"/>
            <a:ext cx="99163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022350" algn="l"/>
              </a:tabLst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Les conjugaisons des langues indo-européennes se caractérisent par :</a:t>
            </a: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36837D38-03AD-4A75-81FB-608F8DFD3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393" y="2188627"/>
            <a:ext cx="991635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457200" algn="l"/>
                <a:tab pos="1022350" algn="l"/>
              </a:tabLst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le temps : présent, passé, futur</a:t>
            </a: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457200" algn="l"/>
                <a:tab pos="1022350" algn="l"/>
              </a:tabLst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la voix : actif-passif</a:t>
            </a: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457200" algn="l"/>
                <a:tab pos="1022350" algn="l"/>
              </a:tabLst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le mode : indicatif, subjonctif, infinitif, participe</a:t>
            </a:r>
          </a:p>
          <a:p>
            <a:pPr algn="just" defTabSz="914400">
              <a:spcAft>
                <a:spcPts val="600"/>
              </a:spcAft>
              <a:buFontTx/>
              <a:buChar char="•"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l’aspect : 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infectum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(inachevé)/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perfectum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(achevé) </a:t>
            </a: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>
                <a:tab pos="457200" algn="l"/>
                <a:tab pos="1022350" algn="l"/>
              </a:tabLst>
            </a:pP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2F35D5E6-FD99-4831-BDAE-226D65A7B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015" y="4186891"/>
            <a:ext cx="1075711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L’aspect distingue une action achevée (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perfectum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 = ce qui a été achevé) d’une action inachevée (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infectum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 </a:t>
            </a:r>
            <a:r>
              <a:rPr lang="fr-FR" altLang="fr-FR" sz="2000" dirty="0">
                <a:ea typeface="Times New Roman" panose="02020603050405020304" pitchFamily="18" charset="0"/>
              </a:rPr>
              <a:t> = 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ce qui n’a pas été achevé). </a:t>
            </a: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4271A9B6-AF30-45BA-AC29-955AA1E39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393" y="5172816"/>
            <a:ext cx="99163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022350" algn="l"/>
              </a:tabLst>
            </a:pPr>
            <a:r>
              <a:rPr lang="fr-FR" altLang="fr-FR" sz="2000" i="1" dirty="0">
                <a:latin typeface="Gill Sans MT" panose="020B0502020104020203" pitchFamily="34" charset="0"/>
              </a:rPr>
              <a:t>Ce lundi à l’aube, Ripart nous a infligé son cours de latin</a:t>
            </a:r>
            <a:endParaRPr kumimoji="0" lang="fr-FR" altLang="fr-F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422FCC73-A239-429F-83FF-BC5D11F4F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393" y="5850965"/>
            <a:ext cx="99163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022350" algn="l"/>
              </a:tabLst>
            </a:pPr>
            <a:r>
              <a:rPr lang="fr-FR" altLang="fr-FR" sz="2000" i="1" dirty="0">
                <a:latin typeface="Gill Sans MT" panose="020B0502020104020203" pitchFamily="34" charset="0"/>
              </a:rPr>
              <a:t>Le lundi à l’aube, Ripart nous infligeait son cours de latin</a:t>
            </a:r>
            <a:endParaRPr kumimoji="0" lang="fr-FR" altLang="fr-F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2C11A06-1345-1089-6AAA-C2EEBA14108D}"/>
              </a:ext>
            </a:extLst>
          </p:cNvPr>
          <p:cNvSpPr txBox="1">
            <a:spLocks/>
          </p:cNvSpPr>
          <p:nvPr/>
        </p:nvSpPr>
        <p:spPr bwMode="black">
          <a:xfrm>
            <a:off x="1757083" y="211609"/>
            <a:ext cx="909633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altLang="fr-FR" sz="2400" b="1" cap="none">
                <a:solidFill>
                  <a:schemeClr val="tx1"/>
                </a:solidFill>
                <a:ea typeface="Times New Roman" panose="02020603050405020304" pitchFamily="18" charset="0"/>
              </a:rPr>
              <a:t>LA CONJUGAISON LATINE : PRINCIPES GÉNÉRAUX</a:t>
            </a:r>
            <a:br>
              <a:rPr lang="fr-FR" altLang="fr-FR" sz="2400" cap="none">
                <a:solidFill>
                  <a:schemeClr val="tx1"/>
                </a:solidFill>
              </a:rPr>
            </a:br>
            <a:endParaRPr lang="fr-FR" sz="2400" cap="none" dirty="0"/>
          </a:p>
        </p:txBody>
      </p:sp>
    </p:spTree>
    <p:extLst>
      <p:ext uri="{BB962C8B-B14F-4D97-AF65-F5344CB8AC3E}">
        <p14:creationId xmlns:p14="http://schemas.microsoft.com/office/powerpoint/2010/main" val="405302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A58C60-C9AD-4B0B-B45F-D5CC1BF44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7083" y="211609"/>
            <a:ext cx="9096335" cy="1188720"/>
          </a:xfrm>
        </p:spPr>
        <p:txBody>
          <a:bodyPr>
            <a:normAutofit/>
          </a:bodyPr>
          <a:lstStyle/>
          <a:p>
            <a:r>
              <a:rPr lang="fr-FR" altLang="fr-FR" sz="2400" b="1" cap="none" dirty="0">
                <a:solidFill>
                  <a:schemeClr val="tx1"/>
                </a:solidFill>
                <a:ea typeface="Times New Roman" panose="02020603050405020304" pitchFamily="18" charset="0"/>
              </a:rPr>
              <a:t>LE LATIN : UN VEHICULE </a:t>
            </a:r>
            <a:r>
              <a:rPr lang="fr-FR" altLang="fr-FR" sz="2400" b="1" cap="none">
                <a:solidFill>
                  <a:schemeClr val="tx1"/>
                </a:solidFill>
                <a:ea typeface="Times New Roman" panose="02020603050405020304" pitchFamily="18" charset="0"/>
              </a:rPr>
              <a:t>A SIX </a:t>
            </a:r>
            <a:r>
              <a:rPr lang="fr-FR" altLang="fr-FR" sz="2400" b="1" cap="none" dirty="0">
                <a:solidFill>
                  <a:schemeClr val="tx1"/>
                </a:solidFill>
                <a:ea typeface="Times New Roman" panose="02020603050405020304" pitchFamily="18" charset="0"/>
              </a:rPr>
              <a:t>TEMPS</a:t>
            </a:r>
            <a:b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fr-FR" sz="2400" cap="none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721BA752-5CDE-4530-A033-5CBFBB02ED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0371499"/>
              </p:ext>
            </p:extLst>
          </p:nvPr>
        </p:nvGraphicFramePr>
        <p:xfrm>
          <a:off x="376015" y="1803634"/>
          <a:ext cx="11374452" cy="112244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67158">
                  <a:extLst>
                    <a:ext uri="{9D8B030D-6E8A-4147-A177-3AD203B41FA5}">
                      <a16:colId xmlns:a16="http://schemas.microsoft.com/office/drawing/2014/main" val="3039799492"/>
                    </a:ext>
                  </a:extLst>
                </a:gridCol>
                <a:gridCol w="4650597">
                  <a:extLst>
                    <a:ext uri="{9D8B030D-6E8A-4147-A177-3AD203B41FA5}">
                      <a16:colId xmlns:a16="http://schemas.microsoft.com/office/drawing/2014/main" val="1182418560"/>
                    </a:ext>
                  </a:extLst>
                </a:gridCol>
                <a:gridCol w="3256697">
                  <a:extLst>
                    <a:ext uri="{9D8B030D-6E8A-4147-A177-3AD203B41FA5}">
                      <a16:colId xmlns:a16="http://schemas.microsoft.com/office/drawing/2014/main" val="1281506934"/>
                    </a:ext>
                  </a:extLst>
                </a:gridCol>
              </a:tblGrid>
              <a:tr h="1122446">
                <a:tc>
                  <a:txBody>
                    <a:bodyPr/>
                    <a:lstStyle/>
                    <a:p>
                      <a:r>
                        <a:rPr lang="fr-FR" sz="2000" b="1" dirty="0">
                          <a:effectLst/>
                        </a:rPr>
                        <a:t>Présent</a:t>
                      </a:r>
                    </a:p>
                    <a:p>
                      <a:endParaRPr lang="fr-FR" sz="2000" b="1" dirty="0">
                        <a:effectLst/>
                      </a:endParaRPr>
                    </a:p>
                    <a:p>
                      <a:r>
                        <a:rPr lang="fr-FR" sz="2000" b="1" i="1" dirty="0">
                          <a:effectLst/>
                        </a:rPr>
                        <a:t>Français = j’aime</a:t>
                      </a:r>
                      <a:endParaRPr lang="fr-FR" sz="20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Imparfait </a:t>
                      </a:r>
                    </a:p>
                    <a:p>
                      <a:endParaRPr lang="fr-FR" sz="2000" dirty="0">
                        <a:effectLst/>
                      </a:endParaRPr>
                    </a:p>
                    <a:p>
                      <a:r>
                        <a:rPr lang="fr-FR" sz="2000" i="1" dirty="0">
                          <a:effectLst/>
                        </a:rPr>
                        <a:t>Français = j’aimais</a:t>
                      </a:r>
                      <a:endParaRPr lang="fr-FR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Futur</a:t>
                      </a:r>
                    </a:p>
                    <a:p>
                      <a:endParaRPr lang="fr-FR" sz="2000" dirty="0">
                        <a:effectLst/>
                      </a:endParaRPr>
                    </a:p>
                    <a:p>
                      <a:r>
                        <a:rPr lang="fr-FR" sz="2000" i="1" dirty="0">
                          <a:effectLst/>
                        </a:rPr>
                        <a:t>Français = j’aimerai</a:t>
                      </a:r>
                      <a:endParaRPr lang="fr-FR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4351019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CD1211C-9591-44B5-97A8-03828C0E1A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536372"/>
              </p:ext>
            </p:extLst>
          </p:nvPr>
        </p:nvGraphicFramePr>
        <p:xfrm>
          <a:off x="376015" y="3650663"/>
          <a:ext cx="11374452" cy="1828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67159">
                  <a:extLst>
                    <a:ext uri="{9D8B030D-6E8A-4147-A177-3AD203B41FA5}">
                      <a16:colId xmlns:a16="http://schemas.microsoft.com/office/drawing/2014/main" val="3382643289"/>
                    </a:ext>
                  </a:extLst>
                </a:gridCol>
                <a:gridCol w="4631037">
                  <a:extLst>
                    <a:ext uri="{9D8B030D-6E8A-4147-A177-3AD203B41FA5}">
                      <a16:colId xmlns:a16="http://schemas.microsoft.com/office/drawing/2014/main" val="3736469631"/>
                    </a:ext>
                  </a:extLst>
                </a:gridCol>
                <a:gridCol w="3276256">
                  <a:extLst>
                    <a:ext uri="{9D8B030D-6E8A-4147-A177-3AD203B41FA5}">
                      <a16:colId xmlns:a16="http://schemas.microsoft.com/office/drawing/2014/main" val="2945122167"/>
                    </a:ext>
                  </a:extLst>
                </a:gridCol>
              </a:tblGrid>
              <a:tr h="1489591"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Parfait </a:t>
                      </a:r>
                    </a:p>
                    <a:p>
                      <a:endParaRPr lang="fr-FR" sz="2000" dirty="0">
                        <a:effectLst/>
                      </a:endParaRPr>
                    </a:p>
                    <a:p>
                      <a:r>
                        <a:rPr lang="fr-FR" sz="2000" i="1" dirty="0">
                          <a:effectLst/>
                        </a:rPr>
                        <a:t>Français = j’ai aimé [passé composé]</a:t>
                      </a:r>
                    </a:p>
                    <a:p>
                      <a:endParaRPr lang="fr-FR" sz="2000" i="1" dirty="0">
                        <a:effectLst/>
                      </a:endParaRPr>
                    </a:p>
                    <a:p>
                      <a:r>
                        <a:rPr lang="fr-FR" sz="2000" i="1" dirty="0">
                          <a:effectLst/>
                        </a:rPr>
                        <a:t>j’aimai [passé simple]</a:t>
                      </a:r>
                      <a:endParaRPr lang="fr-FR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Plus-que-Parfait </a:t>
                      </a:r>
                    </a:p>
                    <a:p>
                      <a:endParaRPr lang="fr-FR" sz="2000" dirty="0">
                        <a:effectLst/>
                      </a:endParaRPr>
                    </a:p>
                    <a:p>
                      <a:r>
                        <a:rPr lang="fr-FR" sz="2000" dirty="0">
                          <a:effectLst/>
                        </a:rPr>
                        <a:t>Français = j’avais aimé [plus-que-parfait]</a:t>
                      </a:r>
                    </a:p>
                    <a:p>
                      <a:endParaRPr lang="fr-FR" sz="2000" dirty="0">
                        <a:effectLst/>
                      </a:endParaRPr>
                    </a:p>
                    <a:p>
                      <a:r>
                        <a:rPr lang="fr-FR" sz="2000" dirty="0">
                          <a:effectLst/>
                        </a:rPr>
                        <a:t>j’eus aimé [passé antérieur]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Futur antérieur </a:t>
                      </a:r>
                    </a:p>
                    <a:p>
                      <a:endParaRPr lang="fr-FR" sz="2000" dirty="0">
                        <a:effectLst/>
                      </a:endParaRPr>
                    </a:p>
                    <a:p>
                      <a:r>
                        <a:rPr lang="fr-FR" sz="2000" dirty="0">
                          <a:effectLst/>
                        </a:rPr>
                        <a:t>Français = j’aurai aimé [futur antérieur]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3403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69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4F68D-D95F-4295-80EA-9A4EA022C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0" y="147754"/>
            <a:ext cx="7729728" cy="1188720"/>
          </a:xfrm>
        </p:spPr>
        <p:txBody>
          <a:bodyPr/>
          <a:lstStyle/>
          <a:p>
            <a:r>
              <a:rPr lang="fr-FR" b="1" dirty="0"/>
              <a:t>L’</a:t>
            </a:r>
            <a:r>
              <a:rPr lang="fr-FR" b="1" dirty="0" err="1"/>
              <a:t>inFECTUM</a:t>
            </a:r>
            <a:r>
              <a:rPr lang="fr-FR" b="1" dirty="0"/>
              <a:t> de La Première CONJUGAISON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907AE5E-1428-4EE3-BFD8-2057EB670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151049"/>
              </p:ext>
            </p:extLst>
          </p:nvPr>
        </p:nvGraphicFramePr>
        <p:xfrm>
          <a:off x="880217" y="2681541"/>
          <a:ext cx="10417322" cy="38559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78889">
                  <a:extLst>
                    <a:ext uri="{9D8B030D-6E8A-4147-A177-3AD203B41FA5}">
                      <a16:colId xmlns:a16="http://schemas.microsoft.com/office/drawing/2014/main" val="2491124414"/>
                    </a:ext>
                  </a:extLst>
                </a:gridCol>
                <a:gridCol w="3593301">
                  <a:extLst>
                    <a:ext uri="{9D8B030D-6E8A-4147-A177-3AD203B41FA5}">
                      <a16:colId xmlns:a16="http://schemas.microsoft.com/office/drawing/2014/main" val="4070789769"/>
                    </a:ext>
                  </a:extLst>
                </a:gridCol>
                <a:gridCol w="3545132">
                  <a:extLst>
                    <a:ext uri="{9D8B030D-6E8A-4147-A177-3AD203B41FA5}">
                      <a16:colId xmlns:a16="http://schemas.microsoft.com/office/drawing/2014/main" val="1543949990"/>
                    </a:ext>
                  </a:extLst>
                </a:gridCol>
              </a:tblGrid>
              <a:tr h="550856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Présent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Imparfait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Futur 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3138317"/>
                  </a:ext>
                </a:extLst>
              </a:tr>
              <a:tr h="550856">
                <a:tc>
                  <a:txBody>
                    <a:bodyPr/>
                    <a:lstStyle/>
                    <a:p>
                      <a:r>
                        <a:rPr lang="en-GB" sz="2400" b="1">
                          <a:effectLst/>
                        </a:rPr>
                        <a:t>Amo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amabam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>
                          <a:effectLst/>
                        </a:rPr>
                        <a:t>amabo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4335112"/>
                  </a:ext>
                </a:extLst>
              </a:tr>
              <a:tr h="550856">
                <a:tc>
                  <a:txBody>
                    <a:bodyPr/>
                    <a:lstStyle/>
                    <a:p>
                      <a:r>
                        <a:rPr lang="en-GB" sz="2400" b="1">
                          <a:effectLst/>
                        </a:rPr>
                        <a:t>Amas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amabas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>
                          <a:effectLst/>
                        </a:rPr>
                        <a:t>amabis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3693855"/>
                  </a:ext>
                </a:extLst>
              </a:tr>
              <a:tr h="550856"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Amat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amabat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amabit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7427513"/>
                  </a:ext>
                </a:extLst>
              </a:tr>
              <a:tr h="550856"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Amamus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amabamus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amabimus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5987810"/>
                  </a:ext>
                </a:extLst>
              </a:tr>
              <a:tr h="550856"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Amatis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amabatis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amabitis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1048524"/>
                  </a:ext>
                </a:extLst>
              </a:tr>
              <a:tr h="550856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Amant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amabant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amabunt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294661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3CB7C58-CBA8-46AE-8F1C-C0426FC02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65" y="1665878"/>
            <a:ext cx="1172191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</a:tabLst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La première conjugaison est bâtie sur un thème en 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. Elle comprend des verbes comme 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do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das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dare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dedi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datum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ou 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amo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-as, -are, -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avi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-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atum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 :</a:t>
            </a: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</a:tabLst>
            </a:pP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298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4F68D-D95F-4295-80EA-9A4EA022C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0" y="463948"/>
            <a:ext cx="7729728" cy="1188720"/>
          </a:xfrm>
        </p:spPr>
        <p:txBody>
          <a:bodyPr/>
          <a:lstStyle/>
          <a:p>
            <a:r>
              <a:rPr lang="fr-FR" dirty="0"/>
              <a:t>L’</a:t>
            </a:r>
            <a:r>
              <a:rPr lang="fr-FR" dirty="0" err="1"/>
              <a:t>inFECTUM</a:t>
            </a:r>
            <a:r>
              <a:rPr lang="fr-FR" dirty="0"/>
              <a:t> de La DEUXIEME CONJUGAISON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907AE5E-1428-4EE3-BFD8-2057EB670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618876"/>
              </p:ext>
            </p:extLst>
          </p:nvPr>
        </p:nvGraphicFramePr>
        <p:xfrm>
          <a:off x="1085316" y="2709016"/>
          <a:ext cx="10477145" cy="40165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88660">
                  <a:extLst>
                    <a:ext uri="{9D8B030D-6E8A-4147-A177-3AD203B41FA5}">
                      <a16:colId xmlns:a16="http://schemas.microsoft.com/office/drawing/2014/main" val="2491124414"/>
                    </a:ext>
                  </a:extLst>
                </a:gridCol>
                <a:gridCol w="3618496">
                  <a:extLst>
                    <a:ext uri="{9D8B030D-6E8A-4147-A177-3AD203B41FA5}">
                      <a16:colId xmlns:a16="http://schemas.microsoft.com/office/drawing/2014/main" val="4070789769"/>
                    </a:ext>
                  </a:extLst>
                </a:gridCol>
                <a:gridCol w="3569989">
                  <a:extLst>
                    <a:ext uri="{9D8B030D-6E8A-4147-A177-3AD203B41FA5}">
                      <a16:colId xmlns:a16="http://schemas.microsoft.com/office/drawing/2014/main" val="1543949990"/>
                    </a:ext>
                  </a:extLst>
                </a:gridCol>
              </a:tblGrid>
              <a:tr h="573789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Présent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Imparfait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Futur 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3138317"/>
                  </a:ext>
                </a:extLst>
              </a:tr>
              <a:tr h="573789"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effectLst/>
                        </a:rPr>
                        <a:t>Deleo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Dele</a:t>
                      </a: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bam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effectLst/>
                        </a:rPr>
                        <a:t>Delebo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4335112"/>
                  </a:ext>
                </a:extLst>
              </a:tr>
              <a:tr h="573789"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Deles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Dele</a:t>
                      </a: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bas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Dele</a:t>
                      </a:r>
                      <a:r>
                        <a:rPr lang="en-GB" sz="2400" b="1" dirty="0">
                          <a:effectLst/>
                        </a:rPr>
                        <a:t>bis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3693855"/>
                  </a:ext>
                </a:extLst>
              </a:tr>
              <a:tr h="573789"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Delet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Delebat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Delebit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7427513"/>
                  </a:ext>
                </a:extLst>
              </a:tr>
              <a:tr h="573789"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Delemus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Delebamus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Delebimus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5987810"/>
                  </a:ext>
                </a:extLst>
              </a:tr>
              <a:tr h="573789"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Deletis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Delebatis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Delebitis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1048524"/>
                  </a:ext>
                </a:extLst>
              </a:tr>
              <a:tr h="573789"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Delent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Delebant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Delebunt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294661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3CB7C58-CBA8-46AE-8F1C-C0426FC02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09" y="2099011"/>
            <a:ext cx="102831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2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tabLst>
                <a:tab pos="1022350" algn="l"/>
              </a:tabLst>
            </a:pPr>
            <a:r>
              <a:rPr lang="fr-FR" sz="2000" dirty="0">
                <a:effectLst/>
                <a:latin typeface="+mn-lt"/>
                <a:ea typeface="Times New Roman" panose="02020603050405020304" pitchFamily="18" charset="0"/>
              </a:rPr>
              <a:t>La deuxième conjugaison est bâtie sur un thème en </a:t>
            </a:r>
            <a:r>
              <a:rPr lang="fr-FR" sz="2000" i="1" dirty="0">
                <a:effectLst/>
                <a:latin typeface="+mn-lt"/>
                <a:ea typeface="Times New Roman" panose="02020603050405020304" pitchFamily="18" charset="0"/>
              </a:rPr>
              <a:t>e</a:t>
            </a:r>
            <a:r>
              <a:rPr lang="fr-FR" sz="2000" dirty="0">
                <a:effectLst/>
                <a:latin typeface="+mn-lt"/>
                <a:ea typeface="Times New Roman" panose="02020603050405020304" pitchFamily="18" charset="0"/>
              </a:rPr>
              <a:t>. Son modèle est </a:t>
            </a:r>
            <a:r>
              <a:rPr lang="fr-FR" sz="2000" i="1" dirty="0" err="1">
                <a:effectLst/>
                <a:latin typeface="+mn-lt"/>
                <a:ea typeface="Times New Roman" panose="02020603050405020304" pitchFamily="18" charset="0"/>
              </a:rPr>
              <a:t>deleo</a:t>
            </a:r>
            <a:r>
              <a:rPr lang="fr-FR" sz="2000" i="1" dirty="0">
                <a:effectLst/>
                <a:latin typeface="+mn-lt"/>
                <a:ea typeface="Times New Roman" panose="02020603050405020304" pitchFamily="18" charset="0"/>
              </a:rPr>
              <a:t>, -es, -</a:t>
            </a:r>
            <a:r>
              <a:rPr lang="fr-FR" sz="2000" i="1" dirty="0" err="1">
                <a:effectLst/>
                <a:latin typeface="+mn-lt"/>
                <a:ea typeface="Times New Roman" panose="02020603050405020304" pitchFamily="18" charset="0"/>
              </a:rPr>
              <a:t>ere</a:t>
            </a:r>
            <a:r>
              <a:rPr lang="fr-FR" sz="2000" i="1" dirty="0">
                <a:effectLst/>
                <a:latin typeface="+mn-lt"/>
                <a:ea typeface="Times New Roman" panose="02020603050405020304" pitchFamily="18" charset="0"/>
              </a:rPr>
              <a:t>, -</a:t>
            </a:r>
            <a:r>
              <a:rPr lang="fr-FR" sz="2000" i="1" dirty="0" err="1">
                <a:effectLst/>
                <a:latin typeface="+mn-lt"/>
                <a:ea typeface="Times New Roman" panose="02020603050405020304" pitchFamily="18" charset="0"/>
              </a:rPr>
              <a:t>evi</a:t>
            </a:r>
            <a:r>
              <a:rPr lang="fr-FR" sz="2000" i="1" dirty="0">
                <a:effectLst/>
                <a:latin typeface="+mn-lt"/>
                <a:ea typeface="Times New Roman" panose="02020603050405020304" pitchFamily="18" charset="0"/>
              </a:rPr>
              <a:t>, -</a:t>
            </a:r>
            <a:r>
              <a:rPr lang="fr-FR" sz="2000" i="1" dirty="0" err="1">
                <a:effectLst/>
                <a:latin typeface="+mn-lt"/>
                <a:ea typeface="Times New Roman" panose="02020603050405020304" pitchFamily="18" charset="0"/>
              </a:rPr>
              <a:t>etum</a:t>
            </a:r>
            <a:endParaRPr lang="fr-FR" sz="200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</a:tabLst>
            </a:pP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821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4F68D-D95F-4295-80EA-9A4EA022C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0" y="463948"/>
            <a:ext cx="7729728" cy="1188720"/>
          </a:xfrm>
        </p:spPr>
        <p:txBody>
          <a:bodyPr/>
          <a:lstStyle/>
          <a:p>
            <a:r>
              <a:rPr lang="fr-FR" dirty="0"/>
              <a:t>L’</a:t>
            </a:r>
            <a:r>
              <a:rPr lang="fr-FR" dirty="0" err="1"/>
              <a:t>inFECTUM</a:t>
            </a:r>
            <a:r>
              <a:rPr lang="fr-FR" dirty="0"/>
              <a:t> Passif de La Première CONJUGAISON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907AE5E-1428-4EE3-BFD8-2057EB670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391658"/>
              </p:ext>
            </p:extLst>
          </p:nvPr>
        </p:nvGraphicFramePr>
        <p:xfrm>
          <a:off x="811850" y="2118466"/>
          <a:ext cx="10707880" cy="427558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98290">
                  <a:extLst>
                    <a:ext uri="{9D8B030D-6E8A-4147-A177-3AD203B41FA5}">
                      <a16:colId xmlns:a16="http://schemas.microsoft.com/office/drawing/2014/main" val="2491124414"/>
                    </a:ext>
                  </a:extLst>
                </a:gridCol>
                <a:gridCol w="3679457">
                  <a:extLst>
                    <a:ext uri="{9D8B030D-6E8A-4147-A177-3AD203B41FA5}">
                      <a16:colId xmlns:a16="http://schemas.microsoft.com/office/drawing/2014/main" val="4070789769"/>
                    </a:ext>
                  </a:extLst>
                </a:gridCol>
                <a:gridCol w="3630133">
                  <a:extLst>
                    <a:ext uri="{9D8B030D-6E8A-4147-A177-3AD203B41FA5}">
                      <a16:colId xmlns:a16="http://schemas.microsoft.com/office/drawing/2014/main" val="1543949990"/>
                    </a:ext>
                  </a:extLst>
                </a:gridCol>
              </a:tblGrid>
              <a:tr h="610798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Présent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Imparfait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Futur 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3138317"/>
                  </a:ext>
                </a:extLst>
              </a:tr>
              <a:tr h="610798"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Amor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amabar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effectLst/>
                        </a:rPr>
                        <a:t>amabor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4335112"/>
                  </a:ext>
                </a:extLst>
              </a:tr>
              <a:tr h="610798"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Amaris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amabaris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effectLst/>
                        </a:rPr>
                        <a:t>amaberis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3693855"/>
                  </a:ext>
                </a:extLst>
              </a:tr>
              <a:tr h="610798"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Amatur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amabatur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amabitur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7427513"/>
                  </a:ext>
                </a:extLst>
              </a:tr>
              <a:tr h="610798"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Amamur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amabamur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amabimur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5987810"/>
                  </a:ext>
                </a:extLst>
              </a:tr>
              <a:tr h="610798"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Amamini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amabamini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amabimini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1048524"/>
                  </a:ext>
                </a:extLst>
              </a:tr>
              <a:tr h="610798"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Amantur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amabantur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amabuntur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2946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44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4F68D-D95F-4295-80EA-9A4EA022C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0" y="463948"/>
            <a:ext cx="7729728" cy="1188720"/>
          </a:xfrm>
        </p:spPr>
        <p:txBody>
          <a:bodyPr/>
          <a:lstStyle/>
          <a:p>
            <a:r>
              <a:rPr lang="fr-FR" dirty="0"/>
              <a:t>L’</a:t>
            </a:r>
            <a:r>
              <a:rPr lang="fr-FR" dirty="0" err="1"/>
              <a:t>inFECTUM</a:t>
            </a:r>
            <a:r>
              <a:rPr lang="fr-FR" dirty="0"/>
              <a:t> Passif de La Deuxième CONJUGAISON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907AE5E-1428-4EE3-BFD8-2057EB670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330848"/>
              </p:ext>
            </p:extLst>
          </p:nvPr>
        </p:nvGraphicFramePr>
        <p:xfrm>
          <a:off x="871672" y="2256090"/>
          <a:ext cx="10622421" cy="44010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54449">
                  <a:extLst>
                    <a:ext uri="{9D8B030D-6E8A-4147-A177-3AD203B41FA5}">
                      <a16:colId xmlns:a16="http://schemas.microsoft.com/office/drawing/2014/main" val="2491124414"/>
                    </a:ext>
                  </a:extLst>
                </a:gridCol>
                <a:gridCol w="3658508">
                  <a:extLst>
                    <a:ext uri="{9D8B030D-6E8A-4147-A177-3AD203B41FA5}">
                      <a16:colId xmlns:a16="http://schemas.microsoft.com/office/drawing/2014/main" val="4070789769"/>
                    </a:ext>
                  </a:extLst>
                </a:gridCol>
                <a:gridCol w="3609464">
                  <a:extLst>
                    <a:ext uri="{9D8B030D-6E8A-4147-A177-3AD203B41FA5}">
                      <a16:colId xmlns:a16="http://schemas.microsoft.com/office/drawing/2014/main" val="1543949990"/>
                    </a:ext>
                  </a:extLst>
                </a:gridCol>
              </a:tblGrid>
              <a:tr h="628726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Présent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Imparfait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Futur 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3138317"/>
                  </a:ext>
                </a:extLst>
              </a:tr>
              <a:tr h="628726"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effectLst/>
                        </a:rPr>
                        <a:t>Deleor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Delebar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effectLst/>
                        </a:rPr>
                        <a:t>Delebor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4335112"/>
                  </a:ext>
                </a:extLst>
              </a:tr>
              <a:tr h="628726"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effectLst/>
                        </a:rPr>
                        <a:t>Deleris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Delebaris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err="1">
                          <a:effectLst/>
                        </a:rPr>
                        <a:t>Deleberis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3693855"/>
                  </a:ext>
                </a:extLst>
              </a:tr>
              <a:tr h="628726"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Dele</a:t>
                      </a:r>
                      <a:r>
                        <a:rPr lang="fr-FR" sz="2400" b="1" dirty="0" err="1">
                          <a:effectLst/>
                        </a:rPr>
                        <a:t>tur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Dele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batur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Dele</a:t>
                      </a:r>
                      <a:r>
                        <a:rPr lang="fr-FR" sz="2400" b="1" dirty="0" err="1">
                          <a:effectLst/>
                        </a:rPr>
                        <a:t>bitur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7427513"/>
                  </a:ext>
                </a:extLst>
              </a:tr>
              <a:tr h="628726"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Dele</a:t>
                      </a:r>
                      <a:r>
                        <a:rPr lang="fr-FR" sz="2400" b="1" dirty="0">
                          <a:effectLst/>
                        </a:rPr>
                        <a:t>mur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Dele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bamur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Dele</a:t>
                      </a:r>
                      <a:r>
                        <a:rPr lang="fr-FR" sz="2400" b="1" dirty="0" err="1">
                          <a:effectLst/>
                        </a:rPr>
                        <a:t>bimur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5987810"/>
                  </a:ext>
                </a:extLst>
              </a:tr>
              <a:tr h="628726"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Dele</a:t>
                      </a:r>
                      <a:r>
                        <a:rPr lang="fr-FR" sz="2400" b="1" dirty="0">
                          <a:effectLst/>
                        </a:rPr>
                        <a:t>mini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Dele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bamini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Dele</a:t>
                      </a:r>
                      <a:r>
                        <a:rPr lang="fr-FR" sz="2400" b="1" dirty="0" err="1">
                          <a:effectLst/>
                        </a:rPr>
                        <a:t>bimini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1048524"/>
                  </a:ext>
                </a:extLst>
              </a:tr>
              <a:tr h="628726"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Dele</a:t>
                      </a:r>
                      <a:r>
                        <a:rPr lang="fr-FR" sz="2400" b="1" dirty="0" err="1">
                          <a:effectLst/>
                        </a:rPr>
                        <a:t>ntur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Dele</a:t>
                      </a:r>
                      <a:r>
                        <a:rPr lang="fr-FR" sz="2400" b="1" dirty="0" err="1">
                          <a:effectLst/>
                        </a:rPr>
                        <a:t>bantur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effectLst/>
                        </a:rPr>
                        <a:t>Dele</a:t>
                      </a:r>
                      <a:r>
                        <a:rPr lang="fr-FR" sz="2400" b="1" dirty="0" err="1">
                          <a:effectLst/>
                        </a:rPr>
                        <a:t>buntur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2946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44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124</TotalTime>
  <Words>512</Words>
  <Application>Microsoft Office PowerPoint</Application>
  <PresentationFormat>Grand écran</PresentationFormat>
  <Paragraphs>189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Times New Roman</vt:lpstr>
      <vt:lpstr>Colis</vt:lpstr>
      <vt:lpstr>LatIN MéDIéVAL II</vt:lpstr>
      <vt:lpstr>Révision matinale : La première classe d’adjectifs</vt:lpstr>
      <vt:lpstr>Présentation PowerPoint</vt:lpstr>
      <vt:lpstr>Présentation PowerPoint</vt:lpstr>
      <vt:lpstr>LE LATIN : UN VEHICULE A SIX TEMPS </vt:lpstr>
      <vt:lpstr>L’inFECTUM de La Première CONJUGAISON</vt:lpstr>
      <vt:lpstr>L’inFECTUM de La DEUXIEME CONJUGAISON</vt:lpstr>
      <vt:lpstr>L’inFECTUM Passif de La Première CONJUGAISON</vt:lpstr>
      <vt:lpstr>L’inFECTUM Passif de La Deuxième CONJUGAISON</vt:lpstr>
      <vt:lpstr>Exercices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 MéDIéVAL</dc:title>
  <dc:creator>Laurent RIPART</dc:creator>
  <cp:lastModifiedBy>Laurent Ripart</cp:lastModifiedBy>
  <cp:revision>14</cp:revision>
  <dcterms:created xsi:type="dcterms:W3CDTF">2020-09-23T19:40:17Z</dcterms:created>
  <dcterms:modified xsi:type="dcterms:W3CDTF">2025-09-14T11:04:01Z</dcterms:modified>
</cp:coreProperties>
</file>