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4" r:id="rId2"/>
    <p:sldId id="262" r:id="rId3"/>
    <p:sldId id="260" r:id="rId4"/>
    <p:sldId id="263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1806" autoAdjust="0"/>
  </p:normalViewPr>
  <p:slideViewPr>
    <p:cSldViewPr snapToGrid="0">
      <p:cViewPr varScale="1">
        <p:scale>
          <a:sx n="86" d="100"/>
          <a:sy n="86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en Bouvier" userId="7262b343-9cbd-4bd7-8cbf-6b3c6ccd78ea" providerId="ADAL" clId="{9B5DD473-3EC6-44F2-B7E8-556A78188727}"/>
    <pc:docChg chg="modSld">
      <pc:chgData name="Damien Bouvier" userId="7262b343-9cbd-4bd7-8cbf-6b3c6ccd78ea" providerId="ADAL" clId="{9B5DD473-3EC6-44F2-B7E8-556A78188727}" dt="2025-01-27T10:50:50.920" v="37" actId="20577"/>
      <pc:docMkLst>
        <pc:docMk/>
      </pc:docMkLst>
      <pc:sldChg chg="modSp mod">
        <pc:chgData name="Damien Bouvier" userId="7262b343-9cbd-4bd7-8cbf-6b3c6ccd78ea" providerId="ADAL" clId="{9B5DD473-3EC6-44F2-B7E8-556A78188727}" dt="2025-01-27T10:50:35.920" v="33" actId="20577"/>
        <pc:sldMkLst>
          <pc:docMk/>
          <pc:sldMk cId="2971504764" sldId="262"/>
        </pc:sldMkLst>
        <pc:graphicFrameChg chg="modGraphic">
          <ac:chgData name="Damien Bouvier" userId="7262b343-9cbd-4bd7-8cbf-6b3c6ccd78ea" providerId="ADAL" clId="{9B5DD473-3EC6-44F2-B7E8-556A78188727}" dt="2025-01-27T10:50:35.920" v="33" actId="20577"/>
          <ac:graphicFrameMkLst>
            <pc:docMk/>
            <pc:sldMk cId="2971504764" sldId="262"/>
            <ac:graphicFrameMk id="2" creationId="{B83D9394-FFB2-7F39-8239-371A13DC507B}"/>
          </ac:graphicFrameMkLst>
        </pc:graphicFrameChg>
      </pc:sldChg>
      <pc:sldChg chg="modSp mod">
        <pc:chgData name="Damien Bouvier" userId="7262b343-9cbd-4bd7-8cbf-6b3c6ccd78ea" providerId="ADAL" clId="{9B5DD473-3EC6-44F2-B7E8-556A78188727}" dt="2025-01-27T10:50:50.920" v="37" actId="20577"/>
        <pc:sldMkLst>
          <pc:docMk/>
          <pc:sldMk cId="626398427" sldId="264"/>
        </pc:sldMkLst>
        <pc:spChg chg="mod">
          <ac:chgData name="Damien Bouvier" userId="7262b343-9cbd-4bd7-8cbf-6b3c6ccd78ea" providerId="ADAL" clId="{9B5DD473-3EC6-44F2-B7E8-556A78188727}" dt="2025-01-27T10:50:50.920" v="37" actId="20577"/>
          <ac:spMkLst>
            <pc:docMk/>
            <pc:sldMk cId="626398427" sldId="264"/>
            <ac:spMk id="10" creationId="{72385D85-F33D-4F8A-B0DA-0CC87D1D8C4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6FB38-70FF-4917-BC87-D617FC8E29A2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CF661-FA7C-41AE-A2DF-99DD64369EE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08379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B05BB6-9A88-4525-9D2A-03A79BABC2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306F7D-7E10-4CE3-9165-75B3CAAF5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9B0E7A-778F-48E3-9064-B4D28395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C4AF2D-39F1-4484-94CC-DF99AE62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35097D-EBAC-464D-8288-CB9795E6A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68982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58D37F-372A-4B73-9FA5-B9BECEAF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155C2C8-6759-40BF-ABAB-F07DDC5E0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B2C248-8ED8-4BF5-9DF1-15D231613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78CAE5-F615-4588-A6DA-F39F24A83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1D359C-97A8-47E6-95C5-7750C678C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6820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204E511-F416-4902-9AA9-1A3B9FD520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FB105A2-7E21-4F28-9BAC-E1BEAF006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4E3693-1870-4012-8B44-90A9ED66B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CD9438-1D6A-49A7-8E75-EE9FC1A24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3D3AD3-6AB2-49B5-AC41-077A48232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1047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160D84-7A8E-43D8-8DBA-47EA03241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DE3B83-F625-46A3-8999-04314DD5D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7B20CF-317F-4FD9-B90A-BAC8AA0CE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2C6262-441C-423C-BC77-9E4F95A42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A7B47D-C294-4793-A081-FAE360B5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4748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83E4C6-EAB0-4D3A-B977-005BB4F03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766E01-E9A2-4FB4-8814-31CFEEECB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9CC807-5468-4449-BCF9-892952BB3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412352-2BC4-4B1C-B2B3-B0FD9A36C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D4DA62-2DDE-4BC0-AAC2-CCA8F8E6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0100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0DC4F8-DFE3-4801-98A7-E48BCD99E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982C7A-DA3F-4614-B638-114130E22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8635E8-4065-4651-8C96-54F050E77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546FF4-1E24-495A-BDF9-72AB40338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FA1041-24C7-4AA1-AE4C-CCB3931EC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618E71-AC52-4F63-ABDB-810FF8410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7268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3219BE-A293-4047-857D-253781672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0C6FFC-E975-48AB-9544-867CB850C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2ADD11-2043-4D3F-B62A-0AEB88611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B6A5F8-E65C-45CE-A7D2-7F740C27F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473E805-7977-489A-9354-720046AE44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936D032-9088-49EB-B043-DF85C85B3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20D0109-2E28-4C3F-A024-02353A147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5F87FA9-0C11-4239-AFDB-886F6333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4687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AA4795-C31D-4373-8E03-D0374F5DE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E4FA9DC-0C36-4CCF-8D82-B2F86E7C9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0F81C24-95CA-4D8C-88DC-5DB3A8264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1E95DE0-ABB2-4001-A519-6884F7336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32019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E67C1A7-DC98-4AD2-A369-5CCEF2DE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274C8DA-A7D7-4C44-8E75-26511BFF3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9CABF8D-7F8C-4570-9DED-BB417F48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1264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8B3BC8-F1C6-45E6-AC4F-C202B163E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0F8217-F751-4C99-85C7-6ED7B4594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471D1A0-69F9-4EB6-8D5C-2A7F57258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ED13B0-CE91-4855-AB24-1769C1D9C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38B90D-1928-4DB3-BA61-7E8C85CBC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04445D-F21F-47FD-9A13-4E0078D08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66481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B4360F-8E74-4305-954F-625EC4AAD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CB103AE-EC6A-443A-A7AC-D86063A71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16C593-3344-4E62-8CA2-BFE4D631A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0E5E80-9CC9-484D-A428-D0C162114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88CE90-BC5F-4129-BDAC-850610CEB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04D8DD-8C0B-4913-9E98-CF047A0AD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70856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CE7415-DD7C-4DD8-B379-4E741A06D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15BAA-17B1-4B52-BFDD-A5E9ADDB1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4C6BA2-1D66-4A85-987C-85B56D92F4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C2016-7290-4E2D-86D7-9E084B5ED18F}" type="datetimeFigureOut">
              <a:rPr lang="fr-CH" smtClean="0"/>
              <a:t>27.01.2025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044521-08BA-44F0-AE28-95D81E8DF2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C282F5-7C05-44D6-ABE2-25D588A9A1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0376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 12" descr="Une image contenant ciel, plein air, bâtiment, drapeau&#10;&#10;Description générée automatiquement">
            <a:extLst>
              <a:ext uri="{FF2B5EF4-FFF2-40B4-BE49-F238E27FC236}">
                <a16:creationId xmlns:a16="http://schemas.microsoft.com/office/drawing/2014/main" id="{206CA70E-A922-8891-8940-FAF15937D7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2" b="-1"/>
          <a:stretch/>
        </p:blipFill>
        <p:spPr>
          <a:xfrm>
            <a:off x="2555441" y="10"/>
            <a:ext cx="9669642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880CA029-0E5F-4095-8329-CFAFDB40E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717" y="930121"/>
            <a:ext cx="6216805" cy="402845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>
              <a:spcAft>
                <a:spcPts val="1200"/>
              </a:spcAft>
            </a:pPr>
            <a:r>
              <a:rPr lang="fr-FR" sz="40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Droit institutionnel </a:t>
            </a:r>
            <a:br>
              <a:rPr lang="fr-FR" sz="40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</a:br>
            <a:r>
              <a:rPr lang="fr-FR" sz="40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de l’Union européenne</a:t>
            </a:r>
            <a:br>
              <a:rPr lang="fr-FR" sz="2500" dirty="0"/>
            </a:br>
            <a:br>
              <a:rPr lang="fr-FR" sz="2500" dirty="0"/>
            </a:br>
            <a:br>
              <a:rPr lang="fr-FR" sz="2500" dirty="0"/>
            </a:br>
            <a:br>
              <a:rPr lang="fr-FR" sz="2500" dirty="0"/>
            </a:br>
            <a:br>
              <a:rPr lang="fr-FR" sz="2500" dirty="0"/>
            </a:br>
            <a:br>
              <a:rPr lang="fr-FR" sz="2500" dirty="0"/>
            </a:br>
            <a:r>
              <a:rPr lang="fr-FR" sz="2500" b="1" dirty="0">
                <a:latin typeface="Neue Haas Grotesk Text Pro" panose="020B0504020202020204" pitchFamily="34" charset="0"/>
              </a:rPr>
              <a:t>Cours magistral de M. Damien Bouvier</a:t>
            </a:r>
            <a:endParaRPr lang="fr-FR" sz="2500" dirty="0">
              <a:latin typeface="Neue Haas Grotesk Text Pro" panose="020B05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2385D85-F33D-4F8A-B0DA-0CC87D1D8C47}"/>
              </a:ext>
            </a:extLst>
          </p:cNvPr>
          <p:cNvSpPr txBox="1"/>
          <p:nvPr/>
        </p:nvSpPr>
        <p:spPr>
          <a:xfrm>
            <a:off x="384717" y="4735551"/>
            <a:ext cx="5190893" cy="2122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Année universitaire 2024/2025 </a:t>
            </a:r>
            <a:b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</a:b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Licence 1 Droit LEA / Licence 2 ESPRI </a:t>
            </a:r>
          </a:p>
        </p:txBody>
      </p:sp>
      <p:sp>
        <p:nvSpPr>
          <p:cNvPr id="2" name="Espace réservé du numéro de diapositive 4">
            <a:extLst>
              <a:ext uri="{FF2B5EF4-FFF2-40B4-BE49-F238E27FC236}">
                <a16:creationId xmlns:a16="http://schemas.microsoft.com/office/drawing/2014/main" id="{5913FBA4-3B0F-A778-FF2E-880C95DE9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6597D8A-9D70-4349-A89F-F075334EEC7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 2" descr="Logofd.jpg">
            <a:extLst>
              <a:ext uri="{FF2B5EF4-FFF2-40B4-BE49-F238E27FC236}">
                <a16:creationId xmlns:a16="http://schemas.microsoft.com/office/drawing/2014/main" id="{5F30E053-5C7E-3D87-4DF4-D07CA544C3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06" y="5569841"/>
            <a:ext cx="1658279" cy="716075"/>
          </a:xfrm>
          <a:prstGeom prst="rect">
            <a:avLst/>
          </a:prstGeom>
        </p:spPr>
      </p:pic>
      <p:pic>
        <p:nvPicPr>
          <p:cNvPr id="5" name="Image 4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9DDD907D-2CC2-B4CE-8E94-70DF7FAB4D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027" y="5593602"/>
            <a:ext cx="1423656" cy="716075"/>
          </a:xfrm>
          <a:prstGeom prst="rect">
            <a:avLst/>
          </a:prstGeom>
        </p:spPr>
      </p:pic>
      <p:pic>
        <p:nvPicPr>
          <p:cNvPr id="8" name="Image 7" descr="Une image contenant texte, Police, symbole, Graphique&#10;&#10;Description générée automatiquement">
            <a:extLst>
              <a:ext uri="{FF2B5EF4-FFF2-40B4-BE49-F238E27FC236}">
                <a16:creationId xmlns:a16="http://schemas.microsoft.com/office/drawing/2014/main" id="{DBEE94A2-64EB-BB13-34B9-74F2C9E6C5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832" y="5593602"/>
            <a:ext cx="2092748" cy="71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398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C58BCB-BA1E-4E15-977F-4F93057E6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307"/>
            <a:ext cx="10733468" cy="5571656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Contrat pédagogique</a:t>
            </a:r>
          </a:p>
          <a:p>
            <a:pPr marL="914400" lvl="2" indent="0">
              <a:buNone/>
            </a:pPr>
            <a:endParaRPr lang="fr-CH" b="1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Tableau 3">
            <a:extLst>
              <a:ext uri="{FF2B5EF4-FFF2-40B4-BE49-F238E27FC236}">
                <a16:creationId xmlns:a16="http://schemas.microsoft.com/office/drawing/2014/main" id="{B83D9394-FFB2-7F39-8239-371A13DC50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586584"/>
              </p:ext>
            </p:extLst>
          </p:nvPr>
        </p:nvGraphicFramePr>
        <p:xfrm>
          <a:off x="1019386" y="1183640"/>
          <a:ext cx="10153227" cy="5394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84409">
                  <a:extLst>
                    <a:ext uri="{9D8B030D-6E8A-4147-A177-3AD203B41FA5}">
                      <a16:colId xmlns:a16="http://schemas.microsoft.com/office/drawing/2014/main" val="3454468678"/>
                    </a:ext>
                  </a:extLst>
                </a:gridCol>
                <a:gridCol w="3744613">
                  <a:extLst>
                    <a:ext uri="{9D8B030D-6E8A-4147-A177-3AD203B41FA5}">
                      <a16:colId xmlns:a16="http://schemas.microsoft.com/office/drawing/2014/main" val="2866787774"/>
                    </a:ext>
                  </a:extLst>
                </a:gridCol>
                <a:gridCol w="3024205">
                  <a:extLst>
                    <a:ext uri="{9D8B030D-6E8A-4147-A177-3AD203B41FA5}">
                      <a16:colId xmlns:a16="http://schemas.microsoft.com/office/drawing/2014/main" val="3458776697"/>
                    </a:ext>
                  </a:extLst>
                </a:gridCol>
              </a:tblGrid>
              <a:tr h="36347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Objectifs du cours</a:t>
                      </a:r>
                      <a:endParaRPr lang="fr-CH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Activités pédagogiques</a:t>
                      </a:r>
                      <a:endParaRPr lang="fr-CH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Evaluations</a:t>
                      </a:r>
                      <a:endParaRPr lang="fr-CH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248430"/>
                  </a:ext>
                </a:extLst>
              </a:tr>
              <a:tr h="4629847">
                <a:tc>
                  <a:txBody>
                    <a:bodyPr/>
                    <a:lstStyle/>
                    <a:p>
                      <a:r>
                        <a:rPr lang="fr-FR" b="1" dirty="0"/>
                        <a:t>Objectif général </a:t>
                      </a:r>
                      <a:r>
                        <a:rPr lang="fr-FR" dirty="0"/>
                        <a:t>:</a:t>
                      </a:r>
                    </a:p>
                    <a:p>
                      <a:pPr algn="l"/>
                      <a:r>
                        <a:rPr lang="fr-FR" dirty="0"/>
                        <a:t>Le cours vise à permettre aux étudiant(e)s une parfaite appropriation du fonctionnement institutionnel de l’Union européenne.</a:t>
                      </a:r>
                    </a:p>
                    <a:p>
                      <a:endParaRPr lang="fr-FR" dirty="0"/>
                    </a:p>
                    <a:p>
                      <a:r>
                        <a:rPr lang="fr-FR" b="1" dirty="0"/>
                        <a:t>Objectifs spécifiques </a:t>
                      </a:r>
                      <a:r>
                        <a:rPr lang="fr-FR" dirty="0"/>
                        <a:t>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b="1" dirty="0"/>
                        <a:t>1</a:t>
                      </a:r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. Identification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fr-FR" dirty="0"/>
                        <a:t>des institutions de l’Union européenne (composition, pouvoir)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b="1" dirty="0"/>
                        <a:t>2</a:t>
                      </a:r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. Restitution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fr-FR" dirty="0"/>
                        <a:t>de la pratique des institutions européenne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b="1" dirty="0"/>
                        <a:t>3</a:t>
                      </a:r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. Analyse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fr-FR" dirty="0"/>
                        <a:t>personnelle, en lien avec l’actualité, du fonctionnement  de l’Union européenne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Tout au long du cours magistral, alternance 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b="1" dirty="0">
                          <a:solidFill>
                            <a:srgbClr val="000099"/>
                          </a:solidFill>
                        </a:rPr>
                        <a:t>En cours </a:t>
                      </a:r>
                      <a:r>
                        <a:rPr lang="fr-FR" dirty="0"/>
                        <a:t>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Exposé du cours </a:t>
                      </a:r>
                      <a:r>
                        <a:rPr lang="fr-CH" dirty="0"/>
                        <a:t>(par l’enseignant)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Groupe de discussion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Etude de cas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Exercices pratiques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Schéma</a:t>
                      </a:r>
                      <a:r>
                        <a:rPr lang="fr-FR" dirty="0"/>
                        <a:t>tiser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b="1" dirty="0">
                          <a:solidFill>
                            <a:srgbClr val="000099"/>
                          </a:solidFill>
                        </a:rPr>
                        <a:t>A la maison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Activités pédagogiques en ligne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Lectures complémentaires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Tout autre activité, sur initiative personnelle de l’étudiant(e), propre à atteinte les objectifs pédagogiques, seul(s) ou en groupe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Deux évaluations écrites 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b="1" dirty="0"/>
                        <a:t>1 Evaluation de mi-parcours </a:t>
                      </a:r>
                      <a:r>
                        <a:rPr lang="fr-FR" dirty="0"/>
                        <a:t>: </a:t>
                      </a:r>
                    </a:p>
                    <a:p>
                      <a:r>
                        <a:rPr lang="fr-FR" b="1" dirty="0"/>
                        <a:t>Date : Séance </a:t>
                      </a:r>
                    </a:p>
                    <a:p>
                      <a:r>
                        <a:rPr lang="fr-FR" b="1" dirty="0"/>
                        <a:t>Format</a:t>
                      </a:r>
                      <a:r>
                        <a:rPr lang="fr-FR" dirty="0"/>
                        <a:t> : écrit, sur table, 30 minutes</a:t>
                      </a:r>
                    </a:p>
                    <a:p>
                      <a:r>
                        <a:rPr lang="fr-FR" dirty="0"/>
                        <a:t>Type : </a:t>
                      </a:r>
                      <a:r>
                        <a:rPr lang="fr-FR" b="1" dirty="0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</a:rPr>
                        <a:t>restitution</a:t>
                      </a:r>
                    </a:p>
                    <a:p>
                      <a:endParaRPr lang="fr-FR" b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b="1" dirty="0"/>
                        <a:t>1 Evaluation de fin de semestre </a:t>
                      </a:r>
                      <a:r>
                        <a:rPr lang="fr-FR" dirty="0"/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Date : </a:t>
                      </a:r>
                      <a:r>
                        <a:rPr lang="fr-FR" b="1" dirty="0"/>
                        <a:t>Dernière séance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Format : </a:t>
                      </a:r>
                      <a:r>
                        <a:rPr lang="fr-FR" b="0" dirty="0"/>
                        <a:t>écrit, sur table, 1 heure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/>
                        <a:t>Type </a:t>
                      </a:r>
                      <a:r>
                        <a:rPr lang="fr-FR" b="1" dirty="0"/>
                        <a:t>: </a:t>
                      </a:r>
                      <a:r>
                        <a:rPr lang="fr-FR" b="1" dirty="0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</a:rPr>
                        <a:t>réflexion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416268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4">
            <a:extLst>
              <a:ext uri="{FF2B5EF4-FFF2-40B4-BE49-F238E27FC236}">
                <a16:creationId xmlns:a16="http://schemas.microsoft.com/office/drawing/2014/main" id="{2935AC1F-2DA3-003B-B5B8-ECD4850F3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6597D8A-9D70-4349-A89F-F075334EEC75}" type="slidenum">
              <a:rPr lang="fr-CH" smtClean="0"/>
              <a:t>2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971504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E77130-5EDC-43B2-8748-039441DAB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7D8A-9D70-4349-A89F-F075334EEC75}" type="slidenum">
              <a:rPr lang="fr-CH" smtClean="0"/>
              <a:t>3</a:t>
            </a:fld>
            <a:endParaRPr lang="fr-CH" dirty="0"/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D6D1F891-692C-97F6-368F-97926EEB8C23}"/>
              </a:ext>
            </a:extLst>
          </p:cNvPr>
          <p:cNvCxnSpPr>
            <a:cxnSpLocks/>
          </p:cNvCxnSpPr>
          <p:nvPr/>
        </p:nvCxnSpPr>
        <p:spPr>
          <a:xfrm flipV="1">
            <a:off x="1543556" y="1286117"/>
            <a:ext cx="9244811" cy="4538823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C2E6B242-D4EB-5758-54D8-E4773E742B5E}"/>
              </a:ext>
            </a:extLst>
          </p:cNvPr>
          <p:cNvSpPr txBox="1"/>
          <p:nvPr/>
        </p:nvSpPr>
        <p:spPr>
          <a:xfrm>
            <a:off x="1602223" y="4410160"/>
            <a:ext cx="1901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Objectif 1 :</a:t>
            </a:r>
          </a:p>
          <a:p>
            <a:pPr algn="ctr"/>
            <a:r>
              <a:rPr lang="fr-FR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Indentification</a:t>
            </a:r>
            <a:endParaRPr lang="fr-CH" b="1" dirty="0">
              <a:solidFill>
                <a:srgbClr val="000099"/>
              </a:solidFill>
              <a:latin typeface="Neue Haas Grotesk Text Pro" panose="020B05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DCB0008-8F4C-0A73-992F-2E2752FAF95C}"/>
              </a:ext>
            </a:extLst>
          </p:cNvPr>
          <p:cNvSpPr txBox="1"/>
          <p:nvPr/>
        </p:nvSpPr>
        <p:spPr>
          <a:xfrm>
            <a:off x="4194372" y="2829323"/>
            <a:ext cx="19016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Objectif 2 : Restitution</a:t>
            </a:r>
            <a:endParaRPr lang="fr-CH" sz="2400" b="1" dirty="0">
              <a:solidFill>
                <a:srgbClr val="000099"/>
              </a:solidFill>
              <a:latin typeface="Neue Haas Grotesk Text Pro" panose="020B050402020202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CF52F24-4264-F805-E8B9-BB45AD113652}"/>
              </a:ext>
            </a:extLst>
          </p:cNvPr>
          <p:cNvSpPr txBox="1"/>
          <p:nvPr/>
        </p:nvSpPr>
        <p:spPr>
          <a:xfrm>
            <a:off x="6805402" y="732328"/>
            <a:ext cx="3738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Objectif 3 :</a:t>
            </a:r>
          </a:p>
          <a:p>
            <a:pPr algn="ctr"/>
            <a:r>
              <a:rPr lang="fr-FR" sz="36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Analyse</a:t>
            </a:r>
            <a:endParaRPr lang="fr-CH" sz="3600" b="1" dirty="0">
              <a:solidFill>
                <a:srgbClr val="000099"/>
              </a:solidFill>
              <a:latin typeface="Neue Haas Grotesk Text Pro" panose="020B05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A4BACC3F-D6CD-6187-8D9C-8DD35F6FD8CC}"/>
              </a:ext>
            </a:extLst>
          </p:cNvPr>
          <p:cNvCxnSpPr/>
          <p:nvPr/>
        </p:nvCxnSpPr>
        <p:spPr>
          <a:xfrm>
            <a:off x="1279216" y="6125671"/>
            <a:ext cx="10074584" cy="0"/>
          </a:xfrm>
          <a:prstGeom prst="line">
            <a:avLst/>
          </a:prstGeom>
          <a:ln w="38100" cap="flat" cmpd="sng" algn="ctr">
            <a:solidFill>
              <a:srgbClr val="99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D97A1EE3-2289-34D2-700E-7E50806EA119}"/>
              </a:ext>
            </a:extLst>
          </p:cNvPr>
          <p:cNvCxnSpPr>
            <a:cxnSpLocks/>
          </p:cNvCxnSpPr>
          <p:nvPr/>
        </p:nvCxnSpPr>
        <p:spPr>
          <a:xfrm flipV="1">
            <a:off x="1279216" y="867196"/>
            <a:ext cx="0" cy="5258475"/>
          </a:xfrm>
          <a:prstGeom prst="line">
            <a:avLst/>
          </a:prstGeom>
          <a:ln w="38100" cap="flat" cmpd="sng" algn="ctr">
            <a:solidFill>
              <a:srgbClr val="99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E2BE4D54-C026-3CA0-B866-681D8FDC3E3D}"/>
              </a:ext>
            </a:extLst>
          </p:cNvPr>
          <p:cNvSpPr txBox="1"/>
          <p:nvPr/>
        </p:nvSpPr>
        <p:spPr>
          <a:xfrm>
            <a:off x="306486" y="495189"/>
            <a:ext cx="2591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latin typeface="Neue Haas Grotesk Text Pro" panose="020B0504020202020204" pitchFamily="34" charset="0"/>
              </a:rPr>
              <a:t>Intensité de l’objectif</a:t>
            </a:r>
            <a:endParaRPr lang="fr-CH" i="1" dirty="0">
              <a:latin typeface="Neue Haas Grotesk Text Pro" panose="020B0504020202020204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CF4F2D3-F678-2EAD-36FF-45C023027298}"/>
              </a:ext>
            </a:extLst>
          </p:cNvPr>
          <p:cNvSpPr txBox="1"/>
          <p:nvPr/>
        </p:nvSpPr>
        <p:spPr>
          <a:xfrm>
            <a:off x="9169624" y="5525661"/>
            <a:ext cx="2591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latin typeface="Neue Haas Grotesk Text Pro" panose="020B0504020202020204" pitchFamily="34" charset="0"/>
              </a:rPr>
              <a:t>Déroulé du semestre</a:t>
            </a:r>
            <a:endParaRPr lang="fr-CH" i="1" dirty="0">
              <a:latin typeface="Neue Haas Grotesk Text Pro" panose="020B0504020202020204" pitchFamily="34" charset="0"/>
            </a:endParaRP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6DE9CD77-10DD-0BA5-6BEE-D9F428AC8CE5}"/>
              </a:ext>
            </a:extLst>
          </p:cNvPr>
          <p:cNvSpPr/>
          <p:nvPr/>
        </p:nvSpPr>
        <p:spPr>
          <a:xfrm>
            <a:off x="8674662" y="2319182"/>
            <a:ext cx="2443795" cy="91055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eue Haas Grotesk Text Pro" panose="020B0504020202020204" pitchFamily="34" charset="0"/>
              </a:rPr>
              <a:t>Evaluation n°2</a:t>
            </a:r>
            <a:endParaRPr lang="fr-CH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eue Haas Grotesk Text Pro" panose="020B0504020202020204" pitchFamily="34" charset="0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A97C6094-40F1-F50E-7468-66DD8B43A35E}"/>
              </a:ext>
            </a:extLst>
          </p:cNvPr>
          <p:cNvSpPr/>
          <p:nvPr/>
        </p:nvSpPr>
        <p:spPr>
          <a:xfrm>
            <a:off x="4702313" y="4014794"/>
            <a:ext cx="2443795" cy="91055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eue Haas Grotesk Text Pro" panose="020B0504020202020204" pitchFamily="34" charset="0"/>
              </a:rPr>
              <a:t>Evaluation n°1 </a:t>
            </a:r>
          </a:p>
        </p:txBody>
      </p:sp>
    </p:spTree>
    <p:extLst>
      <p:ext uri="{BB962C8B-B14F-4D97-AF65-F5344CB8AC3E}">
        <p14:creationId xmlns:p14="http://schemas.microsoft.com/office/powerpoint/2010/main" val="2343102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F44F4C5-FE4F-44AB-AAA5-ED31D2E5CB15}"/>
              </a:ext>
            </a:extLst>
          </p:cNvPr>
          <p:cNvCxnSpPr>
            <a:cxnSpLocks/>
          </p:cNvCxnSpPr>
          <p:nvPr/>
        </p:nvCxnSpPr>
        <p:spPr>
          <a:xfrm>
            <a:off x="838200" y="3264794"/>
            <a:ext cx="7031864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1738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21e9783-d0a0-48f8-850e-0b081b46d788}" enabled="0" method="" siteId="{e21e9783-d0a0-48f8-850e-0b081b46d78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245</Words>
  <Application>Microsoft Office PowerPoint</Application>
  <PresentationFormat>Grand écran</PresentationFormat>
  <Paragraphs>48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Aptos</vt:lpstr>
      <vt:lpstr>Arial</vt:lpstr>
      <vt:lpstr>Book Antiqua</vt:lpstr>
      <vt:lpstr>Calibri</vt:lpstr>
      <vt:lpstr>Calibri Light</vt:lpstr>
      <vt:lpstr>Neue Haas Grotesk Text Pro</vt:lpstr>
      <vt:lpstr>Thème Office</vt:lpstr>
      <vt:lpstr>Droit institutionnel  de l’Union européenne      Cours magistral de M. Damien Bouvier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Droit institutionnel de l’Union européenne  Cours magistral de M. Damien Bouvier</dc:title>
  <dc:creator>Damien BOUVIER</dc:creator>
  <cp:lastModifiedBy>Damien Bouvier</cp:lastModifiedBy>
  <cp:revision>22</cp:revision>
  <dcterms:created xsi:type="dcterms:W3CDTF">2020-09-18T07:59:09Z</dcterms:created>
  <dcterms:modified xsi:type="dcterms:W3CDTF">2025-01-27T10:50:53Z</dcterms:modified>
</cp:coreProperties>
</file>