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75"/>
  </p:notesMasterIdLst>
  <p:sldIdLst>
    <p:sldId id="256" r:id="rId3"/>
    <p:sldId id="257" r:id="rId4"/>
    <p:sldId id="258" r:id="rId5"/>
    <p:sldId id="259" r:id="rId6"/>
    <p:sldId id="260" r:id="rId7"/>
    <p:sldId id="332" r:id="rId8"/>
    <p:sldId id="333" r:id="rId9"/>
    <p:sldId id="261" r:id="rId10"/>
    <p:sldId id="262" r:id="rId11"/>
    <p:sldId id="263" r:id="rId12"/>
    <p:sldId id="264" r:id="rId13"/>
    <p:sldId id="265" r:id="rId14"/>
    <p:sldId id="266"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5" r:id="rId69"/>
    <p:sldId id="326" r:id="rId70"/>
    <p:sldId id="327" r:id="rId71"/>
    <p:sldId id="328" r:id="rId72"/>
    <p:sldId id="329" r:id="rId73"/>
    <p:sldId id="330" r:id="rId74"/>
  </p:sldIdLst>
  <p:sldSz cx="9144000" cy="6858000" type="screen4x3"/>
  <p:notesSz cx="7099300" cy="10234613"/>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3059"/>
  </p:normalViewPr>
  <p:slideViewPr>
    <p:cSldViewPr>
      <p:cViewPr varScale="1">
        <p:scale>
          <a:sx n="64" d="100"/>
          <a:sy n="64" d="100"/>
        </p:scale>
        <p:origin x="1000" y="17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FF81DAA1-860F-6D42-8948-EAB70756B782}"/>
              </a:ext>
            </a:extLst>
          </p:cNvPr>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74" name="AutoShape 2">
            <a:extLst>
              <a:ext uri="{FF2B5EF4-FFF2-40B4-BE49-F238E27FC236}">
                <a16:creationId xmlns:a16="http://schemas.microsoft.com/office/drawing/2014/main" id="{1D6CCBE6-F261-6346-B831-1CDB1997D992}"/>
              </a:ext>
            </a:extLst>
          </p:cNvPr>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75" name="AutoShape 3">
            <a:extLst>
              <a:ext uri="{FF2B5EF4-FFF2-40B4-BE49-F238E27FC236}">
                <a16:creationId xmlns:a16="http://schemas.microsoft.com/office/drawing/2014/main" id="{897B05DE-12DC-614D-8F45-47F58D0FB3E2}"/>
              </a:ext>
            </a:extLst>
          </p:cNvPr>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76" name="Text Box 4">
            <a:extLst>
              <a:ext uri="{FF2B5EF4-FFF2-40B4-BE49-F238E27FC236}">
                <a16:creationId xmlns:a16="http://schemas.microsoft.com/office/drawing/2014/main" id="{4B084EC1-C0E0-774F-B168-4159EA1EB39B}"/>
              </a:ext>
            </a:extLst>
          </p:cNvPr>
          <p:cNvSpPr txBox="1">
            <a:spLocks noChangeArrowheads="1"/>
          </p:cNvSpP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77" name="Text Box 5">
            <a:extLst>
              <a:ext uri="{FF2B5EF4-FFF2-40B4-BE49-F238E27FC236}">
                <a16:creationId xmlns:a16="http://schemas.microsoft.com/office/drawing/2014/main" id="{00C11BE3-19B0-994D-9CE0-A2CA1EF77C75}"/>
              </a:ext>
            </a:extLst>
          </p:cNvPr>
          <p:cNvSpPr txBox="1">
            <a:spLocks noChangeArrowheads="1"/>
          </p:cNvSpPr>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78" name="Rectangle 6">
            <a:extLst>
              <a:ext uri="{FF2B5EF4-FFF2-40B4-BE49-F238E27FC236}">
                <a16:creationId xmlns:a16="http://schemas.microsoft.com/office/drawing/2014/main" id="{4375044A-AC04-6544-8FD8-B6D641811659}"/>
              </a:ext>
            </a:extLst>
          </p:cNvPr>
          <p:cNvSpPr>
            <a:spLocks noGrp="1" noRot="1" noChangeAspect="1" noChangeArrowheads="1"/>
          </p:cNvSpPr>
          <p:nvPr>
            <p:ph type="sldImg"/>
          </p:nvPr>
        </p:nvSpPr>
        <p:spPr bwMode="auto">
          <a:xfrm>
            <a:off x="990600" y="768350"/>
            <a:ext cx="5113338" cy="383222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9" name="Rectangle 7">
            <a:extLst>
              <a:ext uri="{FF2B5EF4-FFF2-40B4-BE49-F238E27FC236}">
                <a16:creationId xmlns:a16="http://schemas.microsoft.com/office/drawing/2014/main" id="{9FF08068-FBF1-094C-A565-B626B5E78EE3}"/>
              </a:ext>
            </a:extLst>
          </p:cNvPr>
          <p:cNvSpPr>
            <a:spLocks noGrp="1" noChangeArrowheads="1"/>
          </p:cNvSpPr>
          <p:nvPr>
            <p:ph type="body"/>
          </p:nvPr>
        </p:nvSpPr>
        <p:spPr bwMode="auto">
          <a:xfrm>
            <a:off x="946150" y="4860925"/>
            <a:ext cx="5202238" cy="460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p>
            <a:pPr lvl="0"/>
            <a:endParaRPr lang="fr-FR" altLang="fr-FR"/>
          </a:p>
        </p:txBody>
      </p:sp>
      <p:sp>
        <p:nvSpPr>
          <p:cNvPr id="3080" name="Text Box 8">
            <a:extLst>
              <a:ext uri="{FF2B5EF4-FFF2-40B4-BE49-F238E27FC236}">
                <a16:creationId xmlns:a16="http://schemas.microsoft.com/office/drawing/2014/main" id="{957328B6-59D0-0A42-900D-2FFCC95E803B}"/>
              </a:ext>
            </a:extLst>
          </p:cNvPr>
          <p:cNvSpPr txBox="1">
            <a:spLocks noChangeArrowheads="1"/>
          </p:cNvSpPr>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81" name="Rectangle 9">
            <a:extLst>
              <a:ext uri="{FF2B5EF4-FFF2-40B4-BE49-F238E27FC236}">
                <a16:creationId xmlns:a16="http://schemas.microsoft.com/office/drawing/2014/main" id="{B619ACCC-A2B5-9E42-8C86-05A92F3B47A0}"/>
              </a:ext>
            </a:extLst>
          </p:cNvPr>
          <p:cNvSpPr>
            <a:spLocks noGrp="1" noChangeArrowheads="1"/>
          </p:cNvSpPr>
          <p:nvPr>
            <p:ph type="sldNum"/>
          </p:nvPr>
        </p:nvSpPr>
        <p:spPr bwMode="auto">
          <a:xfrm>
            <a:off x="4022725" y="9723438"/>
            <a:ext cx="3071813"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Arial Unicode MS" panose="020B0604020202020204" pitchFamily="34" charset="-128"/>
                <a:cs typeface="Arial Unicode MS" panose="020B0604020202020204" pitchFamily="34" charset="-128"/>
              </a:defRPr>
            </a:lvl1pPr>
          </a:lstStyle>
          <a:p>
            <a:fld id="{B423CCEA-9D92-F547-89F3-9BD0F4449995}"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2519181-74A1-E549-9C99-27F8475D7910}"/>
              </a:ext>
            </a:extLst>
          </p:cNvPr>
          <p:cNvSpPr>
            <a:spLocks noGrp="1" noChangeArrowheads="1"/>
          </p:cNvSpPr>
          <p:nvPr>
            <p:ph type="sldNum"/>
          </p:nvPr>
        </p:nvSpPr>
        <p:spPr>
          <a:ln/>
        </p:spPr>
        <p:txBody>
          <a:bodyPr/>
          <a:lstStyle/>
          <a:p>
            <a:fld id="{94195C6A-EAAD-3146-B541-D042FFF8D031}" type="slidenum">
              <a:rPr lang="fr-FR" altLang="fr-FR"/>
              <a:pPr/>
              <a:t>1</a:t>
            </a:fld>
            <a:endParaRPr lang="fr-FR" altLang="fr-FR"/>
          </a:p>
        </p:txBody>
      </p:sp>
      <p:sp>
        <p:nvSpPr>
          <p:cNvPr id="80897" name="Text Box 1">
            <a:extLst>
              <a:ext uri="{FF2B5EF4-FFF2-40B4-BE49-F238E27FC236}">
                <a16:creationId xmlns:a16="http://schemas.microsoft.com/office/drawing/2014/main" id="{D49310BC-3CE3-0B48-A591-6008BF8EBE09}"/>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Text Box 2">
            <a:extLst>
              <a:ext uri="{FF2B5EF4-FFF2-40B4-BE49-F238E27FC236}">
                <a16:creationId xmlns:a16="http://schemas.microsoft.com/office/drawing/2014/main" id="{FB7E2296-2A72-2D4E-BE96-B16DBB1772AC}"/>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B70C10D9-8FE3-024B-8E7D-1159AA4085C6}"/>
              </a:ext>
            </a:extLst>
          </p:cNvPr>
          <p:cNvSpPr>
            <a:spLocks noGrp="1" noChangeArrowheads="1"/>
          </p:cNvSpPr>
          <p:nvPr>
            <p:ph type="sldNum"/>
          </p:nvPr>
        </p:nvSpPr>
        <p:spPr>
          <a:ln/>
        </p:spPr>
        <p:txBody>
          <a:bodyPr/>
          <a:lstStyle/>
          <a:p>
            <a:fld id="{49A6B415-5053-8A4C-BF4A-646AB6C9B18B}" type="slidenum">
              <a:rPr lang="fr-FR" altLang="fr-FR"/>
              <a:pPr/>
              <a:t>12</a:t>
            </a:fld>
            <a:endParaRPr lang="fr-FR" altLang="fr-FR"/>
          </a:p>
        </p:txBody>
      </p:sp>
      <p:sp>
        <p:nvSpPr>
          <p:cNvPr id="90113" name="Text Box 1">
            <a:extLst>
              <a:ext uri="{FF2B5EF4-FFF2-40B4-BE49-F238E27FC236}">
                <a16:creationId xmlns:a16="http://schemas.microsoft.com/office/drawing/2014/main" id="{E96E486C-D042-1848-962F-861F230F6006}"/>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Text Box 2">
            <a:extLst>
              <a:ext uri="{FF2B5EF4-FFF2-40B4-BE49-F238E27FC236}">
                <a16:creationId xmlns:a16="http://schemas.microsoft.com/office/drawing/2014/main" id="{E8D54573-1A69-534A-8931-47C954776C9B}"/>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7B5F6B9-BAFC-F947-ADE7-74171B4989AE}"/>
              </a:ext>
            </a:extLst>
          </p:cNvPr>
          <p:cNvSpPr>
            <a:spLocks noGrp="1" noChangeArrowheads="1"/>
          </p:cNvSpPr>
          <p:nvPr>
            <p:ph type="sldNum"/>
          </p:nvPr>
        </p:nvSpPr>
        <p:spPr>
          <a:ln/>
        </p:spPr>
        <p:txBody>
          <a:bodyPr/>
          <a:lstStyle/>
          <a:p>
            <a:fld id="{E9CB3457-A6BE-BD4E-9192-123A63292030}" type="slidenum">
              <a:rPr lang="fr-FR" altLang="fr-FR"/>
              <a:pPr/>
              <a:t>13</a:t>
            </a:fld>
            <a:endParaRPr lang="fr-FR" altLang="fr-FR"/>
          </a:p>
        </p:txBody>
      </p:sp>
      <p:sp>
        <p:nvSpPr>
          <p:cNvPr id="91137" name="Text Box 1">
            <a:extLst>
              <a:ext uri="{FF2B5EF4-FFF2-40B4-BE49-F238E27FC236}">
                <a16:creationId xmlns:a16="http://schemas.microsoft.com/office/drawing/2014/main" id="{57B4E589-DBCD-AC4D-A720-FC85FC947A6D}"/>
              </a:ext>
            </a:extLst>
          </p:cNvPr>
          <p:cNvSpPr txBox="1">
            <a:spLocks noChangeArrowheads="1"/>
          </p:cNvSpPr>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r">
              <a:buClrTx/>
              <a:buFontTx/>
              <a:buNone/>
            </a:pPr>
            <a:fld id="{1891AC54-4DB7-8343-A733-C8236C7ED4E8}" type="slidenum">
              <a:rPr lang="fr-FR" altLang="fr-FR" sz="1300"/>
              <a:pPr algn="r">
                <a:buClrTx/>
                <a:buFontTx/>
                <a:buNone/>
              </a:pPr>
              <a:t>13</a:t>
            </a:fld>
            <a:endParaRPr lang="fr-FR" altLang="fr-FR" sz="1300"/>
          </a:p>
        </p:txBody>
      </p:sp>
      <p:sp>
        <p:nvSpPr>
          <p:cNvPr id="91138" name="Text Box 2">
            <a:extLst>
              <a:ext uri="{FF2B5EF4-FFF2-40B4-BE49-F238E27FC236}">
                <a16:creationId xmlns:a16="http://schemas.microsoft.com/office/drawing/2014/main" id="{E0D84F22-8E11-6C49-A81A-5C760B7C7DFB}"/>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9" name="Text Box 3">
            <a:extLst>
              <a:ext uri="{FF2B5EF4-FFF2-40B4-BE49-F238E27FC236}">
                <a16:creationId xmlns:a16="http://schemas.microsoft.com/office/drawing/2014/main" id="{24C823C4-D2BA-8F40-AD24-3C12C8F4EC40}"/>
              </a:ext>
            </a:extLst>
          </p:cNvPr>
          <p:cNvSpPr txBox="1">
            <a:spLocks noGrp="1" noChangeArrowheads="1"/>
          </p:cNvSpPr>
          <p:nvPr>
            <p:ph type="body" idx="1"/>
          </p:nvPr>
        </p:nvSpPr>
        <p:spPr bwMode="auto">
          <a:xfrm>
            <a:off x="946150" y="4860925"/>
            <a:ext cx="5207000"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000" tIns="49680" rIns="99000" bIns="49680"/>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a:ea typeface="SimSun" panose="02010600030101010101" pitchFamily="2" charset="-122"/>
              </a:rPr>
              <a:t>L ’hiver et la glace  P. 17</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a:ea typeface="SimSun" panose="02010600030101010101" pitchFamily="2" charset="-122"/>
              </a:rPr>
              <a:t> Val MIsére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38FC308-2624-C14A-A38B-2795611596D9}"/>
              </a:ext>
            </a:extLst>
          </p:cNvPr>
          <p:cNvSpPr>
            <a:spLocks noGrp="1" noChangeArrowheads="1"/>
          </p:cNvSpPr>
          <p:nvPr>
            <p:ph type="sldNum"/>
          </p:nvPr>
        </p:nvSpPr>
        <p:spPr>
          <a:ln/>
        </p:spPr>
        <p:txBody>
          <a:bodyPr/>
          <a:lstStyle/>
          <a:p>
            <a:fld id="{AE03C980-9AB7-714A-9740-B3C15B3D6197}" type="slidenum">
              <a:rPr lang="fr-FR" altLang="fr-FR"/>
              <a:pPr/>
              <a:t>14</a:t>
            </a:fld>
            <a:endParaRPr lang="fr-FR" altLang="fr-FR"/>
          </a:p>
        </p:txBody>
      </p:sp>
      <p:sp>
        <p:nvSpPr>
          <p:cNvPr id="93185" name="Text Box 1">
            <a:extLst>
              <a:ext uri="{FF2B5EF4-FFF2-40B4-BE49-F238E27FC236}">
                <a16:creationId xmlns:a16="http://schemas.microsoft.com/office/drawing/2014/main" id="{E0BCD57F-C09F-124D-B606-9A4564186DAC}"/>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Text Box 2">
            <a:extLst>
              <a:ext uri="{FF2B5EF4-FFF2-40B4-BE49-F238E27FC236}">
                <a16:creationId xmlns:a16="http://schemas.microsoft.com/office/drawing/2014/main" id="{BE74F853-55A7-7E42-B51B-ED2103808A99}"/>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FABD36D-8D55-E346-AAA5-223EEA8792A7}"/>
              </a:ext>
            </a:extLst>
          </p:cNvPr>
          <p:cNvSpPr>
            <a:spLocks noGrp="1" noChangeArrowheads="1"/>
          </p:cNvSpPr>
          <p:nvPr>
            <p:ph type="sldNum"/>
          </p:nvPr>
        </p:nvSpPr>
        <p:spPr>
          <a:ln/>
        </p:spPr>
        <p:txBody>
          <a:bodyPr/>
          <a:lstStyle/>
          <a:p>
            <a:fld id="{C74835D8-E0D5-8B40-B9FC-B0189E204B31}" type="slidenum">
              <a:rPr lang="fr-FR" altLang="fr-FR"/>
              <a:pPr/>
              <a:t>15</a:t>
            </a:fld>
            <a:endParaRPr lang="fr-FR" altLang="fr-FR"/>
          </a:p>
        </p:txBody>
      </p:sp>
      <p:sp>
        <p:nvSpPr>
          <p:cNvPr id="94209" name="Text Box 1">
            <a:extLst>
              <a:ext uri="{FF2B5EF4-FFF2-40B4-BE49-F238E27FC236}">
                <a16:creationId xmlns:a16="http://schemas.microsoft.com/office/drawing/2014/main" id="{473AB865-75B1-A040-BBF7-D3E98979850A}"/>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Text Box 2">
            <a:extLst>
              <a:ext uri="{FF2B5EF4-FFF2-40B4-BE49-F238E27FC236}">
                <a16:creationId xmlns:a16="http://schemas.microsoft.com/office/drawing/2014/main" id="{514E18F1-8647-A344-89C4-49C12D95E35C}"/>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161F1E20-96FC-EE4A-A2AB-A2192272F5E2}"/>
              </a:ext>
            </a:extLst>
          </p:cNvPr>
          <p:cNvSpPr>
            <a:spLocks noGrp="1" noChangeArrowheads="1"/>
          </p:cNvSpPr>
          <p:nvPr>
            <p:ph type="sldNum"/>
          </p:nvPr>
        </p:nvSpPr>
        <p:spPr>
          <a:ln/>
        </p:spPr>
        <p:txBody>
          <a:bodyPr/>
          <a:lstStyle/>
          <a:p>
            <a:fld id="{ADA7273D-8272-D645-A558-798D549F5210}" type="slidenum">
              <a:rPr lang="fr-FR" altLang="fr-FR"/>
              <a:pPr/>
              <a:t>16</a:t>
            </a:fld>
            <a:endParaRPr lang="fr-FR" altLang="fr-FR"/>
          </a:p>
        </p:txBody>
      </p:sp>
      <p:sp>
        <p:nvSpPr>
          <p:cNvPr id="95233" name="Text Box 1">
            <a:extLst>
              <a:ext uri="{FF2B5EF4-FFF2-40B4-BE49-F238E27FC236}">
                <a16:creationId xmlns:a16="http://schemas.microsoft.com/office/drawing/2014/main" id="{F1873839-086B-BA4F-9948-DD87A28EC9B7}"/>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Text Box 2">
            <a:extLst>
              <a:ext uri="{FF2B5EF4-FFF2-40B4-BE49-F238E27FC236}">
                <a16:creationId xmlns:a16="http://schemas.microsoft.com/office/drawing/2014/main" id="{DDDD82DB-7A49-EA41-ADCA-4C6344B9A46B}"/>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3D2DD63-5898-A44C-9C9F-AC9EA23A381E}"/>
              </a:ext>
            </a:extLst>
          </p:cNvPr>
          <p:cNvSpPr>
            <a:spLocks noGrp="1" noChangeArrowheads="1"/>
          </p:cNvSpPr>
          <p:nvPr>
            <p:ph type="sldNum"/>
          </p:nvPr>
        </p:nvSpPr>
        <p:spPr>
          <a:ln/>
        </p:spPr>
        <p:txBody>
          <a:bodyPr/>
          <a:lstStyle/>
          <a:p>
            <a:fld id="{ABA1B40F-4CB8-444E-837B-B77CCDC4B477}" type="slidenum">
              <a:rPr lang="fr-FR" altLang="fr-FR"/>
              <a:pPr/>
              <a:t>17</a:t>
            </a:fld>
            <a:endParaRPr lang="fr-FR" altLang="fr-FR"/>
          </a:p>
        </p:txBody>
      </p:sp>
      <p:sp>
        <p:nvSpPr>
          <p:cNvPr id="96257" name="Text Box 1">
            <a:extLst>
              <a:ext uri="{FF2B5EF4-FFF2-40B4-BE49-F238E27FC236}">
                <a16:creationId xmlns:a16="http://schemas.microsoft.com/office/drawing/2014/main" id="{6255219D-61F9-D449-8428-55CBA69D7F4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4538949B-A79E-A344-B123-6C9F73AF0544}"/>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70D3C516-68BC-D243-90AE-80A0C690EDA6}"/>
              </a:ext>
            </a:extLst>
          </p:cNvPr>
          <p:cNvSpPr>
            <a:spLocks noGrp="1" noChangeArrowheads="1"/>
          </p:cNvSpPr>
          <p:nvPr>
            <p:ph type="sldNum"/>
          </p:nvPr>
        </p:nvSpPr>
        <p:spPr>
          <a:ln/>
        </p:spPr>
        <p:txBody>
          <a:bodyPr/>
          <a:lstStyle/>
          <a:p>
            <a:fld id="{B462535E-C2D1-114F-9F5E-273067BD03EE}" type="slidenum">
              <a:rPr lang="fr-FR" altLang="fr-FR"/>
              <a:pPr/>
              <a:t>18</a:t>
            </a:fld>
            <a:endParaRPr lang="fr-FR" altLang="fr-FR"/>
          </a:p>
        </p:txBody>
      </p:sp>
      <p:sp>
        <p:nvSpPr>
          <p:cNvPr id="97281" name="Text Box 1">
            <a:extLst>
              <a:ext uri="{FF2B5EF4-FFF2-40B4-BE49-F238E27FC236}">
                <a16:creationId xmlns:a16="http://schemas.microsoft.com/office/drawing/2014/main" id="{97C0136A-4AAB-9140-96F0-D6FD4AD66D11}"/>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4B4E8449-89A1-A141-B06B-2B7EDFEAD5D6}"/>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412468BD-F4F7-D74D-BEAE-B0752FC68A12}"/>
              </a:ext>
            </a:extLst>
          </p:cNvPr>
          <p:cNvSpPr>
            <a:spLocks noGrp="1" noChangeArrowheads="1"/>
          </p:cNvSpPr>
          <p:nvPr>
            <p:ph type="sldNum"/>
          </p:nvPr>
        </p:nvSpPr>
        <p:spPr>
          <a:ln/>
        </p:spPr>
        <p:txBody>
          <a:bodyPr/>
          <a:lstStyle/>
          <a:p>
            <a:fld id="{24FC279D-6AC2-EA44-B1AA-A89966DD2898}" type="slidenum">
              <a:rPr lang="fr-FR" altLang="fr-FR"/>
              <a:pPr/>
              <a:t>19</a:t>
            </a:fld>
            <a:endParaRPr lang="fr-FR" altLang="fr-FR"/>
          </a:p>
        </p:txBody>
      </p:sp>
      <p:sp>
        <p:nvSpPr>
          <p:cNvPr id="98305" name="Text Box 1">
            <a:extLst>
              <a:ext uri="{FF2B5EF4-FFF2-40B4-BE49-F238E27FC236}">
                <a16:creationId xmlns:a16="http://schemas.microsoft.com/office/drawing/2014/main" id="{111ACDE1-A2F9-7341-8D7B-8292E6B0987A}"/>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Text Box 2">
            <a:extLst>
              <a:ext uri="{FF2B5EF4-FFF2-40B4-BE49-F238E27FC236}">
                <a16:creationId xmlns:a16="http://schemas.microsoft.com/office/drawing/2014/main" id="{2E554714-5D6F-1245-986E-41EAFB88522E}"/>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1F4F276-D8E9-B34C-A222-1B5E4FFD2178}"/>
              </a:ext>
            </a:extLst>
          </p:cNvPr>
          <p:cNvSpPr>
            <a:spLocks noGrp="1" noChangeArrowheads="1"/>
          </p:cNvSpPr>
          <p:nvPr>
            <p:ph type="sldNum"/>
          </p:nvPr>
        </p:nvSpPr>
        <p:spPr>
          <a:ln/>
        </p:spPr>
        <p:txBody>
          <a:bodyPr/>
          <a:lstStyle/>
          <a:p>
            <a:fld id="{C3AF8CEA-28F5-D142-A134-8A9E86D618DA}" type="slidenum">
              <a:rPr lang="fr-FR" altLang="fr-FR"/>
              <a:pPr/>
              <a:t>20</a:t>
            </a:fld>
            <a:endParaRPr lang="fr-FR" altLang="fr-FR"/>
          </a:p>
        </p:txBody>
      </p:sp>
      <p:sp>
        <p:nvSpPr>
          <p:cNvPr id="99329" name="Text Box 1">
            <a:extLst>
              <a:ext uri="{FF2B5EF4-FFF2-40B4-BE49-F238E27FC236}">
                <a16:creationId xmlns:a16="http://schemas.microsoft.com/office/drawing/2014/main" id="{78DBDC0C-5C49-A348-B95C-B1D702A5E2C9}"/>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Text Box 2">
            <a:extLst>
              <a:ext uri="{FF2B5EF4-FFF2-40B4-BE49-F238E27FC236}">
                <a16:creationId xmlns:a16="http://schemas.microsoft.com/office/drawing/2014/main" id="{E29E57FD-1740-8A41-8C45-C52FC37F21A3}"/>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3C59B2E7-0DB2-8643-916C-896944363DE1}"/>
              </a:ext>
            </a:extLst>
          </p:cNvPr>
          <p:cNvSpPr>
            <a:spLocks noGrp="1" noChangeArrowheads="1"/>
          </p:cNvSpPr>
          <p:nvPr>
            <p:ph type="sldNum"/>
          </p:nvPr>
        </p:nvSpPr>
        <p:spPr>
          <a:ln/>
        </p:spPr>
        <p:txBody>
          <a:bodyPr/>
          <a:lstStyle/>
          <a:p>
            <a:fld id="{F45F3533-1A81-8340-8564-E97A920F01DF}" type="slidenum">
              <a:rPr lang="fr-FR" altLang="fr-FR"/>
              <a:pPr/>
              <a:t>21</a:t>
            </a:fld>
            <a:endParaRPr lang="fr-FR" altLang="fr-FR"/>
          </a:p>
        </p:txBody>
      </p:sp>
      <p:sp>
        <p:nvSpPr>
          <p:cNvPr id="100353" name="Text Box 1">
            <a:extLst>
              <a:ext uri="{FF2B5EF4-FFF2-40B4-BE49-F238E27FC236}">
                <a16:creationId xmlns:a16="http://schemas.microsoft.com/office/drawing/2014/main" id="{4F5CFECD-A4F4-3446-9881-2A3429A19327}"/>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Text Box 2">
            <a:extLst>
              <a:ext uri="{FF2B5EF4-FFF2-40B4-BE49-F238E27FC236}">
                <a16:creationId xmlns:a16="http://schemas.microsoft.com/office/drawing/2014/main" id="{B8150B5E-5310-284C-8BBA-E79607B52300}"/>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85E4735-6691-B245-BFD4-5FBB32B97541}"/>
              </a:ext>
            </a:extLst>
          </p:cNvPr>
          <p:cNvSpPr>
            <a:spLocks noGrp="1" noChangeArrowheads="1"/>
          </p:cNvSpPr>
          <p:nvPr>
            <p:ph type="sldNum"/>
          </p:nvPr>
        </p:nvSpPr>
        <p:spPr>
          <a:ln/>
        </p:spPr>
        <p:txBody>
          <a:bodyPr/>
          <a:lstStyle/>
          <a:p>
            <a:fld id="{288F28B7-4FED-C64B-BB5A-7B7BEA839FFF}" type="slidenum">
              <a:rPr lang="fr-FR" altLang="fr-FR"/>
              <a:pPr/>
              <a:t>2</a:t>
            </a:fld>
            <a:endParaRPr lang="fr-FR" altLang="fr-FR"/>
          </a:p>
        </p:txBody>
      </p:sp>
      <p:sp>
        <p:nvSpPr>
          <p:cNvPr id="81921" name="Text Box 1">
            <a:extLst>
              <a:ext uri="{FF2B5EF4-FFF2-40B4-BE49-F238E27FC236}">
                <a16:creationId xmlns:a16="http://schemas.microsoft.com/office/drawing/2014/main" id="{4BA7CA3C-116C-FD43-8B07-FD80ACCB09E9}"/>
              </a:ext>
            </a:extLst>
          </p:cNvPr>
          <p:cNvSpPr txBox="1">
            <a:spLocks noChangeArrowheads="1"/>
          </p:cNvSpPr>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r">
              <a:buClrTx/>
              <a:buFontTx/>
              <a:buNone/>
            </a:pPr>
            <a:fld id="{0D668816-4DBC-F345-8553-7FD1735777C6}" type="slidenum">
              <a:rPr lang="fr-FR" altLang="fr-FR" sz="1300"/>
              <a:pPr algn="r">
                <a:buClrTx/>
                <a:buFontTx/>
                <a:buNone/>
              </a:pPr>
              <a:t>2</a:t>
            </a:fld>
            <a:endParaRPr lang="fr-FR" altLang="fr-FR" sz="1300"/>
          </a:p>
        </p:txBody>
      </p:sp>
      <p:sp>
        <p:nvSpPr>
          <p:cNvPr id="81922" name="Text Box 2">
            <a:extLst>
              <a:ext uri="{FF2B5EF4-FFF2-40B4-BE49-F238E27FC236}">
                <a16:creationId xmlns:a16="http://schemas.microsoft.com/office/drawing/2014/main" id="{0A46ED74-5C68-A245-A027-3134F3482C6D}"/>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Text Box 3">
            <a:extLst>
              <a:ext uri="{FF2B5EF4-FFF2-40B4-BE49-F238E27FC236}">
                <a16:creationId xmlns:a16="http://schemas.microsoft.com/office/drawing/2014/main" id="{75110903-71E8-864D-B411-11B613177A45}"/>
              </a:ext>
            </a:extLst>
          </p:cNvPr>
          <p:cNvSpPr txBox="1">
            <a:spLocks noGrp="1" noChangeArrowheads="1"/>
          </p:cNvSpPr>
          <p:nvPr>
            <p:ph type="body" idx="1"/>
          </p:nvPr>
        </p:nvSpPr>
        <p:spPr bwMode="auto">
          <a:xfrm>
            <a:off x="946150" y="4860925"/>
            <a:ext cx="5207000"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a:ea typeface="SimSun"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B377078-F600-5E4D-9E01-CE3355E2D591}"/>
              </a:ext>
            </a:extLst>
          </p:cNvPr>
          <p:cNvSpPr>
            <a:spLocks noGrp="1" noChangeArrowheads="1"/>
          </p:cNvSpPr>
          <p:nvPr>
            <p:ph type="sldNum"/>
          </p:nvPr>
        </p:nvSpPr>
        <p:spPr>
          <a:ln/>
        </p:spPr>
        <p:txBody>
          <a:bodyPr/>
          <a:lstStyle/>
          <a:p>
            <a:fld id="{C184B8D7-C8F1-1749-81D5-FE06CDCAF948}" type="slidenum">
              <a:rPr lang="fr-FR" altLang="fr-FR"/>
              <a:pPr/>
              <a:t>22</a:t>
            </a:fld>
            <a:endParaRPr lang="fr-FR" altLang="fr-FR"/>
          </a:p>
        </p:txBody>
      </p:sp>
      <p:sp>
        <p:nvSpPr>
          <p:cNvPr id="101377" name="Text Box 1">
            <a:extLst>
              <a:ext uri="{FF2B5EF4-FFF2-40B4-BE49-F238E27FC236}">
                <a16:creationId xmlns:a16="http://schemas.microsoft.com/office/drawing/2014/main" id="{64086E29-E021-5042-9661-392971F25463}"/>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B5C61030-1DA7-874A-AEAE-099024E03F5F}"/>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449D8A89-643B-5C43-A093-EC2935F1E927}"/>
              </a:ext>
            </a:extLst>
          </p:cNvPr>
          <p:cNvSpPr>
            <a:spLocks noGrp="1" noChangeArrowheads="1"/>
          </p:cNvSpPr>
          <p:nvPr>
            <p:ph type="sldNum"/>
          </p:nvPr>
        </p:nvSpPr>
        <p:spPr>
          <a:ln/>
        </p:spPr>
        <p:txBody>
          <a:bodyPr/>
          <a:lstStyle/>
          <a:p>
            <a:fld id="{69C0051D-8C74-2740-B5DF-780B546727B1}" type="slidenum">
              <a:rPr lang="fr-FR" altLang="fr-FR"/>
              <a:pPr/>
              <a:t>23</a:t>
            </a:fld>
            <a:endParaRPr lang="fr-FR" altLang="fr-FR"/>
          </a:p>
        </p:txBody>
      </p:sp>
      <p:sp>
        <p:nvSpPr>
          <p:cNvPr id="102401" name="Text Box 1">
            <a:extLst>
              <a:ext uri="{FF2B5EF4-FFF2-40B4-BE49-F238E27FC236}">
                <a16:creationId xmlns:a16="http://schemas.microsoft.com/office/drawing/2014/main" id="{66FA23B6-D071-434B-90D3-438B96ECBCFF}"/>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774461EA-08D7-9644-A65D-8C622CEDB08F}"/>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CD4E6AA-5B18-F745-8D0A-D7D1B6A21624}"/>
              </a:ext>
            </a:extLst>
          </p:cNvPr>
          <p:cNvSpPr>
            <a:spLocks noGrp="1" noChangeArrowheads="1"/>
          </p:cNvSpPr>
          <p:nvPr>
            <p:ph type="sldNum"/>
          </p:nvPr>
        </p:nvSpPr>
        <p:spPr>
          <a:ln/>
        </p:spPr>
        <p:txBody>
          <a:bodyPr/>
          <a:lstStyle/>
          <a:p>
            <a:fld id="{0866ECE3-5968-774B-B30B-C3A90D612BF8}" type="slidenum">
              <a:rPr lang="fr-FR" altLang="fr-FR"/>
              <a:pPr/>
              <a:t>24</a:t>
            </a:fld>
            <a:endParaRPr lang="fr-FR" altLang="fr-FR"/>
          </a:p>
        </p:txBody>
      </p:sp>
      <p:sp>
        <p:nvSpPr>
          <p:cNvPr id="103425" name="Text Box 1">
            <a:extLst>
              <a:ext uri="{FF2B5EF4-FFF2-40B4-BE49-F238E27FC236}">
                <a16:creationId xmlns:a16="http://schemas.microsoft.com/office/drawing/2014/main" id="{64996654-AFB6-7E4C-8F3F-15C8328CB22F}"/>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Text Box 2">
            <a:extLst>
              <a:ext uri="{FF2B5EF4-FFF2-40B4-BE49-F238E27FC236}">
                <a16:creationId xmlns:a16="http://schemas.microsoft.com/office/drawing/2014/main" id="{7A13C932-A549-C745-A0C6-4F01CB530A65}"/>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7A0EC12C-885C-8E4F-88ED-78CED31A2FBD}"/>
              </a:ext>
            </a:extLst>
          </p:cNvPr>
          <p:cNvSpPr>
            <a:spLocks noGrp="1" noChangeArrowheads="1"/>
          </p:cNvSpPr>
          <p:nvPr>
            <p:ph type="sldNum"/>
          </p:nvPr>
        </p:nvSpPr>
        <p:spPr>
          <a:ln/>
        </p:spPr>
        <p:txBody>
          <a:bodyPr/>
          <a:lstStyle/>
          <a:p>
            <a:fld id="{D90334B1-79E8-C849-94F2-61AB6C2FEC18}" type="slidenum">
              <a:rPr lang="fr-FR" altLang="fr-FR"/>
              <a:pPr/>
              <a:t>25</a:t>
            </a:fld>
            <a:endParaRPr lang="fr-FR" altLang="fr-FR"/>
          </a:p>
        </p:txBody>
      </p:sp>
      <p:sp>
        <p:nvSpPr>
          <p:cNvPr id="104449" name="Text Box 1">
            <a:extLst>
              <a:ext uri="{FF2B5EF4-FFF2-40B4-BE49-F238E27FC236}">
                <a16:creationId xmlns:a16="http://schemas.microsoft.com/office/drawing/2014/main" id="{F072CDA3-B1E8-9A4A-BB03-79A74A9B3125}"/>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Text Box 2">
            <a:extLst>
              <a:ext uri="{FF2B5EF4-FFF2-40B4-BE49-F238E27FC236}">
                <a16:creationId xmlns:a16="http://schemas.microsoft.com/office/drawing/2014/main" id="{4D4B3B35-F64B-E141-9F76-F32FE2F592A1}"/>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CC786A47-A858-4D4B-BE7E-5F37A78FBDA8}"/>
              </a:ext>
            </a:extLst>
          </p:cNvPr>
          <p:cNvSpPr>
            <a:spLocks noGrp="1" noChangeArrowheads="1"/>
          </p:cNvSpPr>
          <p:nvPr>
            <p:ph type="sldNum"/>
          </p:nvPr>
        </p:nvSpPr>
        <p:spPr>
          <a:ln/>
        </p:spPr>
        <p:txBody>
          <a:bodyPr/>
          <a:lstStyle/>
          <a:p>
            <a:fld id="{B9BA5720-3185-E442-B91C-7927A7ED0087}" type="slidenum">
              <a:rPr lang="fr-FR" altLang="fr-FR"/>
              <a:pPr/>
              <a:t>26</a:t>
            </a:fld>
            <a:endParaRPr lang="fr-FR" altLang="fr-FR"/>
          </a:p>
        </p:txBody>
      </p:sp>
      <p:sp>
        <p:nvSpPr>
          <p:cNvPr id="105473" name="Text Box 1">
            <a:extLst>
              <a:ext uri="{FF2B5EF4-FFF2-40B4-BE49-F238E27FC236}">
                <a16:creationId xmlns:a16="http://schemas.microsoft.com/office/drawing/2014/main" id="{6F1AFA02-E0FE-7B4B-8805-3343644B139C}"/>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Text Box 2">
            <a:extLst>
              <a:ext uri="{FF2B5EF4-FFF2-40B4-BE49-F238E27FC236}">
                <a16:creationId xmlns:a16="http://schemas.microsoft.com/office/drawing/2014/main" id="{8EE923C4-2B8E-E44A-8FD9-76E0F6AC5C8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3C82A481-9B6C-3944-9750-B82478E56E12}"/>
              </a:ext>
            </a:extLst>
          </p:cNvPr>
          <p:cNvSpPr>
            <a:spLocks noGrp="1" noChangeArrowheads="1"/>
          </p:cNvSpPr>
          <p:nvPr>
            <p:ph type="sldNum"/>
          </p:nvPr>
        </p:nvSpPr>
        <p:spPr>
          <a:ln/>
        </p:spPr>
        <p:txBody>
          <a:bodyPr/>
          <a:lstStyle/>
          <a:p>
            <a:fld id="{6E5136A1-DBFE-BF41-AA4A-F7DE5AD949AF}" type="slidenum">
              <a:rPr lang="fr-FR" altLang="fr-FR"/>
              <a:pPr/>
              <a:t>27</a:t>
            </a:fld>
            <a:endParaRPr lang="fr-FR" altLang="fr-FR"/>
          </a:p>
        </p:txBody>
      </p:sp>
      <p:sp>
        <p:nvSpPr>
          <p:cNvPr id="106497" name="Text Box 1">
            <a:extLst>
              <a:ext uri="{FF2B5EF4-FFF2-40B4-BE49-F238E27FC236}">
                <a16:creationId xmlns:a16="http://schemas.microsoft.com/office/drawing/2014/main" id="{EDAEC286-FC08-F845-9D96-4BDC5876F574}"/>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Text Box 2">
            <a:extLst>
              <a:ext uri="{FF2B5EF4-FFF2-40B4-BE49-F238E27FC236}">
                <a16:creationId xmlns:a16="http://schemas.microsoft.com/office/drawing/2014/main" id="{0CF99748-975C-ED4D-B634-1C022F85DFD5}"/>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FF7E5208-5A39-F347-BB11-91B4E6078354}"/>
              </a:ext>
            </a:extLst>
          </p:cNvPr>
          <p:cNvSpPr>
            <a:spLocks noGrp="1" noChangeArrowheads="1"/>
          </p:cNvSpPr>
          <p:nvPr>
            <p:ph type="sldNum"/>
          </p:nvPr>
        </p:nvSpPr>
        <p:spPr>
          <a:ln/>
        </p:spPr>
        <p:txBody>
          <a:bodyPr/>
          <a:lstStyle/>
          <a:p>
            <a:fld id="{726A89B5-121B-E147-85F5-7B2A0C2A699C}" type="slidenum">
              <a:rPr lang="fr-FR" altLang="fr-FR"/>
              <a:pPr/>
              <a:t>28</a:t>
            </a:fld>
            <a:endParaRPr lang="fr-FR" altLang="fr-FR"/>
          </a:p>
        </p:txBody>
      </p:sp>
      <p:sp>
        <p:nvSpPr>
          <p:cNvPr id="107521" name="Text Box 1">
            <a:extLst>
              <a:ext uri="{FF2B5EF4-FFF2-40B4-BE49-F238E27FC236}">
                <a16:creationId xmlns:a16="http://schemas.microsoft.com/office/drawing/2014/main" id="{E9DF78DD-4D89-CC4C-959B-D17D5428FABE}"/>
              </a:ext>
            </a:extLst>
          </p:cNvPr>
          <p:cNvSpPr txBox="1">
            <a:spLocks noChangeArrowheads="1"/>
          </p:cNvSpPr>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r">
              <a:buClrTx/>
              <a:buFontTx/>
              <a:buNone/>
            </a:pPr>
            <a:fld id="{161C7C04-6623-3F44-B955-1DBD262F0AE1}" type="slidenum">
              <a:rPr lang="fr-FR" altLang="fr-FR" sz="1300"/>
              <a:pPr algn="r">
                <a:buClrTx/>
                <a:buFontTx/>
                <a:buNone/>
              </a:pPr>
              <a:t>28</a:t>
            </a:fld>
            <a:endParaRPr lang="fr-FR" altLang="fr-FR" sz="1300"/>
          </a:p>
        </p:txBody>
      </p:sp>
      <p:sp>
        <p:nvSpPr>
          <p:cNvPr id="107522" name="Text Box 2">
            <a:extLst>
              <a:ext uri="{FF2B5EF4-FFF2-40B4-BE49-F238E27FC236}">
                <a16:creationId xmlns:a16="http://schemas.microsoft.com/office/drawing/2014/main" id="{240A3BA9-74CA-0B47-962C-FE0CFD118EC1}"/>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3" name="Text Box 3">
            <a:extLst>
              <a:ext uri="{FF2B5EF4-FFF2-40B4-BE49-F238E27FC236}">
                <a16:creationId xmlns:a16="http://schemas.microsoft.com/office/drawing/2014/main" id="{DF84AC63-4BCE-3748-96B9-AF845B47A31B}"/>
              </a:ext>
            </a:extLst>
          </p:cNvPr>
          <p:cNvSpPr txBox="1">
            <a:spLocks noGrp="1" noChangeArrowheads="1"/>
          </p:cNvSpPr>
          <p:nvPr>
            <p:ph type="body" idx="1"/>
          </p:nvPr>
        </p:nvSpPr>
        <p:spPr bwMode="auto">
          <a:xfrm>
            <a:off x="946150" y="4860925"/>
            <a:ext cx="5207000"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000" tIns="49680" rIns="99000" bIns="49680" anchorCtr="1"/>
          <a:lstStyle/>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Le capitaine François Clerc, </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affecté en 1900 au 159 éme régiment d’infanterie</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Alpine de Briançon  malgré </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de nombreuses réticences continue l’expérience  impulsée</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par Widmann du 28éme BCA de Barcelonnette.</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Création de l’école de  ski  militaire de Briançon 1903-1904</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B79205B-61A4-1946-BFD2-CE6A134F28D8}"/>
              </a:ext>
            </a:extLst>
          </p:cNvPr>
          <p:cNvSpPr>
            <a:spLocks noGrp="1" noChangeArrowheads="1"/>
          </p:cNvSpPr>
          <p:nvPr>
            <p:ph type="sldNum"/>
          </p:nvPr>
        </p:nvSpPr>
        <p:spPr>
          <a:ln/>
        </p:spPr>
        <p:txBody>
          <a:bodyPr/>
          <a:lstStyle/>
          <a:p>
            <a:fld id="{B17C784B-199D-ED4E-AE20-4EA4C65D495A}" type="slidenum">
              <a:rPr lang="fr-FR" altLang="fr-FR"/>
              <a:pPr/>
              <a:t>29</a:t>
            </a:fld>
            <a:endParaRPr lang="fr-FR" altLang="fr-FR"/>
          </a:p>
        </p:txBody>
      </p:sp>
      <p:sp>
        <p:nvSpPr>
          <p:cNvPr id="108545" name="Text Box 1">
            <a:extLst>
              <a:ext uri="{FF2B5EF4-FFF2-40B4-BE49-F238E27FC236}">
                <a16:creationId xmlns:a16="http://schemas.microsoft.com/office/drawing/2014/main" id="{75069EB9-4D82-384E-AC03-FA7D0DA29AD7}"/>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a:extLst>
              <a:ext uri="{FF2B5EF4-FFF2-40B4-BE49-F238E27FC236}">
                <a16:creationId xmlns:a16="http://schemas.microsoft.com/office/drawing/2014/main" id="{0CD0F5DF-655F-6C4B-818E-2A2CA0678323}"/>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88286D4E-815F-DA47-BCFC-9517144EEF86}"/>
              </a:ext>
            </a:extLst>
          </p:cNvPr>
          <p:cNvSpPr>
            <a:spLocks noGrp="1" noChangeArrowheads="1"/>
          </p:cNvSpPr>
          <p:nvPr>
            <p:ph type="sldNum"/>
          </p:nvPr>
        </p:nvSpPr>
        <p:spPr>
          <a:ln/>
        </p:spPr>
        <p:txBody>
          <a:bodyPr/>
          <a:lstStyle/>
          <a:p>
            <a:fld id="{2FF500FB-B283-F644-866B-F4B03D909345}" type="slidenum">
              <a:rPr lang="fr-FR" altLang="fr-FR"/>
              <a:pPr/>
              <a:t>30</a:t>
            </a:fld>
            <a:endParaRPr lang="fr-FR" altLang="fr-FR"/>
          </a:p>
        </p:txBody>
      </p:sp>
      <p:sp>
        <p:nvSpPr>
          <p:cNvPr id="109569" name="Text Box 1">
            <a:extLst>
              <a:ext uri="{FF2B5EF4-FFF2-40B4-BE49-F238E27FC236}">
                <a16:creationId xmlns:a16="http://schemas.microsoft.com/office/drawing/2014/main" id="{95F831E1-141D-3F42-98EE-B06FB0B8B81D}"/>
              </a:ext>
            </a:extLst>
          </p:cNvPr>
          <p:cNvSpPr txBox="1">
            <a:spLocks noChangeArrowheads="1"/>
          </p:cNvSpPr>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r">
              <a:buClrTx/>
              <a:buFontTx/>
              <a:buNone/>
            </a:pPr>
            <a:fld id="{C18E1088-393D-0E41-85E1-2AC997516D0A}" type="slidenum">
              <a:rPr lang="fr-FR" altLang="fr-FR" sz="1300"/>
              <a:pPr algn="r">
                <a:buClrTx/>
                <a:buFontTx/>
                <a:buNone/>
              </a:pPr>
              <a:t>30</a:t>
            </a:fld>
            <a:endParaRPr lang="fr-FR" altLang="fr-FR" sz="1300"/>
          </a:p>
        </p:txBody>
      </p:sp>
      <p:sp>
        <p:nvSpPr>
          <p:cNvPr id="109570" name="Text Box 2">
            <a:extLst>
              <a:ext uri="{FF2B5EF4-FFF2-40B4-BE49-F238E27FC236}">
                <a16:creationId xmlns:a16="http://schemas.microsoft.com/office/drawing/2014/main" id="{00432A21-B21D-B141-BE38-AFEDC370A819}"/>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1" name="Text Box 3">
            <a:extLst>
              <a:ext uri="{FF2B5EF4-FFF2-40B4-BE49-F238E27FC236}">
                <a16:creationId xmlns:a16="http://schemas.microsoft.com/office/drawing/2014/main" id="{1227203A-05C1-E546-BD43-B0F17EA3802B}"/>
              </a:ext>
            </a:extLst>
          </p:cNvPr>
          <p:cNvSpPr txBox="1">
            <a:spLocks noGrp="1" noChangeArrowheads="1"/>
          </p:cNvSpPr>
          <p:nvPr>
            <p:ph type="body" idx="1"/>
          </p:nvPr>
        </p:nvSpPr>
        <p:spPr bwMode="auto">
          <a:xfrm>
            <a:off x="946150" y="4860925"/>
            <a:ext cx="5207000" cy="1158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000" tIns="49680" rIns="99000" bIns="49680" anchorCtr="1"/>
          <a:lstStyle/>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Accès au ski pour tous</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Mission sportive et militaire  mais également sociale et humaine précisée dans</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le petit Manuel du skieur: le ski</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la manière de s’en servir, sa fabrication  économique . Rivas: Nous poursuivons</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un double but:</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1- Former des skieurs militaires habiles en les habituant dés l’enfance  à la pratique du ski.</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2- Répendre dans la population  des réions montagneuses le goût</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d’un sport captivant et essentiellement</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hygiénique, susceptible de rendre d’ailleurs de réels services </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en facilitant la communication </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entre les villages ensevelis sous la neige.</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Techniques de skis (Mode d’arrêt, la chute puis utilisation du virage</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 Télémark,Christiana, </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chasse-neige) origine de la méthode du ski Français</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Fabrication des skis</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a:ea typeface="SimSun" panose="02010600030101010101" pitchFamily="2" charset="-122"/>
              </a:rPr>
              <a:t>1er concours international à Montgenèvre en 1907. Scandinaves , Suisses et Italiens  brillent.</a:t>
            </a: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400">
              <a:ea typeface="SimSun" panose="02010600030101010101" pitchFamily="2" charset="-122"/>
            </a:endParaRPr>
          </a:p>
          <a:p>
            <a:pPr eaLnBrk="1" hangingPunct="1">
              <a:lnSpc>
                <a:spcPct val="9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400">
              <a:ea typeface="SimSun"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DBF2787-0A0E-394F-8511-64046294F76C}"/>
              </a:ext>
            </a:extLst>
          </p:cNvPr>
          <p:cNvSpPr>
            <a:spLocks noGrp="1" noChangeArrowheads="1"/>
          </p:cNvSpPr>
          <p:nvPr>
            <p:ph type="sldNum"/>
          </p:nvPr>
        </p:nvSpPr>
        <p:spPr>
          <a:ln/>
        </p:spPr>
        <p:txBody>
          <a:bodyPr/>
          <a:lstStyle/>
          <a:p>
            <a:fld id="{FCEE6A7C-3433-144B-99A5-3C18E89A19FE}" type="slidenum">
              <a:rPr lang="fr-FR" altLang="fr-FR"/>
              <a:pPr/>
              <a:t>31</a:t>
            </a:fld>
            <a:endParaRPr lang="fr-FR" altLang="fr-FR"/>
          </a:p>
        </p:txBody>
      </p:sp>
      <p:sp>
        <p:nvSpPr>
          <p:cNvPr id="110593" name="Text Box 1">
            <a:extLst>
              <a:ext uri="{FF2B5EF4-FFF2-40B4-BE49-F238E27FC236}">
                <a16:creationId xmlns:a16="http://schemas.microsoft.com/office/drawing/2014/main" id="{E0788230-9FC7-564E-A0F3-1B9BBE7A0264}"/>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Text Box 2">
            <a:extLst>
              <a:ext uri="{FF2B5EF4-FFF2-40B4-BE49-F238E27FC236}">
                <a16:creationId xmlns:a16="http://schemas.microsoft.com/office/drawing/2014/main" id="{DA4BA413-3FCB-4B44-BEA6-CBC42F4C15FB}"/>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031C7844-8ED4-824A-ACB7-136A4C8C991E}"/>
              </a:ext>
            </a:extLst>
          </p:cNvPr>
          <p:cNvSpPr>
            <a:spLocks noGrp="1" noChangeArrowheads="1"/>
          </p:cNvSpPr>
          <p:nvPr>
            <p:ph type="sldNum"/>
          </p:nvPr>
        </p:nvSpPr>
        <p:spPr>
          <a:ln/>
        </p:spPr>
        <p:txBody>
          <a:bodyPr/>
          <a:lstStyle/>
          <a:p>
            <a:fld id="{DDD17C42-99AE-FF4E-BC9C-C088AA3FBAB3}" type="slidenum">
              <a:rPr lang="fr-FR" altLang="fr-FR"/>
              <a:pPr/>
              <a:t>3</a:t>
            </a:fld>
            <a:endParaRPr lang="fr-FR" altLang="fr-FR"/>
          </a:p>
        </p:txBody>
      </p:sp>
      <p:sp>
        <p:nvSpPr>
          <p:cNvPr id="82945" name="Text Box 1">
            <a:extLst>
              <a:ext uri="{FF2B5EF4-FFF2-40B4-BE49-F238E27FC236}">
                <a16:creationId xmlns:a16="http://schemas.microsoft.com/office/drawing/2014/main" id="{C914594E-03FD-2845-8F15-9D6851111F03}"/>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Text Box 2">
            <a:extLst>
              <a:ext uri="{FF2B5EF4-FFF2-40B4-BE49-F238E27FC236}">
                <a16:creationId xmlns:a16="http://schemas.microsoft.com/office/drawing/2014/main" id="{66340289-6FCC-C94C-845B-BA9A4E70B12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7835423-0356-6A44-882B-26BC8E0FEE1E}"/>
              </a:ext>
            </a:extLst>
          </p:cNvPr>
          <p:cNvSpPr>
            <a:spLocks noGrp="1" noChangeArrowheads="1"/>
          </p:cNvSpPr>
          <p:nvPr>
            <p:ph type="sldNum"/>
          </p:nvPr>
        </p:nvSpPr>
        <p:spPr>
          <a:ln/>
        </p:spPr>
        <p:txBody>
          <a:bodyPr/>
          <a:lstStyle/>
          <a:p>
            <a:fld id="{2C59C277-3159-1A45-9447-471777D319CC}" type="slidenum">
              <a:rPr lang="fr-FR" altLang="fr-FR"/>
              <a:pPr/>
              <a:t>32</a:t>
            </a:fld>
            <a:endParaRPr lang="fr-FR" altLang="fr-FR"/>
          </a:p>
        </p:txBody>
      </p:sp>
      <p:sp>
        <p:nvSpPr>
          <p:cNvPr id="113665" name="Text Box 1">
            <a:extLst>
              <a:ext uri="{FF2B5EF4-FFF2-40B4-BE49-F238E27FC236}">
                <a16:creationId xmlns:a16="http://schemas.microsoft.com/office/drawing/2014/main" id="{B7DFD37E-FA40-DC43-B3F1-20059DB114AE}"/>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Text Box 2">
            <a:extLst>
              <a:ext uri="{FF2B5EF4-FFF2-40B4-BE49-F238E27FC236}">
                <a16:creationId xmlns:a16="http://schemas.microsoft.com/office/drawing/2014/main" id="{ED17224B-5B05-C04F-BBC9-A7E08787917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84E82DD-A4E9-3548-A05A-6B654F827F88}"/>
              </a:ext>
            </a:extLst>
          </p:cNvPr>
          <p:cNvSpPr>
            <a:spLocks noGrp="1" noChangeArrowheads="1"/>
          </p:cNvSpPr>
          <p:nvPr>
            <p:ph type="sldNum"/>
          </p:nvPr>
        </p:nvSpPr>
        <p:spPr>
          <a:ln/>
        </p:spPr>
        <p:txBody>
          <a:bodyPr/>
          <a:lstStyle/>
          <a:p>
            <a:fld id="{9AC64990-F9EF-8046-9D49-EDA9EB17CCCC}" type="slidenum">
              <a:rPr lang="fr-FR" altLang="fr-FR"/>
              <a:pPr/>
              <a:t>33</a:t>
            </a:fld>
            <a:endParaRPr lang="fr-FR" altLang="fr-FR"/>
          </a:p>
        </p:txBody>
      </p:sp>
      <p:sp>
        <p:nvSpPr>
          <p:cNvPr id="114689" name="Text Box 1">
            <a:extLst>
              <a:ext uri="{FF2B5EF4-FFF2-40B4-BE49-F238E27FC236}">
                <a16:creationId xmlns:a16="http://schemas.microsoft.com/office/drawing/2014/main" id="{B6DE2C5F-F289-6B42-8646-469DC041CF38}"/>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Text Box 2">
            <a:extLst>
              <a:ext uri="{FF2B5EF4-FFF2-40B4-BE49-F238E27FC236}">
                <a16:creationId xmlns:a16="http://schemas.microsoft.com/office/drawing/2014/main" id="{DC9EDEA6-CBA3-554A-A2FB-30A300CCFD03}"/>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0A16E736-0B79-6846-8C21-F89169F2FD0E}"/>
              </a:ext>
            </a:extLst>
          </p:cNvPr>
          <p:cNvSpPr>
            <a:spLocks noGrp="1" noChangeArrowheads="1"/>
          </p:cNvSpPr>
          <p:nvPr>
            <p:ph type="sldNum"/>
          </p:nvPr>
        </p:nvSpPr>
        <p:spPr>
          <a:ln/>
        </p:spPr>
        <p:txBody>
          <a:bodyPr/>
          <a:lstStyle/>
          <a:p>
            <a:fld id="{FF35B265-31F4-FE4E-A1F5-C178F0BC1AAC}" type="slidenum">
              <a:rPr lang="fr-FR" altLang="fr-FR"/>
              <a:pPr/>
              <a:t>34</a:t>
            </a:fld>
            <a:endParaRPr lang="fr-FR" altLang="fr-FR"/>
          </a:p>
        </p:txBody>
      </p:sp>
      <p:sp>
        <p:nvSpPr>
          <p:cNvPr id="115713" name="Text Box 1">
            <a:extLst>
              <a:ext uri="{FF2B5EF4-FFF2-40B4-BE49-F238E27FC236}">
                <a16:creationId xmlns:a16="http://schemas.microsoft.com/office/drawing/2014/main" id="{4F82B8ED-6993-644B-9837-C438BDB3663A}"/>
              </a:ext>
            </a:extLst>
          </p:cNvPr>
          <p:cNvSpPr txBox="1">
            <a:spLocks noChangeArrowheads="1"/>
          </p:cNvSpPr>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r">
              <a:buClrTx/>
              <a:buFontTx/>
              <a:buNone/>
            </a:pPr>
            <a:fld id="{FA8E6B99-CFF0-794C-857B-F3C6C8FECECA}" type="slidenum">
              <a:rPr lang="fr-FR" altLang="fr-FR" sz="1300"/>
              <a:pPr algn="r">
                <a:buClrTx/>
                <a:buFontTx/>
                <a:buNone/>
              </a:pPr>
              <a:t>34</a:t>
            </a:fld>
            <a:endParaRPr lang="fr-FR" altLang="fr-FR" sz="1300"/>
          </a:p>
        </p:txBody>
      </p:sp>
      <p:sp>
        <p:nvSpPr>
          <p:cNvPr id="115714" name="Text Box 2">
            <a:extLst>
              <a:ext uri="{FF2B5EF4-FFF2-40B4-BE49-F238E27FC236}">
                <a16:creationId xmlns:a16="http://schemas.microsoft.com/office/drawing/2014/main" id="{C1C462DC-1CEA-6546-A168-D53CDC6F19EA}"/>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5" name="Text Box 3">
            <a:extLst>
              <a:ext uri="{FF2B5EF4-FFF2-40B4-BE49-F238E27FC236}">
                <a16:creationId xmlns:a16="http://schemas.microsoft.com/office/drawing/2014/main" id="{3DCD63C0-EC38-BE46-8C3B-848DDF6C73CC}"/>
              </a:ext>
            </a:extLst>
          </p:cNvPr>
          <p:cNvSpPr txBox="1">
            <a:spLocks noGrp="1" noChangeArrowheads="1"/>
          </p:cNvSpPr>
          <p:nvPr>
            <p:ph type="body" idx="1"/>
          </p:nvPr>
        </p:nvSpPr>
        <p:spPr bwMode="auto">
          <a:xfrm>
            <a:off x="946150" y="4860925"/>
            <a:ext cx="5207000"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a:ea typeface="SimSun"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E3B12CA-1B8F-8B40-B063-D31BA6CF3491}"/>
              </a:ext>
            </a:extLst>
          </p:cNvPr>
          <p:cNvSpPr>
            <a:spLocks noGrp="1" noChangeArrowheads="1"/>
          </p:cNvSpPr>
          <p:nvPr>
            <p:ph type="sldNum"/>
          </p:nvPr>
        </p:nvSpPr>
        <p:spPr>
          <a:ln/>
        </p:spPr>
        <p:txBody>
          <a:bodyPr/>
          <a:lstStyle/>
          <a:p>
            <a:fld id="{A5FCDACE-C07A-504B-9D9B-D3EA3E05601F}" type="slidenum">
              <a:rPr lang="fr-FR" altLang="fr-FR"/>
              <a:pPr/>
              <a:t>35</a:t>
            </a:fld>
            <a:endParaRPr lang="fr-FR" altLang="fr-FR"/>
          </a:p>
        </p:txBody>
      </p:sp>
      <p:sp>
        <p:nvSpPr>
          <p:cNvPr id="116737" name="Text Box 1">
            <a:extLst>
              <a:ext uri="{FF2B5EF4-FFF2-40B4-BE49-F238E27FC236}">
                <a16:creationId xmlns:a16="http://schemas.microsoft.com/office/drawing/2014/main" id="{CAC9A4F4-6511-BC45-86E3-44CB8B967CD1}"/>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Text Box 2">
            <a:extLst>
              <a:ext uri="{FF2B5EF4-FFF2-40B4-BE49-F238E27FC236}">
                <a16:creationId xmlns:a16="http://schemas.microsoft.com/office/drawing/2014/main" id="{1FDE2AED-C1FD-A44C-949C-194075764E82}"/>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0A4BF51E-85BE-074F-84B0-AE62F7C08CB2}"/>
              </a:ext>
            </a:extLst>
          </p:cNvPr>
          <p:cNvSpPr>
            <a:spLocks noGrp="1" noChangeArrowheads="1"/>
          </p:cNvSpPr>
          <p:nvPr>
            <p:ph type="sldNum"/>
          </p:nvPr>
        </p:nvSpPr>
        <p:spPr>
          <a:ln/>
        </p:spPr>
        <p:txBody>
          <a:bodyPr/>
          <a:lstStyle/>
          <a:p>
            <a:fld id="{596CF193-EA8D-524A-B8F9-B58AC138B7DA}" type="slidenum">
              <a:rPr lang="fr-FR" altLang="fr-FR"/>
              <a:pPr/>
              <a:t>36</a:t>
            </a:fld>
            <a:endParaRPr lang="fr-FR" altLang="fr-FR"/>
          </a:p>
        </p:txBody>
      </p:sp>
      <p:sp>
        <p:nvSpPr>
          <p:cNvPr id="117761" name="Text Box 1">
            <a:extLst>
              <a:ext uri="{FF2B5EF4-FFF2-40B4-BE49-F238E27FC236}">
                <a16:creationId xmlns:a16="http://schemas.microsoft.com/office/drawing/2014/main" id="{64D7EA28-87EF-4B4B-A310-2742ACEE69B8}"/>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Text Box 2">
            <a:extLst>
              <a:ext uri="{FF2B5EF4-FFF2-40B4-BE49-F238E27FC236}">
                <a16:creationId xmlns:a16="http://schemas.microsoft.com/office/drawing/2014/main" id="{C5DAB5D7-71C9-6D41-ABA1-E5EBE85400DE}"/>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B5539A1E-3923-2F49-97E2-72DB65D2CC88}"/>
              </a:ext>
            </a:extLst>
          </p:cNvPr>
          <p:cNvSpPr>
            <a:spLocks noGrp="1" noChangeArrowheads="1"/>
          </p:cNvSpPr>
          <p:nvPr>
            <p:ph type="sldNum"/>
          </p:nvPr>
        </p:nvSpPr>
        <p:spPr>
          <a:ln/>
        </p:spPr>
        <p:txBody>
          <a:bodyPr/>
          <a:lstStyle/>
          <a:p>
            <a:fld id="{5D0C5092-FA4B-3749-BADB-CE73D829F590}" type="slidenum">
              <a:rPr lang="fr-FR" altLang="fr-FR"/>
              <a:pPr/>
              <a:t>37</a:t>
            </a:fld>
            <a:endParaRPr lang="fr-FR" altLang="fr-FR"/>
          </a:p>
        </p:txBody>
      </p:sp>
      <p:sp>
        <p:nvSpPr>
          <p:cNvPr id="118785" name="Text Box 1">
            <a:extLst>
              <a:ext uri="{FF2B5EF4-FFF2-40B4-BE49-F238E27FC236}">
                <a16:creationId xmlns:a16="http://schemas.microsoft.com/office/drawing/2014/main" id="{C38E5B02-67F1-1E44-9495-46BEB75A5A64}"/>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Text Box 2">
            <a:extLst>
              <a:ext uri="{FF2B5EF4-FFF2-40B4-BE49-F238E27FC236}">
                <a16:creationId xmlns:a16="http://schemas.microsoft.com/office/drawing/2014/main" id="{515CCC64-BDD9-1741-8260-E4B0D8F81264}"/>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6617966-DC08-0E47-9065-0CBA6A73497C}"/>
              </a:ext>
            </a:extLst>
          </p:cNvPr>
          <p:cNvSpPr>
            <a:spLocks noGrp="1" noChangeArrowheads="1"/>
          </p:cNvSpPr>
          <p:nvPr>
            <p:ph type="sldNum"/>
          </p:nvPr>
        </p:nvSpPr>
        <p:spPr>
          <a:ln/>
        </p:spPr>
        <p:txBody>
          <a:bodyPr/>
          <a:lstStyle/>
          <a:p>
            <a:fld id="{3FA0F506-3F8A-7945-93B5-76F969F7894D}" type="slidenum">
              <a:rPr lang="fr-FR" altLang="fr-FR"/>
              <a:pPr/>
              <a:t>38</a:t>
            </a:fld>
            <a:endParaRPr lang="fr-FR" altLang="fr-FR"/>
          </a:p>
        </p:txBody>
      </p:sp>
      <p:sp>
        <p:nvSpPr>
          <p:cNvPr id="119809" name="Text Box 1">
            <a:extLst>
              <a:ext uri="{FF2B5EF4-FFF2-40B4-BE49-F238E27FC236}">
                <a16:creationId xmlns:a16="http://schemas.microsoft.com/office/drawing/2014/main" id="{CF131B8F-34CE-B748-BB2F-EB31CDEFA7D5}"/>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Text Box 2">
            <a:extLst>
              <a:ext uri="{FF2B5EF4-FFF2-40B4-BE49-F238E27FC236}">
                <a16:creationId xmlns:a16="http://schemas.microsoft.com/office/drawing/2014/main" id="{CBAA1138-7370-824E-9E6A-BFDF8BB09B73}"/>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72D9969D-BCBE-194F-9741-8CCBF7A650EB}"/>
              </a:ext>
            </a:extLst>
          </p:cNvPr>
          <p:cNvSpPr>
            <a:spLocks noGrp="1" noChangeArrowheads="1"/>
          </p:cNvSpPr>
          <p:nvPr>
            <p:ph type="sldNum"/>
          </p:nvPr>
        </p:nvSpPr>
        <p:spPr>
          <a:ln/>
        </p:spPr>
        <p:txBody>
          <a:bodyPr/>
          <a:lstStyle/>
          <a:p>
            <a:fld id="{BEEE70D1-9E56-D444-B219-C56D8C77A287}" type="slidenum">
              <a:rPr lang="fr-FR" altLang="fr-FR"/>
              <a:pPr/>
              <a:t>39</a:t>
            </a:fld>
            <a:endParaRPr lang="fr-FR" altLang="fr-FR"/>
          </a:p>
        </p:txBody>
      </p:sp>
      <p:sp>
        <p:nvSpPr>
          <p:cNvPr id="120833" name="Text Box 1">
            <a:extLst>
              <a:ext uri="{FF2B5EF4-FFF2-40B4-BE49-F238E27FC236}">
                <a16:creationId xmlns:a16="http://schemas.microsoft.com/office/drawing/2014/main" id="{79213766-EFCD-7F44-AF8A-B9BD78E2BB86}"/>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Text Box 2">
            <a:extLst>
              <a:ext uri="{FF2B5EF4-FFF2-40B4-BE49-F238E27FC236}">
                <a16:creationId xmlns:a16="http://schemas.microsoft.com/office/drawing/2014/main" id="{C2D5047E-286D-574D-9684-C06E900EFD4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772C2569-0FA9-0743-96E0-E701842941A9}"/>
              </a:ext>
            </a:extLst>
          </p:cNvPr>
          <p:cNvSpPr>
            <a:spLocks noGrp="1" noChangeArrowheads="1"/>
          </p:cNvSpPr>
          <p:nvPr>
            <p:ph type="sldNum"/>
          </p:nvPr>
        </p:nvSpPr>
        <p:spPr>
          <a:ln/>
        </p:spPr>
        <p:txBody>
          <a:bodyPr/>
          <a:lstStyle/>
          <a:p>
            <a:fld id="{0F49B5D4-C36A-3A4E-B0AF-66B370A7F2AA}" type="slidenum">
              <a:rPr lang="fr-FR" altLang="fr-FR"/>
              <a:pPr/>
              <a:t>40</a:t>
            </a:fld>
            <a:endParaRPr lang="fr-FR" altLang="fr-FR"/>
          </a:p>
        </p:txBody>
      </p:sp>
      <p:sp>
        <p:nvSpPr>
          <p:cNvPr id="121857" name="Text Box 1">
            <a:extLst>
              <a:ext uri="{FF2B5EF4-FFF2-40B4-BE49-F238E27FC236}">
                <a16:creationId xmlns:a16="http://schemas.microsoft.com/office/drawing/2014/main" id="{616FC31A-616D-3048-AB0B-09B3D1657EAD}"/>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Text Box 2">
            <a:extLst>
              <a:ext uri="{FF2B5EF4-FFF2-40B4-BE49-F238E27FC236}">
                <a16:creationId xmlns:a16="http://schemas.microsoft.com/office/drawing/2014/main" id="{A338A444-E8B8-DB4B-9290-CB448EF6B39F}"/>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4492FEF-37B6-D54B-87E0-A186512F5D76}"/>
              </a:ext>
            </a:extLst>
          </p:cNvPr>
          <p:cNvSpPr>
            <a:spLocks noGrp="1" noChangeArrowheads="1"/>
          </p:cNvSpPr>
          <p:nvPr>
            <p:ph type="sldNum"/>
          </p:nvPr>
        </p:nvSpPr>
        <p:spPr>
          <a:ln/>
        </p:spPr>
        <p:txBody>
          <a:bodyPr/>
          <a:lstStyle/>
          <a:p>
            <a:fld id="{75945080-B3F2-954C-B5CD-9A79D0CC66D3}" type="slidenum">
              <a:rPr lang="fr-FR" altLang="fr-FR"/>
              <a:pPr/>
              <a:t>41</a:t>
            </a:fld>
            <a:endParaRPr lang="fr-FR" altLang="fr-FR"/>
          </a:p>
        </p:txBody>
      </p:sp>
      <p:sp>
        <p:nvSpPr>
          <p:cNvPr id="122881" name="Text Box 1">
            <a:extLst>
              <a:ext uri="{FF2B5EF4-FFF2-40B4-BE49-F238E27FC236}">
                <a16:creationId xmlns:a16="http://schemas.microsoft.com/office/drawing/2014/main" id="{08683809-F7B3-A246-870E-DD02E8D7B74D}"/>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Text Box 2">
            <a:extLst>
              <a:ext uri="{FF2B5EF4-FFF2-40B4-BE49-F238E27FC236}">
                <a16:creationId xmlns:a16="http://schemas.microsoft.com/office/drawing/2014/main" id="{7DC0DB11-CE17-A044-94D8-6AFE08B151E2}"/>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D20FEE5-54DD-F446-83A7-15E16A16F17F}"/>
              </a:ext>
            </a:extLst>
          </p:cNvPr>
          <p:cNvSpPr>
            <a:spLocks noGrp="1" noChangeArrowheads="1"/>
          </p:cNvSpPr>
          <p:nvPr>
            <p:ph type="sldNum"/>
          </p:nvPr>
        </p:nvSpPr>
        <p:spPr>
          <a:ln/>
        </p:spPr>
        <p:txBody>
          <a:bodyPr/>
          <a:lstStyle/>
          <a:p>
            <a:fld id="{32AE71C9-DB7A-A54C-AB68-9C6A023F758E}" type="slidenum">
              <a:rPr lang="fr-FR" altLang="fr-FR"/>
              <a:pPr/>
              <a:t>4</a:t>
            </a:fld>
            <a:endParaRPr lang="fr-FR" altLang="fr-FR"/>
          </a:p>
        </p:txBody>
      </p:sp>
      <p:sp>
        <p:nvSpPr>
          <p:cNvPr id="83969" name="Text Box 1">
            <a:extLst>
              <a:ext uri="{FF2B5EF4-FFF2-40B4-BE49-F238E27FC236}">
                <a16:creationId xmlns:a16="http://schemas.microsoft.com/office/drawing/2014/main" id="{6C0D354E-2C60-804A-A4A3-0F81573B33D6}"/>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a:extLst>
              <a:ext uri="{FF2B5EF4-FFF2-40B4-BE49-F238E27FC236}">
                <a16:creationId xmlns:a16="http://schemas.microsoft.com/office/drawing/2014/main" id="{8DDFAC93-A3CC-B74B-9E80-2228FB2F9B7E}"/>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4B4C07E-3138-DD48-93F4-E941B74F6EFF}"/>
              </a:ext>
            </a:extLst>
          </p:cNvPr>
          <p:cNvSpPr>
            <a:spLocks noGrp="1" noChangeArrowheads="1"/>
          </p:cNvSpPr>
          <p:nvPr>
            <p:ph type="sldNum"/>
          </p:nvPr>
        </p:nvSpPr>
        <p:spPr>
          <a:ln/>
        </p:spPr>
        <p:txBody>
          <a:bodyPr/>
          <a:lstStyle/>
          <a:p>
            <a:fld id="{F1E7F92A-2E0E-AE43-84FB-85887277CB37}" type="slidenum">
              <a:rPr lang="fr-FR" altLang="fr-FR"/>
              <a:pPr/>
              <a:t>42</a:t>
            </a:fld>
            <a:endParaRPr lang="fr-FR" altLang="fr-FR"/>
          </a:p>
        </p:txBody>
      </p:sp>
      <p:sp>
        <p:nvSpPr>
          <p:cNvPr id="123905" name="Text Box 1">
            <a:extLst>
              <a:ext uri="{FF2B5EF4-FFF2-40B4-BE49-F238E27FC236}">
                <a16:creationId xmlns:a16="http://schemas.microsoft.com/office/drawing/2014/main" id="{6F093FBB-D9D3-1C4B-9CBB-A35E810447C3}"/>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Text Box 2">
            <a:extLst>
              <a:ext uri="{FF2B5EF4-FFF2-40B4-BE49-F238E27FC236}">
                <a16:creationId xmlns:a16="http://schemas.microsoft.com/office/drawing/2014/main" id="{469E679D-4C44-5C41-89CF-22819AF1329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B01D48BF-0261-DF4C-B0B8-667D15F0EDDF}"/>
              </a:ext>
            </a:extLst>
          </p:cNvPr>
          <p:cNvSpPr>
            <a:spLocks noGrp="1" noChangeArrowheads="1"/>
          </p:cNvSpPr>
          <p:nvPr>
            <p:ph type="sldNum"/>
          </p:nvPr>
        </p:nvSpPr>
        <p:spPr>
          <a:ln/>
        </p:spPr>
        <p:txBody>
          <a:bodyPr/>
          <a:lstStyle/>
          <a:p>
            <a:fld id="{8D045D13-832E-2E48-AA7C-1C8DFB9F70CA}" type="slidenum">
              <a:rPr lang="fr-FR" altLang="fr-FR"/>
              <a:pPr/>
              <a:t>43</a:t>
            </a:fld>
            <a:endParaRPr lang="fr-FR" altLang="fr-FR"/>
          </a:p>
        </p:txBody>
      </p:sp>
      <p:sp>
        <p:nvSpPr>
          <p:cNvPr id="124929" name="Text Box 1">
            <a:extLst>
              <a:ext uri="{FF2B5EF4-FFF2-40B4-BE49-F238E27FC236}">
                <a16:creationId xmlns:a16="http://schemas.microsoft.com/office/drawing/2014/main" id="{4BE644F6-FF2F-254E-A727-72F1989A0A6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Text Box 2">
            <a:extLst>
              <a:ext uri="{FF2B5EF4-FFF2-40B4-BE49-F238E27FC236}">
                <a16:creationId xmlns:a16="http://schemas.microsoft.com/office/drawing/2014/main" id="{4D3D1876-3A73-CF42-A079-810FC2552CD2}"/>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0A6BBFA0-BD70-E247-837C-CAF5FF7FF1B1}"/>
              </a:ext>
            </a:extLst>
          </p:cNvPr>
          <p:cNvSpPr>
            <a:spLocks noGrp="1" noChangeArrowheads="1"/>
          </p:cNvSpPr>
          <p:nvPr>
            <p:ph type="sldNum"/>
          </p:nvPr>
        </p:nvSpPr>
        <p:spPr>
          <a:ln/>
        </p:spPr>
        <p:txBody>
          <a:bodyPr/>
          <a:lstStyle/>
          <a:p>
            <a:fld id="{5886C641-4937-2F4F-B38D-B2D640E87251}" type="slidenum">
              <a:rPr lang="fr-FR" altLang="fr-FR"/>
              <a:pPr/>
              <a:t>44</a:t>
            </a:fld>
            <a:endParaRPr lang="fr-FR" altLang="fr-FR"/>
          </a:p>
        </p:txBody>
      </p:sp>
      <p:sp>
        <p:nvSpPr>
          <p:cNvPr id="125953" name="Text Box 1">
            <a:extLst>
              <a:ext uri="{FF2B5EF4-FFF2-40B4-BE49-F238E27FC236}">
                <a16:creationId xmlns:a16="http://schemas.microsoft.com/office/drawing/2014/main" id="{5D1FA04F-A514-7E42-842C-8B922AE8C87C}"/>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Text Box 2">
            <a:extLst>
              <a:ext uri="{FF2B5EF4-FFF2-40B4-BE49-F238E27FC236}">
                <a16:creationId xmlns:a16="http://schemas.microsoft.com/office/drawing/2014/main" id="{96E58E5C-4810-C74B-8162-CC206C50B75C}"/>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CF66FB58-D217-254F-8734-80E99B2F82CB}"/>
              </a:ext>
            </a:extLst>
          </p:cNvPr>
          <p:cNvSpPr>
            <a:spLocks noGrp="1" noChangeArrowheads="1"/>
          </p:cNvSpPr>
          <p:nvPr>
            <p:ph type="sldNum"/>
          </p:nvPr>
        </p:nvSpPr>
        <p:spPr>
          <a:ln/>
        </p:spPr>
        <p:txBody>
          <a:bodyPr/>
          <a:lstStyle/>
          <a:p>
            <a:fld id="{75466D0C-8153-314C-80AB-2CB42940310E}" type="slidenum">
              <a:rPr lang="fr-FR" altLang="fr-FR"/>
              <a:pPr/>
              <a:t>45</a:t>
            </a:fld>
            <a:endParaRPr lang="fr-FR" altLang="fr-FR"/>
          </a:p>
        </p:txBody>
      </p:sp>
      <p:sp>
        <p:nvSpPr>
          <p:cNvPr id="128001" name="Text Box 1">
            <a:extLst>
              <a:ext uri="{FF2B5EF4-FFF2-40B4-BE49-F238E27FC236}">
                <a16:creationId xmlns:a16="http://schemas.microsoft.com/office/drawing/2014/main" id="{C34F9209-542A-DD46-995E-F68DE9D2E74D}"/>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Text Box 2">
            <a:extLst>
              <a:ext uri="{FF2B5EF4-FFF2-40B4-BE49-F238E27FC236}">
                <a16:creationId xmlns:a16="http://schemas.microsoft.com/office/drawing/2014/main" id="{858D4EDA-F471-8A44-8093-FB25C85183CB}"/>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4E51F439-200D-6A4D-B593-CC82586A4EBB}"/>
              </a:ext>
            </a:extLst>
          </p:cNvPr>
          <p:cNvSpPr>
            <a:spLocks noGrp="1" noChangeArrowheads="1"/>
          </p:cNvSpPr>
          <p:nvPr>
            <p:ph type="sldNum"/>
          </p:nvPr>
        </p:nvSpPr>
        <p:spPr>
          <a:ln/>
        </p:spPr>
        <p:txBody>
          <a:bodyPr/>
          <a:lstStyle/>
          <a:p>
            <a:fld id="{01C45B38-12FC-334A-878C-99E260931653}" type="slidenum">
              <a:rPr lang="fr-FR" altLang="fr-FR"/>
              <a:pPr/>
              <a:t>46</a:t>
            </a:fld>
            <a:endParaRPr lang="fr-FR" altLang="fr-FR"/>
          </a:p>
        </p:txBody>
      </p:sp>
      <p:sp>
        <p:nvSpPr>
          <p:cNvPr id="129025" name="Text Box 1">
            <a:extLst>
              <a:ext uri="{FF2B5EF4-FFF2-40B4-BE49-F238E27FC236}">
                <a16:creationId xmlns:a16="http://schemas.microsoft.com/office/drawing/2014/main" id="{215B9AAD-58AA-E84B-8B02-E9A7752F526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Text Box 2">
            <a:extLst>
              <a:ext uri="{FF2B5EF4-FFF2-40B4-BE49-F238E27FC236}">
                <a16:creationId xmlns:a16="http://schemas.microsoft.com/office/drawing/2014/main" id="{F084F459-304A-BD4F-A007-25796A302544}"/>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27E8E13-8EE4-4F44-8A8C-5421A162B442}"/>
              </a:ext>
            </a:extLst>
          </p:cNvPr>
          <p:cNvSpPr>
            <a:spLocks noGrp="1" noChangeArrowheads="1"/>
          </p:cNvSpPr>
          <p:nvPr>
            <p:ph type="sldNum"/>
          </p:nvPr>
        </p:nvSpPr>
        <p:spPr>
          <a:ln/>
        </p:spPr>
        <p:txBody>
          <a:bodyPr/>
          <a:lstStyle/>
          <a:p>
            <a:fld id="{7083921B-9AEF-ED44-A544-01FE4014DA95}" type="slidenum">
              <a:rPr lang="fr-FR" altLang="fr-FR"/>
              <a:pPr/>
              <a:t>47</a:t>
            </a:fld>
            <a:endParaRPr lang="fr-FR" altLang="fr-FR"/>
          </a:p>
        </p:txBody>
      </p:sp>
      <p:sp>
        <p:nvSpPr>
          <p:cNvPr id="130049" name="Text Box 1">
            <a:extLst>
              <a:ext uri="{FF2B5EF4-FFF2-40B4-BE49-F238E27FC236}">
                <a16:creationId xmlns:a16="http://schemas.microsoft.com/office/drawing/2014/main" id="{EA002DD3-9860-4143-BCB8-5534E65F2D4A}"/>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Text Box 2">
            <a:extLst>
              <a:ext uri="{FF2B5EF4-FFF2-40B4-BE49-F238E27FC236}">
                <a16:creationId xmlns:a16="http://schemas.microsoft.com/office/drawing/2014/main" id="{18C4213E-04BB-9D47-9B36-C2D2DF06E025}"/>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DFFF34A-AF87-1E40-9045-6CDE786C950D}"/>
              </a:ext>
            </a:extLst>
          </p:cNvPr>
          <p:cNvSpPr>
            <a:spLocks noGrp="1" noChangeArrowheads="1"/>
          </p:cNvSpPr>
          <p:nvPr>
            <p:ph type="sldNum"/>
          </p:nvPr>
        </p:nvSpPr>
        <p:spPr>
          <a:ln/>
        </p:spPr>
        <p:txBody>
          <a:bodyPr/>
          <a:lstStyle/>
          <a:p>
            <a:fld id="{CC67382E-BC8F-5D45-B6C3-7C63B69208E1}" type="slidenum">
              <a:rPr lang="fr-FR" altLang="fr-FR"/>
              <a:pPr/>
              <a:t>48</a:t>
            </a:fld>
            <a:endParaRPr lang="fr-FR" altLang="fr-FR"/>
          </a:p>
        </p:txBody>
      </p:sp>
      <p:sp>
        <p:nvSpPr>
          <p:cNvPr id="131073" name="Text Box 1">
            <a:extLst>
              <a:ext uri="{FF2B5EF4-FFF2-40B4-BE49-F238E27FC236}">
                <a16:creationId xmlns:a16="http://schemas.microsoft.com/office/drawing/2014/main" id="{368AC4B7-DA80-9D4C-AC98-BAA2C307E8BA}"/>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Text Box 2">
            <a:extLst>
              <a:ext uri="{FF2B5EF4-FFF2-40B4-BE49-F238E27FC236}">
                <a16:creationId xmlns:a16="http://schemas.microsoft.com/office/drawing/2014/main" id="{CAB4B25C-0720-B34B-8F78-19FBE1B80182}"/>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AD4EE27-A46D-8D4D-AD45-7B3D996D507A}"/>
              </a:ext>
            </a:extLst>
          </p:cNvPr>
          <p:cNvSpPr>
            <a:spLocks noGrp="1" noChangeArrowheads="1"/>
          </p:cNvSpPr>
          <p:nvPr>
            <p:ph type="sldNum"/>
          </p:nvPr>
        </p:nvSpPr>
        <p:spPr>
          <a:ln/>
        </p:spPr>
        <p:txBody>
          <a:bodyPr/>
          <a:lstStyle/>
          <a:p>
            <a:fld id="{587390B8-E920-C142-A0C6-BE7C3FB232ED}" type="slidenum">
              <a:rPr lang="fr-FR" altLang="fr-FR"/>
              <a:pPr/>
              <a:t>49</a:t>
            </a:fld>
            <a:endParaRPr lang="fr-FR" altLang="fr-FR"/>
          </a:p>
        </p:txBody>
      </p:sp>
      <p:sp>
        <p:nvSpPr>
          <p:cNvPr id="132097" name="Text Box 1">
            <a:extLst>
              <a:ext uri="{FF2B5EF4-FFF2-40B4-BE49-F238E27FC236}">
                <a16:creationId xmlns:a16="http://schemas.microsoft.com/office/drawing/2014/main" id="{7D488A53-61B8-3C4F-A990-053E308E876A}"/>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Text Box 2">
            <a:extLst>
              <a:ext uri="{FF2B5EF4-FFF2-40B4-BE49-F238E27FC236}">
                <a16:creationId xmlns:a16="http://schemas.microsoft.com/office/drawing/2014/main" id="{4852F7DA-1879-5749-BC7E-74865DFFA92E}"/>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80C86579-6617-C44D-AA0B-7DB57F6D59FB}"/>
              </a:ext>
            </a:extLst>
          </p:cNvPr>
          <p:cNvSpPr>
            <a:spLocks noGrp="1" noChangeArrowheads="1"/>
          </p:cNvSpPr>
          <p:nvPr>
            <p:ph type="sldNum"/>
          </p:nvPr>
        </p:nvSpPr>
        <p:spPr>
          <a:ln/>
        </p:spPr>
        <p:txBody>
          <a:bodyPr/>
          <a:lstStyle/>
          <a:p>
            <a:fld id="{9E4BFE98-C776-7744-ADE7-14DFC47C207B}" type="slidenum">
              <a:rPr lang="fr-FR" altLang="fr-FR"/>
              <a:pPr/>
              <a:t>50</a:t>
            </a:fld>
            <a:endParaRPr lang="fr-FR" altLang="fr-FR"/>
          </a:p>
        </p:txBody>
      </p:sp>
      <p:sp>
        <p:nvSpPr>
          <p:cNvPr id="133121" name="Text Box 1">
            <a:extLst>
              <a:ext uri="{FF2B5EF4-FFF2-40B4-BE49-F238E27FC236}">
                <a16:creationId xmlns:a16="http://schemas.microsoft.com/office/drawing/2014/main" id="{577D0910-603F-0949-8D1D-D8F665DD25DD}"/>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Text Box 2">
            <a:extLst>
              <a:ext uri="{FF2B5EF4-FFF2-40B4-BE49-F238E27FC236}">
                <a16:creationId xmlns:a16="http://schemas.microsoft.com/office/drawing/2014/main" id="{04FA402E-BE49-C549-BC32-306997DB574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584D33C-CC14-244C-B68E-85CD561DEEF6}"/>
              </a:ext>
            </a:extLst>
          </p:cNvPr>
          <p:cNvSpPr>
            <a:spLocks noGrp="1" noChangeArrowheads="1"/>
          </p:cNvSpPr>
          <p:nvPr>
            <p:ph type="sldNum"/>
          </p:nvPr>
        </p:nvSpPr>
        <p:spPr>
          <a:ln/>
        </p:spPr>
        <p:txBody>
          <a:bodyPr/>
          <a:lstStyle/>
          <a:p>
            <a:fld id="{2E1460C7-A89E-7E46-A9BA-15A657D3CF1C}" type="slidenum">
              <a:rPr lang="fr-FR" altLang="fr-FR"/>
              <a:pPr/>
              <a:t>51</a:t>
            </a:fld>
            <a:endParaRPr lang="fr-FR" altLang="fr-FR"/>
          </a:p>
        </p:txBody>
      </p:sp>
      <p:sp>
        <p:nvSpPr>
          <p:cNvPr id="134145" name="Text Box 1">
            <a:extLst>
              <a:ext uri="{FF2B5EF4-FFF2-40B4-BE49-F238E27FC236}">
                <a16:creationId xmlns:a16="http://schemas.microsoft.com/office/drawing/2014/main" id="{5F36D852-C2FA-5944-B6F0-464A5561969F}"/>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Text Box 2">
            <a:extLst>
              <a:ext uri="{FF2B5EF4-FFF2-40B4-BE49-F238E27FC236}">
                <a16:creationId xmlns:a16="http://schemas.microsoft.com/office/drawing/2014/main" id="{8617F5F8-399B-9741-AAB8-67F88C63A83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972CCFB-263D-2E4E-89E2-F66AE2D0974E}"/>
              </a:ext>
            </a:extLst>
          </p:cNvPr>
          <p:cNvSpPr>
            <a:spLocks noGrp="1" noChangeArrowheads="1"/>
          </p:cNvSpPr>
          <p:nvPr>
            <p:ph type="sldNum"/>
          </p:nvPr>
        </p:nvSpPr>
        <p:spPr>
          <a:ln/>
        </p:spPr>
        <p:txBody>
          <a:bodyPr/>
          <a:lstStyle/>
          <a:p>
            <a:fld id="{1247AF5A-C1FD-444C-B50E-47E4BB8DCB5F}" type="slidenum">
              <a:rPr lang="fr-FR" altLang="fr-FR"/>
              <a:pPr/>
              <a:t>5</a:t>
            </a:fld>
            <a:endParaRPr lang="fr-FR" altLang="fr-FR"/>
          </a:p>
        </p:txBody>
      </p:sp>
      <p:sp>
        <p:nvSpPr>
          <p:cNvPr id="84993" name="Text Box 1">
            <a:extLst>
              <a:ext uri="{FF2B5EF4-FFF2-40B4-BE49-F238E27FC236}">
                <a16:creationId xmlns:a16="http://schemas.microsoft.com/office/drawing/2014/main" id="{343AEC7B-B32D-C94F-9E7D-6919B5D76DBC}"/>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Text Box 2">
            <a:extLst>
              <a:ext uri="{FF2B5EF4-FFF2-40B4-BE49-F238E27FC236}">
                <a16:creationId xmlns:a16="http://schemas.microsoft.com/office/drawing/2014/main" id="{0EC42BAF-9D8F-5B41-8DFA-5EA51472E581}"/>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49B703AC-425D-3541-94CF-D1BCECF0E234}"/>
              </a:ext>
            </a:extLst>
          </p:cNvPr>
          <p:cNvSpPr>
            <a:spLocks noGrp="1" noChangeArrowheads="1"/>
          </p:cNvSpPr>
          <p:nvPr>
            <p:ph type="sldNum"/>
          </p:nvPr>
        </p:nvSpPr>
        <p:spPr>
          <a:ln/>
        </p:spPr>
        <p:txBody>
          <a:bodyPr/>
          <a:lstStyle/>
          <a:p>
            <a:fld id="{DC27B80A-28F2-734D-A19E-86DFE6730075}" type="slidenum">
              <a:rPr lang="fr-FR" altLang="fr-FR"/>
              <a:pPr/>
              <a:t>52</a:t>
            </a:fld>
            <a:endParaRPr lang="fr-FR" altLang="fr-FR"/>
          </a:p>
        </p:txBody>
      </p:sp>
      <p:sp>
        <p:nvSpPr>
          <p:cNvPr id="135169" name="Text Box 1">
            <a:extLst>
              <a:ext uri="{FF2B5EF4-FFF2-40B4-BE49-F238E27FC236}">
                <a16:creationId xmlns:a16="http://schemas.microsoft.com/office/drawing/2014/main" id="{F94F3F93-437B-C949-B49F-817F3DBD08C6}"/>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Text Box 2">
            <a:extLst>
              <a:ext uri="{FF2B5EF4-FFF2-40B4-BE49-F238E27FC236}">
                <a16:creationId xmlns:a16="http://schemas.microsoft.com/office/drawing/2014/main" id="{3A203E9C-5515-AD48-91AE-2F1B944A4544}"/>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7FE5DE5-4EEB-664C-B77C-9F371223849D}"/>
              </a:ext>
            </a:extLst>
          </p:cNvPr>
          <p:cNvSpPr>
            <a:spLocks noGrp="1" noChangeArrowheads="1"/>
          </p:cNvSpPr>
          <p:nvPr>
            <p:ph type="sldNum"/>
          </p:nvPr>
        </p:nvSpPr>
        <p:spPr>
          <a:ln/>
        </p:spPr>
        <p:txBody>
          <a:bodyPr/>
          <a:lstStyle/>
          <a:p>
            <a:fld id="{F3B28E48-048A-8B4B-8452-89FB60785286}" type="slidenum">
              <a:rPr lang="fr-FR" altLang="fr-FR"/>
              <a:pPr/>
              <a:t>53</a:t>
            </a:fld>
            <a:endParaRPr lang="fr-FR" altLang="fr-FR"/>
          </a:p>
        </p:txBody>
      </p:sp>
      <p:sp>
        <p:nvSpPr>
          <p:cNvPr id="136193" name="Text Box 1">
            <a:extLst>
              <a:ext uri="{FF2B5EF4-FFF2-40B4-BE49-F238E27FC236}">
                <a16:creationId xmlns:a16="http://schemas.microsoft.com/office/drawing/2014/main" id="{3783AD3D-0248-854B-9233-5F2DAA52AEB9}"/>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Text Box 2">
            <a:extLst>
              <a:ext uri="{FF2B5EF4-FFF2-40B4-BE49-F238E27FC236}">
                <a16:creationId xmlns:a16="http://schemas.microsoft.com/office/drawing/2014/main" id="{6E8248FF-9027-1741-B3CB-EB4B0A18AA8F}"/>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7F8B9A3-4F35-DA43-8B15-AFFA4649AB7B}"/>
              </a:ext>
            </a:extLst>
          </p:cNvPr>
          <p:cNvSpPr>
            <a:spLocks noGrp="1" noChangeArrowheads="1"/>
          </p:cNvSpPr>
          <p:nvPr>
            <p:ph type="sldNum"/>
          </p:nvPr>
        </p:nvSpPr>
        <p:spPr>
          <a:ln/>
        </p:spPr>
        <p:txBody>
          <a:bodyPr/>
          <a:lstStyle/>
          <a:p>
            <a:fld id="{58E0B649-041B-9B48-B931-C10B644DEE7B}" type="slidenum">
              <a:rPr lang="fr-FR" altLang="fr-FR"/>
              <a:pPr/>
              <a:t>54</a:t>
            </a:fld>
            <a:endParaRPr lang="fr-FR" altLang="fr-FR"/>
          </a:p>
        </p:txBody>
      </p:sp>
      <p:sp>
        <p:nvSpPr>
          <p:cNvPr id="137217" name="Text Box 1">
            <a:extLst>
              <a:ext uri="{FF2B5EF4-FFF2-40B4-BE49-F238E27FC236}">
                <a16:creationId xmlns:a16="http://schemas.microsoft.com/office/drawing/2014/main" id="{6D435105-E83A-F349-A7DE-B8307EC80D0B}"/>
              </a:ext>
            </a:extLst>
          </p:cNvPr>
          <p:cNvSpPr txBox="1">
            <a:spLocks noGrp="1" noRot="1" noChangeAspect="1" noChangeArrowheads="1"/>
          </p:cNvSpPr>
          <p:nvPr>
            <p:ph type="sldImg"/>
          </p:nvPr>
        </p:nvSpPr>
        <p:spPr bwMode="auto">
          <a:xfrm>
            <a:off x="992188" y="768350"/>
            <a:ext cx="5111750" cy="38338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Text Box 2">
            <a:extLst>
              <a:ext uri="{FF2B5EF4-FFF2-40B4-BE49-F238E27FC236}">
                <a16:creationId xmlns:a16="http://schemas.microsoft.com/office/drawing/2014/main" id="{CF81E620-5963-1946-94D4-7B9D34FA408B}"/>
              </a:ext>
            </a:extLst>
          </p:cNvPr>
          <p:cNvSpPr txBox="1">
            <a:spLocks noGrp="1" noChangeArrowheads="1"/>
          </p:cNvSpPr>
          <p:nvPr>
            <p:ph type="body" idx="1"/>
          </p:nvPr>
        </p:nvSpPr>
        <p:spPr bwMode="auto">
          <a:xfrm>
            <a:off x="946150" y="4860925"/>
            <a:ext cx="5203825" cy="4511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4647D9D6-D2D9-4A4A-8A05-5281430E57C7}"/>
              </a:ext>
            </a:extLst>
          </p:cNvPr>
          <p:cNvSpPr>
            <a:spLocks noGrp="1" noChangeArrowheads="1"/>
          </p:cNvSpPr>
          <p:nvPr>
            <p:ph type="sldNum"/>
          </p:nvPr>
        </p:nvSpPr>
        <p:spPr>
          <a:ln/>
        </p:spPr>
        <p:txBody>
          <a:bodyPr/>
          <a:lstStyle/>
          <a:p>
            <a:fld id="{D0543384-34CB-9A41-8A6D-72998C9CB720}" type="slidenum">
              <a:rPr lang="fr-FR" altLang="fr-FR"/>
              <a:pPr/>
              <a:t>55</a:t>
            </a:fld>
            <a:endParaRPr lang="fr-FR" altLang="fr-FR"/>
          </a:p>
        </p:txBody>
      </p:sp>
      <p:sp>
        <p:nvSpPr>
          <p:cNvPr id="138241" name="Text Box 1">
            <a:extLst>
              <a:ext uri="{FF2B5EF4-FFF2-40B4-BE49-F238E27FC236}">
                <a16:creationId xmlns:a16="http://schemas.microsoft.com/office/drawing/2014/main" id="{F10FAE1F-DBC7-CE4D-84A5-A43C383E48BA}"/>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Text Box 2">
            <a:extLst>
              <a:ext uri="{FF2B5EF4-FFF2-40B4-BE49-F238E27FC236}">
                <a16:creationId xmlns:a16="http://schemas.microsoft.com/office/drawing/2014/main" id="{4A6317F2-3C75-AE4C-B4E6-8020154EBCC9}"/>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61EA8B8-0C2A-2E47-AC08-689ECB16F3D4}"/>
              </a:ext>
            </a:extLst>
          </p:cNvPr>
          <p:cNvSpPr>
            <a:spLocks noGrp="1" noChangeArrowheads="1"/>
          </p:cNvSpPr>
          <p:nvPr>
            <p:ph type="sldNum"/>
          </p:nvPr>
        </p:nvSpPr>
        <p:spPr>
          <a:ln/>
        </p:spPr>
        <p:txBody>
          <a:bodyPr/>
          <a:lstStyle/>
          <a:p>
            <a:fld id="{E90976DB-DDED-484A-BEA0-50027066798D}" type="slidenum">
              <a:rPr lang="fr-FR" altLang="fr-FR"/>
              <a:pPr/>
              <a:t>56</a:t>
            </a:fld>
            <a:endParaRPr lang="fr-FR" altLang="fr-FR"/>
          </a:p>
        </p:txBody>
      </p:sp>
      <p:sp>
        <p:nvSpPr>
          <p:cNvPr id="139265" name="Text Box 1">
            <a:extLst>
              <a:ext uri="{FF2B5EF4-FFF2-40B4-BE49-F238E27FC236}">
                <a16:creationId xmlns:a16="http://schemas.microsoft.com/office/drawing/2014/main" id="{41AB19AF-925B-664D-AF99-9FCD4BBB4399}"/>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Text Box 2">
            <a:extLst>
              <a:ext uri="{FF2B5EF4-FFF2-40B4-BE49-F238E27FC236}">
                <a16:creationId xmlns:a16="http://schemas.microsoft.com/office/drawing/2014/main" id="{2027109E-8825-4E40-8EA0-CA0C222014AD}"/>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F791283-522F-6747-813E-BB5BB358C8D4}"/>
              </a:ext>
            </a:extLst>
          </p:cNvPr>
          <p:cNvSpPr>
            <a:spLocks noGrp="1" noChangeArrowheads="1"/>
          </p:cNvSpPr>
          <p:nvPr>
            <p:ph type="sldNum"/>
          </p:nvPr>
        </p:nvSpPr>
        <p:spPr>
          <a:ln/>
        </p:spPr>
        <p:txBody>
          <a:bodyPr/>
          <a:lstStyle/>
          <a:p>
            <a:fld id="{819689C2-D435-BA4E-AFF2-AA68A95AAB3D}" type="slidenum">
              <a:rPr lang="fr-FR" altLang="fr-FR"/>
              <a:pPr/>
              <a:t>57</a:t>
            </a:fld>
            <a:endParaRPr lang="fr-FR" altLang="fr-FR"/>
          </a:p>
        </p:txBody>
      </p:sp>
      <p:sp>
        <p:nvSpPr>
          <p:cNvPr id="140289" name="Text Box 1">
            <a:extLst>
              <a:ext uri="{FF2B5EF4-FFF2-40B4-BE49-F238E27FC236}">
                <a16:creationId xmlns:a16="http://schemas.microsoft.com/office/drawing/2014/main" id="{9C01D28E-D93B-9A4D-B1D0-36CF9B9C65E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Text Box 2">
            <a:extLst>
              <a:ext uri="{FF2B5EF4-FFF2-40B4-BE49-F238E27FC236}">
                <a16:creationId xmlns:a16="http://schemas.microsoft.com/office/drawing/2014/main" id="{C6D1D9C3-20C4-F94C-BC71-0524280DB49A}"/>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7878CED-EC15-9B4D-950E-D4EFF709A6FA}"/>
              </a:ext>
            </a:extLst>
          </p:cNvPr>
          <p:cNvSpPr>
            <a:spLocks noGrp="1" noChangeArrowheads="1"/>
          </p:cNvSpPr>
          <p:nvPr>
            <p:ph type="sldNum"/>
          </p:nvPr>
        </p:nvSpPr>
        <p:spPr>
          <a:ln/>
        </p:spPr>
        <p:txBody>
          <a:bodyPr/>
          <a:lstStyle/>
          <a:p>
            <a:fld id="{B1DB7F3A-E2C4-634D-B66B-00733F04730D}" type="slidenum">
              <a:rPr lang="fr-FR" altLang="fr-FR"/>
              <a:pPr/>
              <a:t>58</a:t>
            </a:fld>
            <a:endParaRPr lang="fr-FR" altLang="fr-FR"/>
          </a:p>
        </p:txBody>
      </p:sp>
      <p:sp>
        <p:nvSpPr>
          <p:cNvPr id="141313" name="Text Box 1">
            <a:extLst>
              <a:ext uri="{FF2B5EF4-FFF2-40B4-BE49-F238E27FC236}">
                <a16:creationId xmlns:a16="http://schemas.microsoft.com/office/drawing/2014/main" id="{52FB82F3-96D4-5A44-8E51-7DD4DFDFCFF6}"/>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Text Box 2">
            <a:extLst>
              <a:ext uri="{FF2B5EF4-FFF2-40B4-BE49-F238E27FC236}">
                <a16:creationId xmlns:a16="http://schemas.microsoft.com/office/drawing/2014/main" id="{E1C62997-144D-AF4C-9D1D-E11ACF1C617B}"/>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C108EFC-78BF-0449-8AED-E2CDF8479098}"/>
              </a:ext>
            </a:extLst>
          </p:cNvPr>
          <p:cNvSpPr>
            <a:spLocks noGrp="1" noChangeArrowheads="1"/>
          </p:cNvSpPr>
          <p:nvPr>
            <p:ph type="sldNum"/>
          </p:nvPr>
        </p:nvSpPr>
        <p:spPr>
          <a:ln/>
        </p:spPr>
        <p:txBody>
          <a:bodyPr/>
          <a:lstStyle/>
          <a:p>
            <a:fld id="{1A7652CC-F31C-BA48-89D6-769993E2BBE7}" type="slidenum">
              <a:rPr lang="fr-FR" altLang="fr-FR"/>
              <a:pPr/>
              <a:t>59</a:t>
            </a:fld>
            <a:endParaRPr lang="fr-FR" altLang="fr-FR"/>
          </a:p>
        </p:txBody>
      </p:sp>
      <p:sp>
        <p:nvSpPr>
          <p:cNvPr id="142337" name="Text Box 1">
            <a:extLst>
              <a:ext uri="{FF2B5EF4-FFF2-40B4-BE49-F238E27FC236}">
                <a16:creationId xmlns:a16="http://schemas.microsoft.com/office/drawing/2014/main" id="{02F3C2BC-C3DD-1244-9BC3-398A5C07748A}"/>
              </a:ext>
            </a:extLst>
          </p:cNvPr>
          <p:cNvSpPr txBox="1">
            <a:spLocks noGrp="1" noRot="1" noChangeAspect="1" noChangeArrowheads="1"/>
          </p:cNvSpPr>
          <p:nvPr>
            <p:ph type="sldImg"/>
          </p:nvPr>
        </p:nvSpPr>
        <p:spPr bwMode="auto">
          <a:xfrm>
            <a:off x="992188" y="768350"/>
            <a:ext cx="5111750" cy="38338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Text Box 2">
            <a:extLst>
              <a:ext uri="{FF2B5EF4-FFF2-40B4-BE49-F238E27FC236}">
                <a16:creationId xmlns:a16="http://schemas.microsoft.com/office/drawing/2014/main" id="{56D2641F-D6A5-0F4F-AA78-655ED97DB75D}"/>
              </a:ext>
            </a:extLst>
          </p:cNvPr>
          <p:cNvSpPr txBox="1">
            <a:spLocks noGrp="1" noChangeArrowheads="1"/>
          </p:cNvSpPr>
          <p:nvPr>
            <p:ph type="body" idx="1"/>
          </p:nvPr>
        </p:nvSpPr>
        <p:spPr bwMode="auto">
          <a:xfrm>
            <a:off x="946150" y="4860925"/>
            <a:ext cx="5203825" cy="4511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940A123-6BBA-C447-BA7F-84A7B63D812B}"/>
              </a:ext>
            </a:extLst>
          </p:cNvPr>
          <p:cNvSpPr>
            <a:spLocks noGrp="1" noChangeArrowheads="1"/>
          </p:cNvSpPr>
          <p:nvPr>
            <p:ph type="sldNum"/>
          </p:nvPr>
        </p:nvSpPr>
        <p:spPr>
          <a:ln/>
        </p:spPr>
        <p:txBody>
          <a:bodyPr/>
          <a:lstStyle/>
          <a:p>
            <a:fld id="{2EBD013D-CAE3-DF4A-BDAF-55AA970431F0}" type="slidenum">
              <a:rPr lang="fr-FR" altLang="fr-FR"/>
              <a:pPr/>
              <a:t>60</a:t>
            </a:fld>
            <a:endParaRPr lang="fr-FR" altLang="fr-FR"/>
          </a:p>
        </p:txBody>
      </p:sp>
      <p:sp>
        <p:nvSpPr>
          <p:cNvPr id="143361" name="Text Box 1">
            <a:extLst>
              <a:ext uri="{FF2B5EF4-FFF2-40B4-BE49-F238E27FC236}">
                <a16:creationId xmlns:a16="http://schemas.microsoft.com/office/drawing/2014/main" id="{9ABB4341-D53A-4149-893D-F8285B52E16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Text Box 2">
            <a:extLst>
              <a:ext uri="{FF2B5EF4-FFF2-40B4-BE49-F238E27FC236}">
                <a16:creationId xmlns:a16="http://schemas.microsoft.com/office/drawing/2014/main" id="{E055EC11-6A07-7A49-90D5-6FB4EBEFA9D3}"/>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993A679-42D5-3544-A4D4-98B8BD0E88B8}"/>
              </a:ext>
            </a:extLst>
          </p:cNvPr>
          <p:cNvSpPr>
            <a:spLocks noGrp="1" noChangeArrowheads="1"/>
          </p:cNvSpPr>
          <p:nvPr>
            <p:ph type="sldNum"/>
          </p:nvPr>
        </p:nvSpPr>
        <p:spPr>
          <a:ln/>
        </p:spPr>
        <p:txBody>
          <a:bodyPr/>
          <a:lstStyle/>
          <a:p>
            <a:fld id="{B695CA3E-F15B-0049-9BDD-E165048F0BF1}" type="slidenum">
              <a:rPr lang="fr-FR" altLang="fr-FR"/>
              <a:pPr/>
              <a:t>61</a:t>
            </a:fld>
            <a:endParaRPr lang="fr-FR" altLang="fr-FR"/>
          </a:p>
        </p:txBody>
      </p:sp>
      <p:sp>
        <p:nvSpPr>
          <p:cNvPr id="144385" name="Text Box 1">
            <a:extLst>
              <a:ext uri="{FF2B5EF4-FFF2-40B4-BE49-F238E27FC236}">
                <a16:creationId xmlns:a16="http://schemas.microsoft.com/office/drawing/2014/main" id="{EFA0B1FA-BCDB-4743-BD23-DA6FD65F9544}"/>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Text Box 2">
            <a:extLst>
              <a:ext uri="{FF2B5EF4-FFF2-40B4-BE49-F238E27FC236}">
                <a16:creationId xmlns:a16="http://schemas.microsoft.com/office/drawing/2014/main" id="{66701D4E-7124-C948-B719-ABE5B70F174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4A13942-6E17-AC4B-B414-ECE223ED7450}"/>
              </a:ext>
            </a:extLst>
          </p:cNvPr>
          <p:cNvSpPr>
            <a:spLocks noGrp="1" noChangeArrowheads="1"/>
          </p:cNvSpPr>
          <p:nvPr>
            <p:ph type="sldNum"/>
          </p:nvPr>
        </p:nvSpPr>
        <p:spPr>
          <a:ln/>
        </p:spPr>
        <p:txBody>
          <a:bodyPr/>
          <a:lstStyle/>
          <a:p>
            <a:fld id="{056FF37D-D22C-6248-B1BB-495CD17FB5A1}" type="slidenum">
              <a:rPr lang="fr-FR" altLang="fr-FR"/>
              <a:pPr/>
              <a:t>8</a:t>
            </a:fld>
            <a:endParaRPr lang="fr-FR" altLang="fr-FR"/>
          </a:p>
        </p:txBody>
      </p:sp>
      <p:sp>
        <p:nvSpPr>
          <p:cNvPr id="86017" name="Text Box 1">
            <a:extLst>
              <a:ext uri="{FF2B5EF4-FFF2-40B4-BE49-F238E27FC236}">
                <a16:creationId xmlns:a16="http://schemas.microsoft.com/office/drawing/2014/main" id="{5131976F-4B18-DE41-8A2C-DD67000ECF5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a:extLst>
              <a:ext uri="{FF2B5EF4-FFF2-40B4-BE49-F238E27FC236}">
                <a16:creationId xmlns:a16="http://schemas.microsoft.com/office/drawing/2014/main" id="{0D6F06EE-E019-8F44-AE2E-9C0A55C8C2FC}"/>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FF581FA-D7CA-594A-974A-30A1BB14ED37}"/>
              </a:ext>
            </a:extLst>
          </p:cNvPr>
          <p:cNvSpPr>
            <a:spLocks noGrp="1" noChangeArrowheads="1"/>
          </p:cNvSpPr>
          <p:nvPr>
            <p:ph type="sldNum"/>
          </p:nvPr>
        </p:nvSpPr>
        <p:spPr>
          <a:ln/>
        </p:spPr>
        <p:txBody>
          <a:bodyPr/>
          <a:lstStyle/>
          <a:p>
            <a:fld id="{730CF462-3DD4-9A43-9453-257EDB951A11}" type="slidenum">
              <a:rPr lang="fr-FR" altLang="fr-FR"/>
              <a:pPr/>
              <a:t>62</a:t>
            </a:fld>
            <a:endParaRPr lang="fr-FR" altLang="fr-FR"/>
          </a:p>
        </p:txBody>
      </p:sp>
      <p:sp>
        <p:nvSpPr>
          <p:cNvPr id="145409" name="Text Box 1">
            <a:extLst>
              <a:ext uri="{FF2B5EF4-FFF2-40B4-BE49-F238E27FC236}">
                <a16:creationId xmlns:a16="http://schemas.microsoft.com/office/drawing/2014/main" id="{8DCC1720-3A1D-7E42-B3B6-A7998DB19B67}"/>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Text Box 2">
            <a:extLst>
              <a:ext uri="{FF2B5EF4-FFF2-40B4-BE49-F238E27FC236}">
                <a16:creationId xmlns:a16="http://schemas.microsoft.com/office/drawing/2014/main" id="{FEB418E0-12A2-0344-B50D-6DD43DB4CA37}"/>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1DD697A4-8C7A-9D4D-82B5-7A25E61734BE}"/>
              </a:ext>
            </a:extLst>
          </p:cNvPr>
          <p:cNvSpPr>
            <a:spLocks noGrp="1" noChangeArrowheads="1"/>
          </p:cNvSpPr>
          <p:nvPr>
            <p:ph type="sldNum"/>
          </p:nvPr>
        </p:nvSpPr>
        <p:spPr>
          <a:ln/>
        </p:spPr>
        <p:txBody>
          <a:bodyPr/>
          <a:lstStyle/>
          <a:p>
            <a:fld id="{F48E9089-49E2-CE4F-AE81-504FD41CA84D}" type="slidenum">
              <a:rPr lang="fr-FR" altLang="fr-FR"/>
              <a:pPr/>
              <a:t>63</a:t>
            </a:fld>
            <a:endParaRPr lang="fr-FR" altLang="fr-FR"/>
          </a:p>
        </p:txBody>
      </p:sp>
      <p:sp>
        <p:nvSpPr>
          <p:cNvPr id="146433" name="Text Box 1">
            <a:extLst>
              <a:ext uri="{FF2B5EF4-FFF2-40B4-BE49-F238E27FC236}">
                <a16:creationId xmlns:a16="http://schemas.microsoft.com/office/drawing/2014/main" id="{AAF484FB-3131-D047-9F37-69EB2C2E4087}"/>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Text Box 2">
            <a:extLst>
              <a:ext uri="{FF2B5EF4-FFF2-40B4-BE49-F238E27FC236}">
                <a16:creationId xmlns:a16="http://schemas.microsoft.com/office/drawing/2014/main" id="{563F33B2-FFF9-2644-AB15-679E826A7091}"/>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3BF76DA-D4D1-454F-8656-8B68F2EDD1C4}"/>
              </a:ext>
            </a:extLst>
          </p:cNvPr>
          <p:cNvSpPr>
            <a:spLocks noGrp="1" noChangeArrowheads="1"/>
          </p:cNvSpPr>
          <p:nvPr>
            <p:ph type="sldNum"/>
          </p:nvPr>
        </p:nvSpPr>
        <p:spPr>
          <a:ln/>
        </p:spPr>
        <p:txBody>
          <a:bodyPr/>
          <a:lstStyle/>
          <a:p>
            <a:fld id="{0146084B-9479-C34E-B9FF-59714ECB7D94}" type="slidenum">
              <a:rPr lang="fr-FR" altLang="fr-FR"/>
              <a:pPr/>
              <a:t>64</a:t>
            </a:fld>
            <a:endParaRPr lang="fr-FR" altLang="fr-FR"/>
          </a:p>
        </p:txBody>
      </p:sp>
      <p:sp>
        <p:nvSpPr>
          <p:cNvPr id="147457" name="Text Box 1">
            <a:extLst>
              <a:ext uri="{FF2B5EF4-FFF2-40B4-BE49-F238E27FC236}">
                <a16:creationId xmlns:a16="http://schemas.microsoft.com/office/drawing/2014/main" id="{1B4C8A7C-D32B-2E4F-93C4-B02BF1EB3DD5}"/>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Text Box 2">
            <a:extLst>
              <a:ext uri="{FF2B5EF4-FFF2-40B4-BE49-F238E27FC236}">
                <a16:creationId xmlns:a16="http://schemas.microsoft.com/office/drawing/2014/main" id="{0FC1AFD0-61C1-924B-9A55-15699146767C}"/>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1C67FDA-71A8-1840-9981-5F17AB9C0905}"/>
              </a:ext>
            </a:extLst>
          </p:cNvPr>
          <p:cNvSpPr>
            <a:spLocks noGrp="1" noChangeArrowheads="1"/>
          </p:cNvSpPr>
          <p:nvPr>
            <p:ph type="sldNum"/>
          </p:nvPr>
        </p:nvSpPr>
        <p:spPr>
          <a:ln/>
        </p:spPr>
        <p:txBody>
          <a:bodyPr/>
          <a:lstStyle/>
          <a:p>
            <a:fld id="{740BC2E6-A12D-FD4F-8226-6AACA0B1F67B}" type="slidenum">
              <a:rPr lang="fr-FR" altLang="fr-FR"/>
              <a:pPr/>
              <a:t>65</a:t>
            </a:fld>
            <a:endParaRPr lang="fr-FR" altLang="fr-FR"/>
          </a:p>
        </p:txBody>
      </p:sp>
      <p:sp>
        <p:nvSpPr>
          <p:cNvPr id="148481" name="Text Box 1">
            <a:extLst>
              <a:ext uri="{FF2B5EF4-FFF2-40B4-BE49-F238E27FC236}">
                <a16:creationId xmlns:a16="http://schemas.microsoft.com/office/drawing/2014/main" id="{DF3DC104-735D-814D-BF7B-9C38433FDDCE}"/>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Text Box 2">
            <a:extLst>
              <a:ext uri="{FF2B5EF4-FFF2-40B4-BE49-F238E27FC236}">
                <a16:creationId xmlns:a16="http://schemas.microsoft.com/office/drawing/2014/main" id="{AEE06028-CAA2-4B47-A7A9-08DC85DD8008}"/>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73F95ED-7673-F14B-86C6-2F5DD7FDEFCC}"/>
              </a:ext>
            </a:extLst>
          </p:cNvPr>
          <p:cNvSpPr>
            <a:spLocks noGrp="1" noChangeArrowheads="1"/>
          </p:cNvSpPr>
          <p:nvPr>
            <p:ph type="sldNum"/>
          </p:nvPr>
        </p:nvSpPr>
        <p:spPr>
          <a:ln/>
        </p:spPr>
        <p:txBody>
          <a:bodyPr/>
          <a:lstStyle/>
          <a:p>
            <a:fld id="{C4E3F855-D63A-4F44-BED4-772355E0A64D}" type="slidenum">
              <a:rPr lang="fr-FR" altLang="fr-FR"/>
              <a:pPr/>
              <a:t>66</a:t>
            </a:fld>
            <a:endParaRPr lang="fr-FR" altLang="fr-FR"/>
          </a:p>
        </p:txBody>
      </p:sp>
      <p:sp>
        <p:nvSpPr>
          <p:cNvPr id="149505" name="Text Box 1">
            <a:extLst>
              <a:ext uri="{FF2B5EF4-FFF2-40B4-BE49-F238E27FC236}">
                <a16:creationId xmlns:a16="http://schemas.microsoft.com/office/drawing/2014/main" id="{CE25B166-633D-6C46-8176-A50ADDC8FF56}"/>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Text Box 2">
            <a:extLst>
              <a:ext uri="{FF2B5EF4-FFF2-40B4-BE49-F238E27FC236}">
                <a16:creationId xmlns:a16="http://schemas.microsoft.com/office/drawing/2014/main" id="{5B2A54EE-B81A-A44D-8A4A-4641DA181EAA}"/>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03724FE-8104-D24E-AD6C-AFE5F7CF5642}"/>
              </a:ext>
            </a:extLst>
          </p:cNvPr>
          <p:cNvSpPr>
            <a:spLocks noGrp="1" noChangeArrowheads="1"/>
          </p:cNvSpPr>
          <p:nvPr>
            <p:ph type="sldNum"/>
          </p:nvPr>
        </p:nvSpPr>
        <p:spPr>
          <a:ln/>
        </p:spPr>
        <p:txBody>
          <a:bodyPr/>
          <a:lstStyle/>
          <a:p>
            <a:fld id="{F60B5A21-CD8C-EC4A-ABAB-976EC84BB34A}" type="slidenum">
              <a:rPr lang="fr-FR" altLang="fr-FR"/>
              <a:pPr/>
              <a:t>67</a:t>
            </a:fld>
            <a:endParaRPr lang="fr-FR" altLang="fr-FR"/>
          </a:p>
        </p:txBody>
      </p:sp>
      <p:sp>
        <p:nvSpPr>
          <p:cNvPr id="151553" name="Text Box 1">
            <a:extLst>
              <a:ext uri="{FF2B5EF4-FFF2-40B4-BE49-F238E27FC236}">
                <a16:creationId xmlns:a16="http://schemas.microsoft.com/office/drawing/2014/main" id="{682B1ECD-8922-BA44-B8FF-941057A63923}"/>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Text Box 2">
            <a:extLst>
              <a:ext uri="{FF2B5EF4-FFF2-40B4-BE49-F238E27FC236}">
                <a16:creationId xmlns:a16="http://schemas.microsoft.com/office/drawing/2014/main" id="{7C9EB311-4C5B-FB42-9932-EF4B60C8A984}"/>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11BE70F-DB7B-0745-BF28-5CE7ABCBE6C0}"/>
              </a:ext>
            </a:extLst>
          </p:cNvPr>
          <p:cNvSpPr>
            <a:spLocks noGrp="1" noChangeArrowheads="1"/>
          </p:cNvSpPr>
          <p:nvPr>
            <p:ph type="sldNum"/>
          </p:nvPr>
        </p:nvSpPr>
        <p:spPr>
          <a:ln/>
        </p:spPr>
        <p:txBody>
          <a:bodyPr/>
          <a:lstStyle/>
          <a:p>
            <a:fld id="{99A6A23D-E081-B74A-B483-9232AB85B0BA}" type="slidenum">
              <a:rPr lang="fr-FR" altLang="fr-FR"/>
              <a:pPr/>
              <a:t>68</a:t>
            </a:fld>
            <a:endParaRPr lang="fr-FR" altLang="fr-FR"/>
          </a:p>
        </p:txBody>
      </p:sp>
      <p:sp>
        <p:nvSpPr>
          <p:cNvPr id="152577" name="Text Box 1">
            <a:extLst>
              <a:ext uri="{FF2B5EF4-FFF2-40B4-BE49-F238E27FC236}">
                <a16:creationId xmlns:a16="http://schemas.microsoft.com/office/drawing/2014/main" id="{DF0646C0-DEF7-BB42-A626-BED043EDCED7}"/>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Text Box 2">
            <a:extLst>
              <a:ext uri="{FF2B5EF4-FFF2-40B4-BE49-F238E27FC236}">
                <a16:creationId xmlns:a16="http://schemas.microsoft.com/office/drawing/2014/main" id="{9A672A70-D39F-5F48-9432-E7453D9A7626}"/>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045BB7A3-4B1A-C64D-851C-5E51E61A82BD}"/>
              </a:ext>
            </a:extLst>
          </p:cNvPr>
          <p:cNvSpPr>
            <a:spLocks noGrp="1" noChangeArrowheads="1"/>
          </p:cNvSpPr>
          <p:nvPr>
            <p:ph type="sldNum"/>
          </p:nvPr>
        </p:nvSpPr>
        <p:spPr>
          <a:ln/>
        </p:spPr>
        <p:txBody>
          <a:bodyPr/>
          <a:lstStyle/>
          <a:p>
            <a:fld id="{13923371-DEFE-6648-A1E9-9FE5623B7927}" type="slidenum">
              <a:rPr lang="fr-FR" altLang="fr-FR"/>
              <a:pPr/>
              <a:t>69</a:t>
            </a:fld>
            <a:endParaRPr lang="fr-FR" altLang="fr-FR"/>
          </a:p>
        </p:txBody>
      </p:sp>
      <p:sp>
        <p:nvSpPr>
          <p:cNvPr id="153601" name="Text Box 1">
            <a:extLst>
              <a:ext uri="{FF2B5EF4-FFF2-40B4-BE49-F238E27FC236}">
                <a16:creationId xmlns:a16="http://schemas.microsoft.com/office/drawing/2014/main" id="{5A477748-3445-6344-BE20-0691FA37F3A1}"/>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Text Box 2">
            <a:extLst>
              <a:ext uri="{FF2B5EF4-FFF2-40B4-BE49-F238E27FC236}">
                <a16:creationId xmlns:a16="http://schemas.microsoft.com/office/drawing/2014/main" id="{BA2051B3-C762-BA48-B620-B2F332F700F2}"/>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7778C98-52C1-014B-8F2A-51298DB25622}"/>
              </a:ext>
            </a:extLst>
          </p:cNvPr>
          <p:cNvSpPr>
            <a:spLocks noGrp="1" noChangeArrowheads="1"/>
          </p:cNvSpPr>
          <p:nvPr>
            <p:ph type="sldNum"/>
          </p:nvPr>
        </p:nvSpPr>
        <p:spPr>
          <a:ln/>
        </p:spPr>
        <p:txBody>
          <a:bodyPr/>
          <a:lstStyle/>
          <a:p>
            <a:fld id="{D6AD98D7-DF9D-A34A-A584-68A7B8C893BF}" type="slidenum">
              <a:rPr lang="fr-FR" altLang="fr-FR"/>
              <a:pPr/>
              <a:t>70</a:t>
            </a:fld>
            <a:endParaRPr lang="fr-FR" altLang="fr-FR"/>
          </a:p>
        </p:txBody>
      </p:sp>
      <p:sp>
        <p:nvSpPr>
          <p:cNvPr id="154625" name="Text Box 1">
            <a:extLst>
              <a:ext uri="{FF2B5EF4-FFF2-40B4-BE49-F238E27FC236}">
                <a16:creationId xmlns:a16="http://schemas.microsoft.com/office/drawing/2014/main" id="{F4E5B715-5C35-874C-B674-D4336AEAC1C3}"/>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Text Box 2">
            <a:extLst>
              <a:ext uri="{FF2B5EF4-FFF2-40B4-BE49-F238E27FC236}">
                <a16:creationId xmlns:a16="http://schemas.microsoft.com/office/drawing/2014/main" id="{C8BD77C9-0D85-F241-B227-3B5A8290EF9A}"/>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A0E4AD3-306A-0B49-9007-1CDE9639EB45}"/>
              </a:ext>
            </a:extLst>
          </p:cNvPr>
          <p:cNvSpPr>
            <a:spLocks noGrp="1" noChangeArrowheads="1"/>
          </p:cNvSpPr>
          <p:nvPr>
            <p:ph type="sldNum"/>
          </p:nvPr>
        </p:nvSpPr>
        <p:spPr>
          <a:ln/>
        </p:spPr>
        <p:txBody>
          <a:bodyPr/>
          <a:lstStyle/>
          <a:p>
            <a:fld id="{DF5D4017-7B09-A84E-8393-DF00FE1BE548}" type="slidenum">
              <a:rPr lang="fr-FR" altLang="fr-FR"/>
              <a:pPr/>
              <a:t>71</a:t>
            </a:fld>
            <a:endParaRPr lang="fr-FR" altLang="fr-FR"/>
          </a:p>
        </p:txBody>
      </p:sp>
      <p:sp>
        <p:nvSpPr>
          <p:cNvPr id="155649" name="Text Box 1">
            <a:extLst>
              <a:ext uri="{FF2B5EF4-FFF2-40B4-BE49-F238E27FC236}">
                <a16:creationId xmlns:a16="http://schemas.microsoft.com/office/drawing/2014/main" id="{206BEDA6-733F-AF40-A048-C6E1A31166C8}"/>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Text Box 2">
            <a:extLst>
              <a:ext uri="{FF2B5EF4-FFF2-40B4-BE49-F238E27FC236}">
                <a16:creationId xmlns:a16="http://schemas.microsoft.com/office/drawing/2014/main" id="{BE61154F-E711-AA4D-816A-55BD06C7AFAA}"/>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AD48FC9-7E56-E246-81F4-D009E9F617A3}"/>
              </a:ext>
            </a:extLst>
          </p:cNvPr>
          <p:cNvSpPr>
            <a:spLocks noGrp="1" noChangeArrowheads="1"/>
          </p:cNvSpPr>
          <p:nvPr>
            <p:ph type="sldNum"/>
          </p:nvPr>
        </p:nvSpPr>
        <p:spPr>
          <a:ln/>
        </p:spPr>
        <p:txBody>
          <a:bodyPr/>
          <a:lstStyle/>
          <a:p>
            <a:fld id="{96E4BB7D-1AAE-5849-937D-4C76E7AF3E9C}" type="slidenum">
              <a:rPr lang="fr-FR" altLang="fr-FR"/>
              <a:pPr/>
              <a:t>9</a:t>
            </a:fld>
            <a:endParaRPr lang="fr-FR" altLang="fr-FR"/>
          </a:p>
        </p:txBody>
      </p:sp>
      <p:sp>
        <p:nvSpPr>
          <p:cNvPr id="87041" name="Text Box 1">
            <a:extLst>
              <a:ext uri="{FF2B5EF4-FFF2-40B4-BE49-F238E27FC236}">
                <a16:creationId xmlns:a16="http://schemas.microsoft.com/office/drawing/2014/main" id="{1731194B-681C-5945-B44E-6268D57A9FA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8F59164E-D223-7945-93E8-769B41993BF6}"/>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6A2D20B-4965-1240-973C-D07421DF2F3F}"/>
              </a:ext>
            </a:extLst>
          </p:cNvPr>
          <p:cNvSpPr>
            <a:spLocks noGrp="1" noChangeArrowheads="1"/>
          </p:cNvSpPr>
          <p:nvPr>
            <p:ph type="sldNum"/>
          </p:nvPr>
        </p:nvSpPr>
        <p:spPr>
          <a:ln/>
        </p:spPr>
        <p:txBody>
          <a:bodyPr/>
          <a:lstStyle/>
          <a:p>
            <a:fld id="{CC61A502-7D04-2142-9BBA-FC2A8BD82A2D}" type="slidenum">
              <a:rPr lang="fr-FR" altLang="fr-FR"/>
              <a:pPr/>
              <a:t>72</a:t>
            </a:fld>
            <a:endParaRPr lang="fr-FR" altLang="fr-FR"/>
          </a:p>
        </p:txBody>
      </p:sp>
      <p:sp>
        <p:nvSpPr>
          <p:cNvPr id="156673" name="Text Box 1">
            <a:extLst>
              <a:ext uri="{FF2B5EF4-FFF2-40B4-BE49-F238E27FC236}">
                <a16:creationId xmlns:a16="http://schemas.microsoft.com/office/drawing/2014/main" id="{2EC48D70-1EB5-B248-BCA5-53DFAD8C41FC}"/>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Text Box 2">
            <a:extLst>
              <a:ext uri="{FF2B5EF4-FFF2-40B4-BE49-F238E27FC236}">
                <a16:creationId xmlns:a16="http://schemas.microsoft.com/office/drawing/2014/main" id="{900C6DF4-6D0F-E142-A179-1FE6993D86E2}"/>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88AD846-44FC-4342-B264-9D4732A9A6FA}"/>
              </a:ext>
            </a:extLst>
          </p:cNvPr>
          <p:cNvSpPr>
            <a:spLocks noGrp="1" noChangeArrowheads="1"/>
          </p:cNvSpPr>
          <p:nvPr>
            <p:ph type="sldNum"/>
          </p:nvPr>
        </p:nvSpPr>
        <p:spPr>
          <a:ln/>
        </p:spPr>
        <p:txBody>
          <a:bodyPr/>
          <a:lstStyle/>
          <a:p>
            <a:fld id="{89C66663-00FF-114A-BD15-562129CC9584}" type="slidenum">
              <a:rPr lang="fr-FR" altLang="fr-FR"/>
              <a:pPr/>
              <a:t>10</a:t>
            </a:fld>
            <a:endParaRPr lang="fr-FR" altLang="fr-FR"/>
          </a:p>
        </p:txBody>
      </p:sp>
      <p:sp>
        <p:nvSpPr>
          <p:cNvPr id="88065" name="Text Box 1">
            <a:extLst>
              <a:ext uri="{FF2B5EF4-FFF2-40B4-BE49-F238E27FC236}">
                <a16:creationId xmlns:a16="http://schemas.microsoft.com/office/drawing/2014/main" id="{9A7ABD87-BF37-BE4B-AC6E-270EAEAE5E44}"/>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8BA6568B-1197-A84A-8D36-D0629C53DBDC}"/>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D990078-4EA7-144A-A630-EE57A54A50C2}"/>
              </a:ext>
            </a:extLst>
          </p:cNvPr>
          <p:cNvSpPr>
            <a:spLocks noGrp="1" noChangeArrowheads="1"/>
          </p:cNvSpPr>
          <p:nvPr>
            <p:ph type="sldNum"/>
          </p:nvPr>
        </p:nvSpPr>
        <p:spPr>
          <a:ln/>
        </p:spPr>
        <p:txBody>
          <a:bodyPr/>
          <a:lstStyle/>
          <a:p>
            <a:fld id="{4084A5E1-9885-9F4B-8139-841F9750FF56}" type="slidenum">
              <a:rPr lang="fr-FR" altLang="fr-FR"/>
              <a:pPr/>
              <a:t>11</a:t>
            </a:fld>
            <a:endParaRPr lang="fr-FR" altLang="fr-FR"/>
          </a:p>
        </p:txBody>
      </p:sp>
      <p:sp>
        <p:nvSpPr>
          <p:cNvPr id="89089" name="Text Box 1">
            <a:extLst>
              <a:ext uri="{FF2B5EF4-FFF2-40B4-BE49-F238E27FC236}">
                <a16:creationId xmlns:a16="http://schemas.microsoft.com/office/drawing/2014/main" id="{55D36750-34FD-3747-803C-676BADAA6990}"/>
              </a:ext>
            </a:extLst>
          </p:cNvPr>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a:extLst>
              <a:ext uri="{FF2B5EF4-FFF2-40B4-BE49-F238E27FC236}">
                <a16:creationId xmlns:a16="http://schemas.microsoft.com/office/drawing/2014/main" id="{1FB8EB03-1AE7-7E47-836F-7DCF371C918A}"/>
              </a:ext>
            </a:extLst>
          </p:cNvPr>
          <p:cNvSpPr txBox="1">
            <a:spLocks noGrp="1" noChangeArrowheads="1"/>
          </p:cNvSpPr>
          <p:nvPr>
            <p:ph type="body" idx="1"/>
          </p:nvPr>
        </p:nvSpPr>
        <p:spPr bwMode="auto">
          <a:xfrm>
            <a:off x="946150" y="4860925"/>
            <a:ext cx="5203825" cy="4602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48283F-5938-1C46-9104-11BDAB8D9BF6}"/>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4EE4CF6-3E1F-134A-ACD6-72A105642FD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16985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51C4E-7AC5-164F-B08D-83A60CAE11C0}"/>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32EA2CB-899A-7C49-BA43-858A0B069428}"/>
              </a:ext>
            </a:extLst>
          </p:cNvPr>
          <p:cNvSpPr>
            <a:spLocks noGrp="1"/>
          </p:cNvSpPr>
          <p:nvPr>
            <p:ph type="body" orient="vert" idx="1"/>
          </p:nvPr>
        </p:nvSpPr>
        <p:spPr>
          <a:xfrm>
            <a:off x="628650" y="1825625"/>
            <a:ext cx="7886700" cy="4351338"/>
          </a:xfrm>
          <a:prstGeom prst="rect">
            <a:avLst/>
          </a:prstGeom>
        </p:spPr>
        <p:txBody>
          <a:bodyPr vert="eaVert"/>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998164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5E4ADC1-2725-BD4C-B4A0-B85F16134DEB}"/>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621A18C-12C3-1745-A28E-C53359213A83}"/>
              </a:ext>
            </a:extLst>
          </p:cNvPr>
          <p:cNvSpPr>
            <a:spLocks noGrp="1"/>
          </p:cNvSpPr>
          <p:nvPr>
            <p:ph type="body" orient="vert" idx="1"/>
          </p:nvPr>
        </p:nvSpPr>
        <p:spPr>
          <a:xfrm>
            <a:off x="628650" y="365125"/>
            <a:ext cx="5762625" cy="5811838"/>
          </a:xfrm>
          <a:prstGeom prst="rect">
            <a:avLst/>
          </a:prstGeom>
        </p:spPr>
        <p:txBody>
          <a:bodyPr vert="eaVert"/>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958850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5B09A3-F78F-5949-8A53-227A8AB6B35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41A03C4-48D6-C346-8377-FA44D537C62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75455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D4BAF1-A492-BA4F-ABED-065326DAA139}"/>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8412A4EE-7DF0-B34D-B770-A6CBEAE1479D}"/>
              </a:ext>
            </a:extLst>
          </p:cNvPr>
          <p:cNvSpPr>
            <a:spLocks noGrp="1"/>
          </p:cNvSpPr>
          <p:nvPr>
            <p:ph idx="1"/>
          </p:nvPr>
        </p:nvSpPr>
        <p:spPr>
          <a:xfrm>
            <a:off x="628650" y="1825625"/>
            <a:ext cx="7886700" cy="4351338"/>
          </a:xfrm>
          <a:prstGeom prst="rect">
            <a:avLst/>
          </a:prstGeo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1624945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A1E0BF-C94F-364A-9267-657BAB7795B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B173DE-C406-6E47-967D-F3E3AB53186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65128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C08F14-0620-8549-B8BF-2FF1A56658C2}"/>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CD8E0E08-638D-5946-AEA6-44B5E0149258}"/>
              </a:ext>
            </a:extLst>
          </p:cNvPr>
          <p:cNvSpPr>
            <a:spLocks noGrp="1"/>
          </p:cNvSpPr>
          <p:nvPr>
            <p:ph sz="half" idx="1"/>
          </p:nvPr>
        </p:nvSpPr>
        <p:spPr>
          <a:xfrm>
            <a:off x="628650" y="1825625"/>
            <a:ext cx="3867150" cy="4351338"/>
          </a:xfrm>
          <a:prstGeom prst="rect">
            <a:avLst/>
          </a:prstGeo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0BD985B9-15AE-AC4E-BEB1-610A6D17B6BE}"/>
              </a:ext>
            </a:extLst>
          </p:cNvPr>
          <p:cNvSpPr>
            <a:spLocks noGrp="1"/>
          </p:cNvSpPr>
          <p:nvPr>
            <p:ph sz="half" idx="2"/>
          </p:nvPr>
        </p:nvSpPr>
        <p:spPr>
          <a:xfrm>
            <a:off x="4648200" y="1825625"/>
            <a:ext cx="3867150" cy="4351338"/>
          </a:xfrm>
          <a:prstGeom prst="rect">
            <a:avLst/>
          </a:prstGeo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138172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BC6B8-0956-2341-9815-B739D5C22CBF}"/>
              </a:ext>
            </a:extLst>
          </p:cNvPr>
          <p:cNvSpPr>
            <a:spLocks noGrp="1"/>
          </p:cNvSpPr>
          <p:nvPr>
            <p:ph type="title"/>
          </p:nvPr>
        </p:nvSpPr>
        <p:spPr>
          <a:xfrm>
            <a:off x="630238" y="365125"/>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37305FF8-1951-1E42-8C03-1E65D5C88493}"/>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D7D0056-38E7-824C-8379-F81C1634668A}"/>
              </a:ext>
            </a:extLst>
          </p:cNvPr>
          <p:cNvSpPr>
            <a:spLocks noGrp="1"/>
          </p:cNvSpPr>
          <p:nvPr>
            <p:ph sz="half" idx="2"/>
          </p:nvPr>
        </p:nvSpPr>
        <p:spPr>
          <a:xfrm>
            <a:off x="630238" y="2505075"/>
            <a:ext cx="3868737" cy="3684588"/>
          </a:xfrm>
          <a:prstGeom prst="rect">
            <a:avLst/>
          </a:prstGeo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ADFE884A-332E-474C-A606-4A34A678470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F020AB80-DAAB-3E4C-8B6B-D534236EB4A5}"/>
              </a:ext>
            </a:extLst>
          </p:cNvPr>
          <p:cNvSpPr>
            <a:spLocks noGrp="1"/>
          </p:cNvSpPr>
          <p:nvPr>
            <p:ph sz="quarter" idx="4"/>
          </p:nvPr>
        </p:nvSpPr>
        <p:spPr>
          <a:xfrm>
            <a:off x="4629150" y="2505075"/>
            <a:ext cx="3887788" cy="3684588"/>
          </a:xfrm>
          <a:prstGeom prst="rect">
            <a:avLst/>
          </a:prstGeo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207685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5DCCE-7EA7-FF41-8C2D-199329B1A260}"/>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85255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800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9A69D-7E31-EB41-98AD-D076537D120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FA6B5E5-3FF8-CF47-86A4-3E75BC2F2D47}"/>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91C062FD-9B88-DB49-88E6-381B40A9744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92014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38FAC3-AD5F-DD4C-A43B-E9A24DABCD8D}"/>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6CCF822D-FFB4-A94D-BC85-0B3BB561D0A0}"/>
              </a:ext>
            </a:extLst>
          </p:cNvPr>
          <p:cNvSpPr>
            <a:spLocks noGrp="1"/>
          </p:cNvSpPr>
          <p:nvPr>
            <p:ph idx="1"/>
          </p:nvPr>
        </p:nvSpPr>
        <p:spPr>
          <a:xfrm>
            <a:off x="628650" y="1825625"/>
            <a:ext cx="7886700" cy="4351338"/>
          </a:xfrm>
          <a:prstGeom prst="rect">
            <a:avLst/>
          </a:prstGeo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1046889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A578B-9544-CB46-9729-DF5B7AEEF07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6431F36-16BD-D441-B81D-F0774001B58A}"/>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7108924-9C73-4242-B6EA-884CCD38BB7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681797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971AF-08CB-FD42-9A77-51F9D0A870ED}"/>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12FF5A-6185-744A-97A9-052DB6B7AFA0}"/>
              </a:ext>
            </a:extLst>
          </p:cNvPr>
          <p:cNvSpPr>
            <a:spLocks noGrp="1"/>
          </p:cNvSpPr>
          <p:nvPr>
            <p:ph type="body" orient="vert" idx="1"/>
          </p:nvPr>
        </p:nvSpPr>
        <p:spPr>
          <a:xfrm>
            <a:off x="628650" y="1825625"/>
            <a:ext cx="7886700" cy="4351338"/>
          </a:xfrm>
          <a:prstGeom prst="rect">
            <a:avLst/>
          </a:prstGeom>
        </p:spPr>
        <p:txBody>
          <a:bodyPr vert="eaVert"/>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4115392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3261AE9-7682-1D4A-9924-2C9F9471465F}"/>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C4990BB-66CB-EE45-AAFC-577BE72385A4}"/>
              </a:ext>
            </a:extLst>
          </p:cNvPr>
          <p:cNvSpPr>
            <a:spLocks noGrp="1"/>
          </p:cNvSpPr>
          <p:nvPr>
            <p:ph type="body" orient="vert" idx="1"/>
          </p:nvPr>
        </p:nvSpPr>
        <p:spPr>
          <a:xfrm>
            <a:off x="628650" y="365125"/>
            <a:ext cx="5762625" cy="5811838"/>
          </a:xfrm>
          <a:prstGeom prst="rect">
            <a:avLst/>
          </a:prstGeom>
        </p:spPr>
        <p:txBody>
          <a:bodyPr vert="eaVert"/>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381699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C4535-EBF2-2D4A-8AE7-91C759F49E5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8755BC6-7831-A044-B846-DE998E7F33C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302556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0F4E71-6A26-A74D-838C-3D3E6E75A24C}"/>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EB7C4A2F-0DF2-0D4F-85BE-5DF97F1CC3B6}"/>
              </a:ext>
            </a:extLst>
          </p:cNvPr>
          <p:cNvSpPr>
            <a:spLocks noGrp="1"/>
          </p:cNvSpPr>
          <p:nvPr>
            <p:ph sz="half" idx="1"/>
          </p:nvPr>
        </p:nvSpPr>
        <p:spPr>
          <a:xfrm>
            <a:off x="628650" y="1825625"/>
            <a:ext cx="3867150" cy="4351338"/>
          </a:xfrm>
          <a:prstGeom prst="rect">
            <a:avLst/>
          </a:prstGeo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734BF42D-F42B-BD41-B4B6-21DF4F3FAA51}"/>
              </a:ext>
            </a:extLst>
          </p:cNvPr>
          <p:cNvSpPr>
            <a:spLocks noGrp="1"/>
          </p:cNvSpPr>
          <p:nvPr>
            <p:ph sz="half" idx="2"/>
          </p:nvPr>
        </p:nvSpPr>
        <p:spPr>
          <a:xfrm>
            <a:off x="4648200" y="1825625"/>
            <a:ext cx="3867150" cy="4351338"/>
          </a:xfrm>
          <a:prstGeom prst="rect">
            <a:avLst/>
          </a:prstGeo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312119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E0F56-4CB1-F546-824A-03ADE706E3D2}"/>
              </a:ext>
            </a:extLst>
          </p:cNvPr>
          <p:cNvSpPr>
            <a:spLocks noGrp="1"/>
          </p:cNvSpPr>
          <p:nvPr>
            <p:ph type="title"/>
          </p:nvPr>
        </p:nvSpPr>
        <p:spPr>
          <a:xfrm>
            <a:off x="630238" y="365125"/>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AA5B9CBE-1E57-A648-ABAD-57B52D6D189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E9E96DC-31F6-CE4C-9076-C4DDB1C5DB3C}"/>
              </a:ext>
            </a:extLst>
          </p:cNvPr>
          <p:cNvSpPr>
            <a:spLocks noGrp="1"/>
          </p:cNvSpPr>
          <p:nvPr>
            <p:ph sz="half" idx="2"/>
          </p:nvPr>
        </p:nvSpPr>
        <p:spPr>
          <a:xfrm>
            <a:off x="630238" y="2505075"/>
            <a:ext cx="3868737" cy="3684588"/>
          </a:xfrm>
          <a:prstGeom prst="rect">
            <a:avLst/>
          </a:prstGeo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C9E15F23-60CA-4A48-BAFE-D0137AD85E4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0F8636CC-9E8C-7F4F-A6F7-9D606554424E}"/>
              </a:ext>
            </a:extLst>
          </p:cNvPr>
          <p:cNvSpPr>
            <a:spLocks noGrp="1"/>
          </p:cNvSpPr>
          <p:nvPr>
            <p:ph sz="quarter" idx="4"/>
          </p:nvPr>
        </p:nvSpPr>
        <p:spPr>
          <a:xfrm>
            <a:off x="4629150" y="2505075"/>
            <a:ext cx="3887788" cy="3684588"/>
          </a:xfrm>
          <a:prstGeom prst="rect">
            <a:avLst/>
          </a:prstGeo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823147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F3464-C13C-DD48-860A-A9B326725FA1}"/>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6912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9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1E3BD-5E58-4E4D-AB56-EAFF4DF314B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527CD5F-62FB-D74B-AD3E-E21AD16B8B65}"/>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565E59CB-774C-C34E-87B6-42F79D94484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378521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370DF-E210-474D-B196-A8190F7A69D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F151CB6-B515-8C4D-9504-1E5998D035C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5B93398-0A14-A343-81E8-8717B71DB86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400686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jeanlouisetienne.fr/"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68485A69-05EC-8F4F-9E0F-2AD1DF506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162800" cy="6437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Text Box 2">
            <a:extLst>
              <a:ext uri="{FF2B5EF4-FFF2-40B4-BE49-F238E27FC236}">
                <a16:creationId xmlns:a16="http://schemas.microsoft.com/office/drawing/2014/main" id="{148893F9-8119-D742-921F-150831FDA1F9}"/>
              </a:ext>
            </a:extLst>
          </p:cNvPr>
          <p:cNvSpPr txBox="1">
            <a:spLocks noChangeArrowheads="1"/>
          </p:cNvSpPr>
          <p:nvPr/>
        </p:nvSpPr>
        <p:spPr bwMode="auto">
          <a:xfrm>
            <a:off x="1905000" y="3657600"/>
            <a:ext cx="57912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3000"/>
              </a:spcBef>
              <a:buClrTx/>
              <a:buFontTx/>
              <a:buNone/>
            </a:pPr>
            <a:r>
              <a:rPr lang="fr-FR" altLang="fr-FR" sz="4800" b="1">
                <a:solidFill>
                  <a:srgbClr val="993300"/>
                </a:solidFill>
                <a:latin typeface="Comic Sans MS" panose="030F0902030302020204" pitchFamily="66" charset="0"/>
                <a:cs typeface="Times New Roman" panose="02020603050405020304" pitchFamily="18" charset="0"/>
              </a:rPr>
              <a:t>Ski Alpin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098"/>
                                        </p:tgtEl>
                                        <p:attrNameLst>
                                          <p:attrName>style.visibility</p:attrName>
                                        </p:attrNameLst>
                                      </p:cBhvr>
                                      <p:to>
                                        <p:strVal val="visible"/>
                                      </p:to>
                                    </p:set>
                                    <p:anim calcmode="lin" valueType="num">
                                      <p:cBhvr additive="repl">
                                        <p:cTn id="7" dur="500" fill="hold"/>
                                        <p:tgtEl>
                                          <p:spTgt spid="4098"/>
                                        </p:tgtEl>
                                        <p:attrNameLst>
                                          <p:attrName>ppt_x</p:attrName>
                                        </p:attrNameLst>
                                      </p:cBhvr>
                                      <p:tavLst>
                                        <p:tav tm="100000">
                                          <p:val>
                                            <p:strVal val="0-#ppt_w/2"/>
                                          </p:val>
                                        </p:tav>
                                        <p:tav>
                                          <p:val>
                                            <p:strVal val="#ppt_x"/>
                                          </p:val>
                                        </p:tav>
                                      </p:tavLst>
                                    </p:anim>
                                    <p:anim calcmode="lin" valueType="num">
                                      <p:cBhvr additive="repl">
                                        <p:cTn id="8" dur="500" fill="hold"/>
                                        <p:tgtEl>
                                          <p:spTgt spid="4098"/>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15" presetClass="entr" fill="hold" nodeType="afterEffect">
                                  <p:stCondLst>
                                    <p:cond delay="1000"/>
                                  </p:stCondLst>
                                  <p:childTnLst>
                                    <p:set>
                                      <p:cBhvr additive="repl">
                                        <p:cTn id="11" dur="1" fill="hold">
                                          <p:stCondLst>
                                            <p:cond delay="0"/>
                                          </p:stCondLst>
                                        </p:cTn>
                                        <p:tgtEl>
                                          <p:spTgt spid="4097"/>
                                        </p:tgtEl>
                                        <p:attrNameLst>
                                          <p:attrName>style.visibility</p:attrName>
                                        </p:attrNameLst>
                                      </p:cBhvr>
                                      <p:to>
                                        <p:strVal val="visible"/>
                                      </p:to>
                                    </p:set>
                                    <p:anim calcmode="lin" valueType="num">
                                      <p:cBhvr additive="repl">
                                        <p:cTn id="12" dur="1000" fill="hold"/>
                                        <p:tgtEl>
                                          <p:spTgt spid="4097"/>
                                        </p:tgtEl>
                                        <p:attrNameLst>
                                          <p:attrName>ppt_w</p:attrName>
                                        </p:attrNameLst>
                                      </p:cBhvr>
                                      <p:tavLst>
                                        <p:tav tm="100000">
                                          <p:val>
                                            <p:fltVal val="0"/>
                                          </p:val>
                                        </p:tav>
                                        <p:tav>
                                          <p:val>
                                            <p:strVal val="#ppt_w"/>
                                          </p:val>
                                        </p:tav>
                                      </p:tavLst>
                                    </p:anim>
                                    <p:anim calcmode="lin" valueType="num">
                                      <p:cBhvr additive="repl">
                                        <p:cTn id="13" dur="1000" fill="hold"/>
                                        <p:tgtEl>
                                          <p:spTgt spid="4097"/>
                                        </p:tgtEl>
                                        <p:attrNameLst>
                                          <p:attrName>ppt_h</p:attrName>
                                        </p:attrNameLst>
                                      </p:cBhvr>
                                      <p:tavLst>
                                        <p:tav tm="100000">
                                          <p:val>
                                            <p:fltVal val="0"/>
                                          </p:val>
                                        </p:tav>
                                        <p:tav>
                                          <p:val>
                                            <p:strVal val="#ppt_h"/>
                                          </p:val>
                                        </p:tav>
                                      </p:tavLst>
                                    </p:anim>
                                    <p:anim calcmode="lin" valueType="num">
                                      <p:cBhvr additive="repl">
                                        <p:cTn id="14" dur="1000" fill="hold"/>
                                        <p:tgtEl>
                                          <p:spTgt spid="4097"/>
                                        </p:tgtEl>
                                        <p:attrNameLst>
                                          <p:attrName>ppt_x</p:attrName>
                                        </p:attrNameLst>
                                      </p:cBhvr>
                                      <p:tavLst>
                                        <p:tav tm="0" fmla="#ppt_x+(cos(-2*pi*(1-$))*-#ppt_x-sin(-2*pi*(1-$))*(1-#ppt_y))*(1-$)">
                                          <p:val>
                                            <p:fltVal val="0"/>
                                          </p:val>
                                        </p:tav>
                                        <p:tav tm="100000">
                                          <p:val>
                                            <p:fltVal val="1"/>
                                          </p:val>
                                        </p:tav>
                                      </p:tavLst>
                                    </p:anim>
                                    <p:anim calcmode="lin" valueType="num">
                                      <p:cBhvr additive="repl">
                                        <p:cTn id="15" dur="1000" fill="hold"/>
                                        <p:tgtEl>
                                          <p:spTgt spid="40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Oval 1">
            <a:extLst>
              <a:ext uri="{FF2B5EF4-FFF2-40B4-BE49-F238E27FC236}">
                <a16:creationId xmlns:a16="http://schemas.microsoft.com/office/drawing/2014/main" id="{9BA67D33-8103-714F-81E7-9EE6DC0D2854}"/>
              </a:ext>
            </a:extLst>
          </p:cNvPr>
          <p:cNvSpPr>
            <a:spLocks noChangeArrowheads="1"/>
          </p:cNvSpPr>
          <p:nvPr/>
        </p:nvSpPr>
        <p:spPr bwMode="auto">
          <a:xfrm>
            <a:off x="2514600" y="914400"/>
            <a:ext cx="4191000" cy="15240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66" name="Oval 2">
            <a:extLst>
              <a:ext uri="{FF2B5EF4-FFF2-40B4-BE49-F238E27FC236}">
                <a16:creationId xmlns:a16="http://schemas.microsoft.com/office/drawing/2014/main" id="{3A1E72FC-2221-E446-B1C4-EA98D809E109}"/>
              </a:ext>
            </a:extLst>
          </p:cNvPr>
          <p:cNvSpPr>
            <a:spLocks noChangeArrowheads="1"/>
          </p:cNvSpPr>
          <p:nvPr/>
        </p:nvSpPr>
        <p:spPr bwMode="auto">
          <a:xfrm>
            <a:off x="914400" y="0"/>
            <a:ext cx="3276600" cy="18288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67" name="Oval 3">
            <a:extLst>
              <a:ext uri="{FF2B5EF4-FFF2-40B4-BE49-F238E27FC236}">
                <a16:creationId xmlns:a16="http://schemas.microsoft.com/office/drawing/2014/main" id="{ED1AA221-3492-504B-8F6D-6073EDBFE037}"/>
              </a:ext>
            </a:extLst>
          </p:cNvPr>
          <p:cNvSpPr>
            <a:spLocks noChangeArrowheads="1"/>
          </p:cNvSpPr>
          <p:nvPr/>
        </p:nvSpPr>
        <p:spPr bwMode="auto">
          <a:xfrm>
            <a:off x="1676400" y="457200"/>
            <a:ext cx="7010400" cy="1600200"/>
          </a:xfrm>
          <a:prstGeom prst="ellipse">
            <a:avLst/>
          </a:prstGeom>
          <a:solidFill>
            <a:srgbClr val="F05822"/>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600"/>
              </a:spcBef>
              <a:buClrTx/>
              <a:buFontTx/>
              <a:buNone/>
            </a:pPr>
            <a:r>
              <a:rPr lang="fr-FR" altLang="fr-FR" sz="1400">
                <a:latin typeface="Comic Sans MS" panose="030F0902030302020204" pitchFamily="66" charset="0"/>
                <a:cs typeface="Times New Roman" panose="02020603050405020304" pitchFamily="18" charset="0"/>
              </a:rPr>
              <a:t>Analyse des pratiques sociales de références-</a:t>
            </a:r>
            <a:r>
              <a:rPr lang="fr-FR" altLang="fr-FR" sz="2400">
                <a:latin typeface="Comic Sans MS" panose="030F0902030302020204" pitchFamily="66" charset="0"/>
                <a:cs typeface="Times New Roman" panose="02020603050405020304" pitchFamily="18" charset="0"/>
              </a:rPr>
              <a:t> </a:t>
            </a:r>
          </a:p>
          <a:p>
            <a:pPr algn="ctr">
              <a:spcBef>
                <a:spcPts val="700"/>
              </a:spcBef>
              <a:buClrTx/>
              <a:buFontTx/>
              <a:buNone/>
            </a:pPr>
            <a:r>
              <a:rPr lang="fr-FR" altLang="fr-FR" sz="2800">
                <a:latin typeface="Comic Sans MS" panose="030F0902030302020204" pitchFamily="66" charset="0"/>
                <a:cs typeface="Times New Roman" panose="02020603050405020304" pitchFamily="18" charset="0"/>
              </a:rPr>
              <a:t>Approche historique du contexte</a:t>
            </a:r>
          </a:p>
        </p:txBody>
      </p:sp>
      <p:sp>
        <p:nvSpPr>
          <p:cNvPr id="11268" name="Text Box 4">
            <a:extLst>
              <a:ext uri="{FF2B5EF4-FFF2-40B4-BE49-F238E27FC236}">
                <a16:creationId xmlns:a16="http://schemas.microsoft.com/office/drawing/2014/main" id="{1C03F34B-4867-BF42-9159-81B9F50457D9}"/>
              </a:ext>
            </a:extLst>
          </p:cNvPr>
          <p:cNvSpPr txBox="1">
            <a:spLocks noChangeArrowheads="1"/>
          </p:cNvSpPr>
          <p:nvPr/>
        </p:nvSpPr>
        <p:spPr bwMode="auto">
          <a:xfrm>
            <a:off x="1219200" y="4167188"/>
            <a:ext cx="2362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solidFill>
                <a:schemeClr val="tx1"/>
              </a:solidFill>
            </a:endParaRPr>
          </a:p>
        </p:txBody>
      </p:sp>
      <p:sp>
        <p:nvSpPr>
          <p:cNvPr id="11269" name="Text Box 5">
            <a:extLst>
              <a:ext uri="{FF2B5EF4-FFF2-40B4-BE49-F238E27FC236}">
                <a16:creationId xmlns:a16="http://schemas.microsoft.com/office/drawing/2014/main" id="{7853EC72-671E-F64A-BA62-B899405E7405}"/>
              </a:ext>
            </a:extLst>
          </p:cNvPr>
          <p:cNvSpPr txBox="1">
            <a:spLocks noChangeArrowheads="1"/>
          </p:cNvSpPr>
          <p:nvPr/>
        </p:nvSpPr>
        <p:spPr bwMode="auto">
          <a:xfrm>
            <a:off x="1295400" y="4191000"/>
            <a:ext cx="18605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70" name="Oval 6">
            <a:extLst>
              <a:ext uri="{FF2B5EF4-FFF2-40B4-BE49-F238E27FC236}">
                <a16:creationId xmlns:a16="http://schemas.microsoft.com/office/drawing/2014/main" id="{FB9A7626-F0F6-4847-B45D-0B88D00236CB}"/>
              </a:ext>
            </a:extLst>
          </p:cNvPr>
          <p:cNvSpPr>
            <a:spLocks noChangeArrowheads="1"/>
          </p:cNvSpPr>
          <p:nvPr/>
        </p:nvSpPr>
        <p:spPr bwMode="auto">
          <a:xfrm>
            <a:off x="5410200" y="2514600"/>
            <a:ext cx="3733800" cy="1295400"/>
          </a:xfrm>
          <a:prstGeom prst="ellipse">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71" name="Text Box 7">
            <a:extLst>
              <a:ext uri="{FF2B5EF4-FFF2-40B4-BE49-F238E27FC236}">
                <a16:creationId xmlns:a16="http://schemas.microsoft.com/office/drawing/2014/main" id="{C84561EA-8711-B046-BA88-8EEFAA856F30}"/>
              </a:ext>
            </a:extLst>
          </p:cNvPr>
          <p:cNvSpPr txBox="1">
            <a:spLocks noChangeArrowheads="1"/>
          </p:cNvSpPr>
          <p:nvPr/>
        </p:nvSpPr>
        <p:spPr bwMode="auto">
          <a:xfrm>
            <a:off x="5385594" y="2831456"/>
            <a:ext cx="38862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solidFill>
                  <a:schemeClr val="tx1"/>
                </a:solidFill>
                <a:latin typeface="Comic Sans MS" panose="030F0902030302020204" pitchFamily="66" charset="0"/>
                <a:cs typeface="Times New Roman" panose="02020603050405020304" pitchFamily="18" charset="0"/>
              </a:rPr>
              <a:t>Le matériel</a:t>
            </a:r>
          </a:p>
        </p:txBody>
      </p:sp>
      <p:sp>
        <p:nvSpPr>
          <p:cNvPr id="11272" name="Oval 8">
            <a:extLst>
              <a:ext uri="{FF2B5EF4-FFF2-40B4-BE49-F238E27FC236}">
                <a16:creationId xmlns:a16="http://schemas.microsoft.com/office/drawing/2014/main" id="{B63A5908-596A-B64D-B996-0F5AB5327A2B}"/>
              </a:ext>
            </a:extLst>
          </p:cNvPr>
          <p:cNvSpPr>
            <a:spLocks noChangeArrowheads="1"/>
          </p:cNvSpPr>
          <p:nvPr/>
        </p:nvSpPr>
        <p:spPr bwMode="auto">
          <a:xfrm>
            <a:off x="304800" y="4876800"/>
            <a:ext cx="5105400" cy="1371600"/>
          </a:xfrm>
          <a:prstGeom prst="ellipse">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73" name="Text Box 9">
            <a:extLst>
              <a:ext uri="{FF2B5EF4-FFF2-40B4-BE49-F238E27FC236}">
                <a16:creationId xmlns:a16="http://schemas.microsoft.com/office/drawing/2014/main" id="{68EFB38E-A521-0E49-8B2D-D73F00908298}"/>
              </a:ext>
            </a:extLst>
          </p:cNvPr>
          <p:cNvSpPr txBox="1">
            <a:spLocks noChangeArrowheads="1"/>
          </p:cNvSpPr>
          <p:nvPr/>
        </p:nvSpPr>
        <p:spPr bwMode="auto">
          <a:xfrm>
            <a:off x="607416" y="5322482"/>
            <a:ext cx="4865732"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dirty="0">
                <a:solidFill>
                  <a:schemeClr val="tx1"/>
                </a:solidFill>
                <a:latin typeface="Comic Sans MS" panose="030F0902030302020204" pitchFamily="66" charset="0"/>
                <a:cs typeface="Times New Roman" panose="02020603050405020304" pitchFamily="18" charset="0"/>
              </a:rPr>
              <a:t>Les</a:t>
            </a:r>
            <a:r>
              <a:rPr lang="fr-FR" altLang="fr-FR" sz="3600" dirty="0">
                <a:latin typeface="Comic Sans MS" panose="030F0902030302020204" pitchFamily="66" charset="0"/>
                <a:cs typeface="Times New Roman" panose="02020603050405020304" pitchFamily="18" charset="0"/>
              </a:rPr>
              <a:t> </a:t>
            </a:r>
            <a:r>
              <a:rPr lang="fr-FR" altLang="fr-FR" sz="3600" dirty="0">
                <a:solidFill>
                  <a:schemeClr val="tx1"/>
                </a:solidFill>
                <a:latin typeface="Comic Sans MS" panose="030F0902030302020204" pitchFamily="66" charset="0"/>
                <a:cs typeface="Times New Roman" panose="02020603050405020304" pitchFamily="18" charset="0"/>
              </a:rPr>
              <a:t>domaines</a:t>
            </a:r>
            <a:r>
              <a:rPr lang="fr-FR" altLang="fr-FR" sz="3600" dirty="0">
                <a:latin typeface="Comic Sans MS" panose="030F0902030302020204" pitchFamily="66" charset="0"/>
                <a:cs typeface="Times New Roman" panose="02020603050405020304" pitchFamily="18" charset="0"/>
              </a:rPr>
              <a:t> </a:t>
            </a:r>
            <a:r>
              <a:rPr lang="fr-FR" altLang="fr-FR" sz="3600" dirty="0">
                <a:solidFill>
                  <a:schemeClr val="tx1"/>
                </a:solidFill>
                <a:latin typeface="Comic Sans MS" panose="030F0902030302020204" pitchFamily="66" charset="0"/>
                <a:cs typeface="Times New Roman" panose="02020603050405020304" pitchFamily="18" charset="0"/>
              </a:rPr>
              <a:t>skiables</a:t>
            </a:r>
          </a:p>
        </p:txBody>
      </p:sp>
      <p:sp>
        <p:nvSpPr>
          <p:cNvPr id="11274" name="Oval 10">
            <a:extLst>
              <a:ext uri="{FF2B5EF4-FFF2-40B4-BE49-F238E27FC236}">
                <a16:creationId xmlns:a16="http://schemas.microsoft.com/office/drawing/2014/main" id="{B171D726-ABF6-264E-89D9-DC6FD698BC06}"/>
              </a:ext>
            </a:extLst>
          </p:cNvPr>
          <p:cNvSpPr>
            <a:spLocks noChangeArrowheads="1"/>
          </p:cNvSpPr>
          <p:nvPr/>
        </p:nvSpPr>
        <p:spPr bwMode="auto">
          <a:xfrm>
            <a:off x="4648200" y="3733800"/>
            <a:ext cx="3276600" cy="1600200"/>
          </a:xfrm>
          <a:prstGeom prst="ellipse">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75" name="Text Box 11">
            <a:extLst>
              <a:ext uri="{FF2B5EF4-FFF2-40B4-BE49-F238E27FC236}">
                <a16:creationId xmlns:a16="http://schemas.microsoft.com/office/drawing/2014/main" id="{62D36775-C0C2-0A42-B8A9-712BE913B9C3}"/>
              </a:ext>
            </a:extLst>
          </p:cNvPr>
          <p:cNvSpPr txBox="1">
            <a:spLocks noChangeArrowheads="1"/>
          </p:cNvSpPr>
          <p:nvPr/>
        </p:nvSpPr>
        <p:spPr bwMode="auto">
          <a:xfrm>
            <a:off x="4573588" y="4267200"/>
            <a:ext cx="33147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dirty="0">
                <a:latin typeface="Comic Sans MS" panose="030F0902030302020204" pitchFamily="66" charset="0"/>
                <a:cs typeface="Times New Roman" panose="02020603050405020304" pitchFamily="18" charset="0"/>
              </a:rPr>
              <a:t>Les </a:t>
            </a:r>
            <a:r>
              <a:rPr lang="fr-FR" altLang="fr-FR" sz="3600" dirty="0">
                <a:solidFill>
                  <a:schemeClr val="tx1"/>
                </a:solidFill>
                <a:latin typeface="Comic Sans MS" panose="030F0902030302020204" pitchFamily="66" charset="0"/>
                <a:cs typeface="Times New Roman" panose="02020603050405020304" pitchFamily="18" charset="0"/>
              </a:rPr>
              <a:t>transports</a:t>
            </a:r>
          </a:p>
        </p:txBody>
      </p:sp>
      <p:sp>
        <p:nvSpPr>
          <p:cNvPr id="11276" name="Oval 12">
            <a:extLst>
              <a:ext uri="{FF2B5EF4-FFF2-40B4-BE49-F238E27FC236}">
                <a16:creationId xmlns:a16="http://schemas.microsoft.com/office/drawing/2014/main" id="{38A56938-7DA4-4E4F-896F-F0F8304B4E4F}"/>
              </a:ext>
            </a:extLst>
          </p:cNvPr>
          <p:cNvSpPr>
            <a:spLocks noChangeArrowheads="1"/>
          </p:cNvSpPr>
          <p:nvPr/>
        </p:nvSpPr>
        <p:spPr bwMode="auto">
          <a:xfrm>
            <a:off x="533400" y="2895600"/>
            <a:ext cx="3810000" cy="1447800"/>
          </a:xfrm>
          <a:prstGeom prst="ellipse">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77" name="Text Box 13">
            <a:extLst>
              <a:ext uri="{FF2B5EF4-FFF2-40B4-BE49-F238E27FC236}">
                <a16:creationId xmlns:a16="http://schemas.microsoft.com/office/drawing/2014/main" id="{AD49D32E-48C5-C24C-BBC0-F715FAD79C5B}"/>
              </a:ext>
            </a:extLst>
          </p:cNvPr>
          <p:cNvSpPr txBox="1">
            <a:spLocks noChangeArrowheads="1"/>
          </p:cNvSpPr>
          <p:nvPr/>
        </p:nvSpPr>
        <p:spPr bwMode="auto">
          <a:xfrm>
            <a:off x="824121" y="3276600"/>
            <a:ext cx="3504783"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dirty="0">
                <a:solidFill>
                  <a:schemeClr val="tx1"/>
                </a:solidFill>
                <a:latin typeface="Comic Sans MS" panose="030F0902030302020204" pitchFamily="66" charset="0"/>
                <a:cs typeface="Times New Roman" panose="02020603050405020304" pitchFamily="18" charset="0"/>
              </a:rPr>
              <a:t>Les pratiquants</a:t>
            </a:r>
          </a:p>
        </p:txBody>
      </p:sp>
      <p:sp>
        <p:nvSpPr>
          <p:cNvPr id="11278" name="Oval 14">
            <a:extLst>
              <a:ext uri="{FF2B5EF4-FFF2-40B4-BE49-F238E27FC236}">
                <a16:creationId xmlns:a16="http://schemas.microsoft.com/office/drawing/2014/main" id="{61AADF23-7982-434C-A904-6DE9F600D221}"/>
              </a:ext>
            </a:extLst>
          </p:cNvPr>
          <p:cNvSpPr>
            <a:spLocks noChangeArrowheads="1"/>
          </p:cNvSpPr>
          <p:nvPr/>
        </p:nvSpPr>
        <p:spPr bwMode="auto">
          <a:xfrm>
            <a:off x="228600" y="1524000"/>
            <a:ext cx="1676400" cy="1371600"/>
          </a:xfrm>
          <a:prstGeom prst="ellipse">
            <a:avLst/>
          </a:prstGeom>
          <a:solidFill>
            <a:srgbClr val="CCFF33"/>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79" name="Text Box 15">
            <a:extLst>
              <a:ext uri="{FF2B5EF4-FFF2-40B4-BE49-F238E27FC236}">
                <a16:creationId xmlns:a16="http://schemas.microsoft.com/office/drawing/2014/main" id="{6046879D-8827-274A-8FB2-938AD3CB9A8C}"/>
              </a:ext>
            </a:extLst>
          </p:cNvPr>
          <p:cNvSpPr txBox="1">
            <a:spLocks noChangeArrowheads="1"/>
          </p:cNvSpPr>
          <p:nvPr/>
        </p:nvSpPr>
        <p:spPr bwMode="auto">
          <a:xfrm>
            <a:off x="612775" y="1905000"/>
            <a:ext cx="1128713"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solidFill>
                  <a:srgbClr val="BB5F03"/>
                </a:solidFill>
                <a:latin typeface="Comic Sans MS" panose="030F0902030302020204" pitchFamily="66" charset="0"/>
                <a:cs typeface="Times New Roman" panose="02020603050405020304" pitchFamily="18" charset="0"/>
              </a:rPr>
              <a:t>Hier</a:t>
            </a:r>
          </a:p>
        </p:txBody>
      </p:sp>
      <p:sp>
        <p:nvSpPr>
          <p:cNvPr id="11280" name="Line 16">
            <a:extLst>
              <a:ext uri="{FF2B5EF4-FFF2-40B4-BE49-F238E27FC236}">
                <a16:creationId xmlns:a16="http://schemas.microsoft.com/office/drawing/2014/main" id="{B81B12DD-D72D-434E-BA7F-1EBD3D882235}"/>
              </a:ext>
            </a:extLst>
          </p:cNvPr>
          <p:cNvSpPr>
            <a:spLocks noChangeShapeType="1"/>
          </p:cNvSpPr>
          <p:nvPr/>
        </p:nvSpPr>
        <p:spPr bwMode="auto">
          <a:xfrm>
            <a:off x="1905000" y="2514600"/>
            <a:ext cx="228600" cy="15240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1" name="Oval 17">
            <a:extLst>
              <a:ext uri="{FF2B5EF4-FFF2-40B4-BE49-F238E27FC236}">
                <a16:creationId xmlns:a16="http://schemas.microsoft.com/office/drawing/2014/main" id="{5117FCE9-4758-9842-A194-2A8CBCA1CBA0}"/>
              </a:ext>
            </a:extLst>
          </p:cNvPr>
          <p:cNvSpPr>
            <a:spLocks noChangeArrowheads="1"/>
          </p:cNvSpPr>
          <p:nvPr/>
        </p:nvSpPr>
        <p:spPr bwMode="auto">
          <a:xfrm>
            <a:off x="5867400" y="5562600"/>
            <a:ext cx="2895600" cy="1295400"/>
          </a:xfrm>
          <a:prstGeom prst="ellipse">
            <a:avLst/>
          </a:prstGeom>
          <a:solidFill>
            <a:srgbClr val="CCFF33"/>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82" name="Text Box 18">
            <a:extLst>
              <a:ext uri="{FF2B5EF4-FFF2-40B4-BE49-F238E27FC236}">
                <a16:creationId xmlns:a16="http://schemas.microsoft.com/office/drawing/2014/main" id="{26E4D84E-CFE0-B243-A0C3-C8B3B4D4B291}"/>
              </a:ext>
            </a:extLst>
          </p:cNvPr>
          <p:cNvSpPr txBox="1">
            <a:spLocks noChangeArrowheads="1"/>
          </p:cNvSpPr>
          <p:nvPr/>
        </p:nvSpPr>
        <p:spPr bwMode="auto">
          <a:xfrm>
            <a:off x="6021388" y="5867400"/>
            <a:ext cx="261461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solidFill>
                  <a:srgbClr val="BB5F03"/>
                </a:solidFill>
                <a:latin typeface="Comic Sans MS" panose="030F0902030302020204" pitchFamily="66" charset="0"/>
                <a:cs typeface="Times New Roman" panose="02020603050405020304" pitchFamily="18" charset="0"/>
              </a:rPr>
              <a:t>Aujourd’hui</a:t>
            </a:r>
          </a:p>
        </p:txBody>
      </p:sp>
      <p:sp>
        <p:nvSpPr>
          <p:cNvPr id="11283" name="Line 19">
            <a:extLst>
              <a:ext uri="{FF2B5EF4-FFF2-40B4-BE49-F238E27FC236}">
                <a16:creationId xmlns:a16="http://schemas.microsoft.com/office/drawing/2014/main" id="{D5D5AE5C-A672-DD42-85E8-9B5A7B0E62A4}"/>
              </a:ext>
            </a:extLst>
          </p:cNvPr>
          <p:cNvSpPr>
            <a:spLocks noChangeShapeType="1"/>
          </p:cNvSpPr>
          <p:nvPr/>
        </p:nvSpPr>
        <p:spPr bwMode="auto">
          <a:xfrm>
            <a:off x="5867400" y="5486400"/>
            <a:ext cx="228600" cy="22860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4" name="AutoShape 20">
            <a:extLst>
              <a:ext uri="{FF2B5EF4-FFF2-40B4-BE49-F238E27FC236}">
                <a16:creationId xmlns:a16="http://schemas.microsoft.com/office/drawing/2014/main" id="{D9C0924B-7A5E-214A-98D4-79B9310C1E90}"/>
              </a:ext>
            </a:extLst>
          </p:cNvPr>
          <p:cNvSpPr>
            <a:spLocks noChangeArrowheads="1"/>
          </p:cNvSpPr>
          <p:nvPr/>
        </p:nvSpPr>
        <p:spPr bwMode="auto">
          <a:xfrm>
            <a:off x="228600" y="4038600"/>
            <a:ext cx="733425" cy="1214438"/>
          </a:xfrm>
          <a:prstGeom prst="curvedRightArrow">
            <a:avLst>
              <a:gd name="adj1" fmla="val 33117"/>
              <a:gd name="adj2" fmla="val 66234"/>
              <a:gd name="adj3" fmla="val 33333"/>
            </a:avLst>
          </a:prstGeom>
          <a:solidFill>
            <a:srgbClr val="CCFF33"/>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85" name="AutoShape 21">
            <a:extLst>
              <a:ext uri="{FF2B5EF4-FFF2-40B4-BE49-F238E27FC236}">
                <a16:creationId xmlns:a16="http://schemas.microsoft.com/office/drawing/2014/main" id="{1C3DF8C8-D52D-B342-ACED-ADAF2A0A40F2}"/>
              </a:ext>
            </a:extLst>
          </p:cNvPr>
          <p:cNvSpPr>
            <a:spLocks noChangeArrowheads="1"/>
          </p:cNvSpPr>
          <p:nvPr/>
        </p:nvSpPr>
        <p:spPr bwMode="auto">
          <a:xfrm>
            <a:off x="3581400" y="4114800"/>
            <a:ext cx="976313" cy="485775"/>
          </a:xfrm>
          <a:prstGeom prst="notchedRightArrow">
            <a:avLst>
              <a:gd name="adj1" fmla="val 50000"/>
              <a:gd name="adj2" fmla="val 50245"/>
            </a:avLst>
          </a:prstGeom>
          <a:solidFill>
            <a:srgbClr val="CCFF33"/>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286" name="AutoShape 22">
            <a:extLst>
              <a:ext uri="{FF2B5EF4-FFF2-40B4-BE49-F238E27FC236}">
                <a16:creationId xmlns:a16="http://schemas.microsoft.com/office/drawing/2014/main" id="{50472D01-CB9C-2945-B146-395249EA20F3}"/>
              </a:ext>
            </a:extLst>
          </p:cNvPr>
          <p:cNvSpPr>
            <a:spLocks noChangeArrowheads="1"/>
          </p:cNvSpPr>
          <p:nvPr/>
        </p:nvSpPr>
        <p:spPr bwMode="auto">
          <a:xfrm>
            <a:off x="4343400" y="2971800"/>
            <a:ext cx="976313" cy="485775"/>
          </a:xfrm>
          <a:prstGeom prst="notchedRightArrow">
            <a:avLst>
              <a:gd name="adj1" fmla="val 50000"/>
              <a:gd name="adj2" fmla="val 50245"/>
            </a:avLst>
          </a:prstGeom>
          <a:solidFill>
            <a:srgbClr val="CCFF33"/>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FC8AC662-7DD8-364B-992E-A239A3D07C33}"/>
              </a:ext>
            </a:extLst>
          </p:cNvPr>
          <p:cNvSpPr txBox="1">
            <a:spLocks noChangeArrowheads="1"/>
          </p:cNvSpPr>
          <p:nvPr/>
        </p:nvSpPr>
        <p:spPr bwMode="auto">
          <a:xfrm>
            <a:off x="685800" y="182563"/>
            <a:ext cx="77724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5400" b="1">
                <a:solidFill>
                  <a:srgbClr val="000000"/>
                </a:solidFill>
                <a:effectLst>
                  <a:outerShdw blurRad="38100" dist="38100" dir="2700000" algn="tl">
                    <a:srgbClr val="C0C0C0"/>
                  </a:outerShdw>
                </a:effectLst>
              </a:rPr>
              <a:t>L’émergence d’une pratique sociale . Entre moyen de locomotion,tourisme, loisir sportif, </a:t>
            </a:r>
            <a:br>
              <a:rPr lang="fr-FR" altLang="fr-FR" sz="5400" b="1">
                <a:solidFill>
                  <a:srgbClr val="000000"/>
                </a:solidFill>
                <a:effectLst>
                  <a:outerShdw blurRad="38100" dist="38100" dir="2700000" algn="tl">
                    <a:srgbClr val="C0C0C0"/>
                  </a:outerShdw>
                </a:effectLst>
              </a:rPr>
            </a:br>
            <a:r>
              <a:rPr lang="fr-FR" altLang="fr-FR" sz="5400" b="1">
                <a:solidFill>
                  <a:srgbClr val="000000"/>
                </a:solidFill>
                <a:effectLst>
                  <a:outerShdw blurRad="38100" dist="38100" dir="2700000" algn="tl">
                    <a:srgbClr val="C0C0C0"/>
                  </a:outerShdw>
                </a:effectLst>
              </a:rPr>
              <a:t>jeu et sport</a:t>
            </a:r>
          </a:p>
        </p:txBody>
      </p:sp>
      <p:sp>
        <p:nvSpPr>
          <p:cNvPr id="12290" name="Text Box 2">
            <a:extLst>
              <a:ext uri="{FF2B5EF4-FFF2-40B4-BE49-F238E27FC236}">
                <a16:creationId xmlns:a16="http://schemas.microsoft.com/office/drawing/2014/main" id="{3773FF1A-DBF5-A049-9089-6E4BAA91BC2B}"/>
              </a:ext>
            </a:extLst>
          </p:cNvPr>
          <p:cNvSpPr txBox="1">
            <a:spLocks noChangeArrowheads="1"/>
          </p:cNvSpPr>
          <p:nvPr/>
        </p:nvSpPr>
        <p:spPr bwMode="auto">
          <a:xfrm rot="10800000">
            <a:off x="1979613" y="5018088"/>
            <a:ext cx="52578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3" name="Object 1">
            <a:extLst>
              <a:ext uri="{FF2B5EF4-FFF2-40B4-BE49-F238E27FC236}">
                <a16:creationId xmlns:a16="http://schemas.microsoft.com/office/drawing/2014/main" id="{40A502F6-78EB-9841-BA3F-90C22B3AC0B6}"/>
              </a:ext>
            </a:extLst>
          </p:cNvPr>
          <p:cNvGraphicFramePr>
            <a:graphicFrameLocks noChangeAspect="1"/>
          </p:cNvGraphicFramePr>
          <p:nvPr/>
        </p:nvGraphicFramePr>
        <p:xfrm>
          <a:off x="0" y="838200"/>
          <a:ext cx="9144000" cy="4759325"/>
        </p:xfrm>
        <a:graphic>
          <a:graphicData uri="http://schemas.openxmlformats.org/presentationml/2006/ole">
            <mc:AlternateContent xmlns:mc="http://schemas.openxmlformats.org/markup-compatibility/2006">
              <mc:Choice xmlns:v="urn:schemas-microsoft-com:vml" Requires="v">
                <p:oleObj spid="_x0000_s13323" r:id="rId4" imgW="6356350" imgH="3308350" progId="">
                  <p:embed/>
                </p:oleObj>
              </mc:Choice>
              <mc:Fallback>
                <p:oleObj r:id="rId4" imgW="6356350" imgH="330835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9144000" cy="47593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4" name="Text Box 2">
            <a:extLst>
              <a:ext uri="{FF2B5EF4-FFF2-40B4-BE49-F238E27FC236}">
                <a16:creationId xmlns:a16="http://schemas.microsoft.com/office/drawing/2014/main" id="{6C0748E5-2FE6-494B-B155-C7F67DFBEE5A}"/>
              </a:ext>
            </a:extLst>
          </p:cNvPr>
          <p:cNvSpPr txBox="1">
            <a:spLocks noChangeArrowheads="1"/>
          </p:cNvSpPr>
          <p:nvPr/>
        </p:nvSpPr>
        <p:spPr bwMode="auto">
          <a:xfrm>
            <a:off x="3048000" y="381000"/>
            <a:ext cx="193675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latin typeface="Comic Sans MS" panose="030F0902030302020204" pitchFamily="66" charset="0"/>
                <a:cs typeface="Times New Roman" panose="02020603050405020304" pitchFamily="18" charset="0"/>
              </a:rPr>
              <a:t>Hier</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6922262A-16BE-9F4D-BE9C-08951C6182F3}"/>
              </a:ext>
            </a:extLst>
          </p:cNvPr>
          <p:cNvSpPr txBox="1">
            <a:spLocks noChangeArrowheads="1"/>
          </p:cNvSpPr>
          <p:nvPr/>
        </p:nvSpPr>
        <p:spPr bwMode="auto">
          <a:xfrm rot="10800000">
            <a:off x="1295400" y="80963"/>
            <a:ext cx="7620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38" name="Text Box 2">
            <a:extLst>
              <a:ext uri="{FF2B5EF4-FFF2-40B4-BE49-F238E27FC236}">
                <a16:creationId xmlns:a16="http://schemas.microsoft.com/office/drawing/2014/main" id="{F8A4FAC3-8DEF-9C43-A426-7DD62FCF9013}"/>
              </a:ext>
            </a:extLst>
          </p:cNvPr>
          <p:cNvSpPr txBox="1">
            <a:spLocks noChangeArrowheads="1"/>
          </p:cNvSpPr>
          <p:nvPr/>
        </p:nvSpPr>
        <p:spPr bwMode="auto">
          <a:xfrm>
            <a:off x="533400" y="685800"/>
            <a:ext cx="8153400" cy="545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effectLst>
                  <a:outerShdw blurRad="38100" dist="38100" dir="2700000" algn="tl">
                    <a:srgbClr val="C0C0C0"/>
                  </a:outerShdw>
                </a:effectLst>
              </a:rPr>
              <a:t>«  </a:t>
            </a:r>
            <a:r>
              <a:rPr lang="fr-FR" altLang="fr-FR" sz="3200" dirty="0">
                <a:solidFill>
                  <a:schemeClr val="tx1"/>
                </a:solidFill>
                <a:effectLst>
                  <a:outerShdw blurRad="38100" dist="38100" dir="2700000" algn="tl">
                    <a:srgbClr val="C0C0C0"/>
                  </a:outerShdw>
                </a:effectLst>
              </a:rPr>
              <a:t>Nos aïeux montagnards n ’aimaient pas la neige; ils la considéraient comme une fatalité, le caprice d ’une nature injuste. Que les hautes vallées alpines et pyrénéennes soient  un peu le bout du monde , que l ’isolement condamne  leurs habitants  à la réclusion, que le travail de la terre soit pénible et peu productif, passe encore ; mais que de surcroît , la neige s ’acharne à recouvrir bois, pâture et chemins, à enseveli les villages, c ’est plus </a:t>
            </a:r>
            <a:r>
              <a:rPr lang="fr-FR" altLang="fr-FR" sz="3200" dirty="0" err="1">
                <a:solidFill>
                  <a:schemeClr val="tx1"/>
                </a:solidFill>
                <a:effectLst>
                  <a:outerShdw blurRad="38100" dist="38100" dir="2700000" algn="tl">
                    <a:srgbClr val="C0C0C0"/>
                  </a:outerShdw>
                </a:effectLst>
              </a:rPr>
              <a:t>qu</a:t>
            </a:r>
            <a:r>
              <a:rPr lang="fr-FR" altLang="fr-FR" sz="3200" dirty="0">
                <a:solidFill>
                  <a:schemeClr val="tx1"/>
                </a:solidFill>
                <a:effectLst>
                  <a:outerShdw blurRad="38100" dist="38100" dir="2700000" algn="tl">
                    <a:srgbClr val="C0C0C0"/>
                  </a:outerShdw>
                </a:effectLst>
              </a:rPr>
              <a:t> ’il n ’en fallait pour détester l ’hiver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0E66605F-3398-C345-A5D2-DEA65B2F4E40}"/>
              </a:ext>
            </a:extLst>
          </p:cNvPr>
          <p:cNvSpPr txBox="1">
            <a:spLocks noChangeArrowheads="1"/>
          </p:cNvSpPr>
          <p:nvPr/>
        </p:nvSpPr>
        <p:spPr bwMode="auto">
          <a:xfrm>
            <a:off x="1066800" y="76200"/>
            <a:ext cx="73152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386" name="Text Box 2">
            <a:extLst>
              <a:ext uri="{FF2B5EF4-FFF2-40B4-BE49-F238E27FC236}">
                <a16:creationId xmlns:a16="http://schemas.microsoft.com/office/drawing/2014/main" id="{FCE566A6-C8E3-6D4F-9BF8-BE7F154698CF}"/>
              </a:ext>
            </a:extLst>
          </p:cNvPr>
          <p:cNvSpPr txBox="1">
            <a:spLocks noChangeArrowheads="1"/>
          </p:cNvSpPr>
          <p:nvPr/>
        </p:nvSpPr>
        <p:spPr bwMode="auto">
          <a:xfrm>
            <a:off x="838200" y="990600"/>
            <a:ext cx="77724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 L ’attrait des jeux de neige et de glace va croissant d ’année en année. Qui a goûté n ’échappe plus. Les sports de neige sont un antidote à l ’ atmosphère assourdissante, enfumée, viciée, trépidante des vallées et des grandes villes. Le sang coule plus généreux; les nerfs sont détendus et calmés; les muscles retrouvent leur souplesse naturelle » G. </a:t>
            </a:r>
            <a:r>
              <a:rPr lang="fr-FR" altLang="fr-FR" sz="3200" dirty="0" err="1">
                <a:solidFill>
                  <a:schemeClr val="tx1"/>
                </a:solidFill>
                <a:effectLst>
                  <a:outerShdw blurRad="38100" dist="38100" dir="2700000" algn="tl">
                    <a:srgbClr val="C0C0C0"/>
                  </a:outerShdw>
                </a:effectLst>
              </a:rPr>
              <a:t>Hanot</a:t>
            </a:r>
            <a:r>
              <a:rPr lang="fr-FR" altLang="fr-FR" sz="3200" dirty="0">
                <a:solidFill>
                  <a:schemeClr val="tx1"/>
                </a:solidFill>
                <a:effectLst>
                  <a:outerShdw blurRad="38100" dist="38100" dir="2700000" algn="tl">
                    <a:srgbClr val="C0C0C0"/>
                  </a:outerShdw>
                </a:effectLst>
              </a:rPr>
              <a:t>, </a:t>
            </a:r>
            <a:r>
              <a:rPr lang="fr-FR" altLang="fr-FR" sz="3200" i="1" dirty="0">
                <a:solidFill>
                  <a:schemeClr val="tx1"/>
                </a:solidFill>
                <a:effectLst>
                  <a:outerShdw blurRad="38100" dist="38100" dir="2700000" algn="tl">
                    <a:srgbClr val="C0C0C0"/>
                  </a:outerShdw>
                </a:effectLst>
              </a:rPr>
              <a:t>L ’illustration,</a:t>
            </a:r>
            <a:r>
              <a:rPr lang="fr-FR" altLang="fr-FR" sz="3200" dirty="0">
                <a:solidFill>
                  <a:schemeClr val="tx1"/>
                </a:solidFill>
                <a:effectLst>
                  <a:outerShdw blurRad="38100" dist="38100" dir="2700000" algn="tl">
                    <a:srgbClr val="C0C0C0"/>
                  </a:outerShdw>
                </a:effectLst>
              </a:rPr>
              <a:t> 25 Janvier 1905</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531FF802-41BC-8C40-A7CA-93F21D529D5F}"/>
              </a:ext>
            </a:extLst>
          </p:cNvPr>
          <p:cNvSpPr txBox="1">
            <a:spLocks noChangeArrowheads="1"/>
          </p:cNvSpPr>
          <p:nvPr/>
        </p:nvSpPr>
        <p:spPr bwMode="auto">
          <a:xfrm>
            <a:off x="685800" y="1417638"/>
            <a:ext cx="7772400" cy="256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5400" b="1">
                <a:solidFill>
                  <a:srgbClr val="FEEC94"/>
                </a:solidFill>
                <a:effectLst>
                  <a:outerShdw blurRad="38100" dist="38100" dir="2700000" algn="tl">
                    <a:srgbClr val="C0C0C0"/>
                  </a:outerShdw>
                </a:effectLst>
              </a:rPr>
              <a:t>D ’une pratique utilitaire</a:t>
            </a:r>
            <a:br>
              <a:rPr lang="fr-FR" altLang="fr-FR" sz="5400" b="1">
                <a:solidFill>
                  <a:srgbClr val="FEEC94"/>
                </a:solidFill>
                <a:effectLst>
                  <a:outerShdw blurRad="38100" dist="38100" dir="2700000" algn="tl">
                    <a:srgbClr val="C0C0C0"/>
                  </a:outerShdw>
                </a:effectLst>
              </a:rPr>
            </a:br>
            <a:r>
              <a:rPr lang="fr-FR" altLang="fr-FR" sz="5400" b="1">
                <a:solidFill>
                  <a:srgbClr val="FEEC94"/>
                </a:solidFill>
                <a:effectLst>
                  <a:outerShdw blurRad="38100" dist="38100" dir="2700000" algn="tl">
                    <a:srgbClr val="C0C0C0"/>
                  </a:outerShdw>
                </a:effectLst>
              </a:rPr>
              <a:t>à l ’invention du sport d ’hiver</a:t>
            </a:r>
          </a:p>
        </p:txBody>
      </p:sp>
      <p:sp>
        <p:nvSpPr>
          <p:cNvPr id="17410" name="Text Box 2">
            <a:extLst>
              <a:ext uri="{FF2B5EF4-FFF2-40B4-BE49-F238E27FC236}">
                <a16:creationId xmlns:a16="http://schemas.microsoft.com/office/drawing/2014/main" id="{4C94B586-B28E-A247-ACBD-4F325CEF2E52}"/>
              </a:ext>
            </a:extLst>
          </p:cNvPr>
          <p:cNvSpPr txBox="1">
            <a:spLocks noChangeArrowheads="1"/>
          </p:cNvSpPr>
          <p:nvPr/>
        </p:nvSpPr>
        <p:spPr bwMode="auto">
          <a:xfrm>
            <a:off x="1371600" y="3886200"/>
            <a:ext cx="6400800" cy="234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Le ski des pays nordiques</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Les précurseurs</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 Le ski militaire</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 Les sports d ’hiver</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6B14E04-0F31-394C-AFB3-00948C27E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3100388"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0A641D3F-67F9-BD48-A947-16FADA4B2BE5}"/>
              </a:ext>
            </a:extLst>
          </p:cNvPr>
          <p:cNvSpPr txBox="1">
            <a:spLocks noChangeArrowheads="1"/>
          </p:cNvSpPr>
          <p:nvPr/>
        </p:nvSpPr>
        <p:spPr bwMode="auto">
          <a:xfrm>
            <a:off x="688975" y="304800"/>
            <a:ext cx="3598863"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latin typeface="Comic Sans MS" panose="030F0902030302020204" pitchFamily="66" charset="0"/>
                <a:cs typeface="Times New Roman" panose="02020603050405020304" pitchFamily="18" charset="0"/>
              </a:rPr>
              <a:t>Les précurseurs</a:t>
            </a:r>
          </a:p>
        </p:txBody>
      </p:sp>
      <p:pic>
        <p:nvPicPr>
          <p:cNvPr id="18435" name="Picture 3">
            <a:extLst>
              <a:ext uri="{FF2B5EF4-FFF2-40B4-BE49-F238E27FC236}">
                <a16:creationId xmlns:a16="http://schemas.microsoft.com/office/drawing/2014/main" id="{B7D11F7A-7CEA-1941-94CE-E63243A58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88" y="1447800"/>
            <a:ext cx="3490912" cy="434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CAC01D29-DBB0-0645-8C53-E80A387A26F3}"/>
              </a:ext>
            </a:extLst>
          </p:cNvPr>
          <p:cNvSpPr txBox="1">
            <a:spLocks noChangeArrowheads="1"/>
          </p:cNvSpPr>
          <p:nvPr/>
        </p:nvSpPr>
        <p:spPr bwMode="auto">
          <a:xfrm>
            <a:off x="1066800" y="609600"/>
            <a:ext cx="7848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Les premiers vestiges</a:t>
            </a:r>
          </a:p>
        </p:txBody>
      </p:sp>
      <p:sp>
        <p:nvSpPr>
          <p:cNvPr id="19458" name="Text Box 2">
            <a:extLst>
              <a:ext uri="{FF2B5EF4-FFF2-40B4-BE49-F238E27FC236}">
                <a16:creationId xmlns:a16="http://schemas.microsoft.com/office/drawing/2014/main" id="{4FC9B20F-E8FE-834E-A5EB-044F4CC7C13B}"/>
              </a:ext>
            </a:extLst>
          </p:cNvPr>
          <p:cNvSpPr txBox="1">
            <a:spLocks noChangeArrowheads="1"/>
          </p:cNvSpPr>
          <p:nvPr/>
        </p:nvSpPr>
        <p:spPr bwMode="auto">
          <a:xfrm>
            <a:off x="533400" y="1600200"/>
            <a:ext cx="8610600"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Gravures rupestres remontant à -2000ans </a:t>
            </a:r>
            <a:r>
              <a:rPr lang="fr-FR" altLang="fr-FR" sz="3200" dirty="0" err="1">
                <a:solidFill>
                  <a:schemeClr val="tx1"/>
                </a:solidFill>
                <a:effectLst>
                  <a:outerShdw blurRad="38100" dist="38100" dir="2700000" algn="tl">
                    <a:srgbClr val="C0C0C0"/>
                  </a:outerShdw>
                </a:effectLst>
              </a:rPr>
              <a:t>avtJ.C</a:t>
            </a:r>
            <a:r>
              <a:rPr lang="fr-FR" altLang="fr-FR" sz="3200" dirty="0">
                <a:solidFill>
                  <a:schemeClr val="tx1"/>
                </a:solidFill>
                <a:effectLst>
                  <a:outerShdw blurRad="38100" dist="38100" dir="2700000" algn="tl">
                    <a:srgbClr val="C0C0C0"/>
                  </a:outerShdw>
                </a:effectLst>
              </a:rPr>
              <a:t>.</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Skis dans les tourbières Scandinaves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A8B781C4-E387-F64D-9F50-E88C567968DD}"/>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0482" name="Text Box 2">
            <a:extLst>
              <a:ext uri="{FF2B5EF4-FFF2-40B4-BE49-F238E27FC236}">
                <a16:creationId xmlns:a16="http://schemas.microsoft.com/office/drawing/2014/main" id="{B01F2DFE-6DFC-EC4A-B50F-8BDC78C48DEA}"/>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Classification du ski en  3 types en fonction des origines :</a:t>
            </a:r>
          </a:p>
          <a:p>
            <a:pPr>
              <a:spcBef>
                <a:spcPts val="800"/>
              </a:spcBef>
              <a:buClrTx/>
              <a:buSzPct val="60000"/>
              <a:buFontTx/>
              <a:buNone/>
            </a:pPr>
            <a:r>
              <a:rPr lang="fr-FR" altLang="fr-FR" sz="3200" i="1" dirty="0">
                <a:solidFill>
                  <a:schemeClr val="tx1"/>
                </a:solidFill>
                <a:effectLst>
                  <a:outerShdw blurRad="38100" dist="38100" dir="2700000" algn="tl">
                    <a:srgbClr val="C0C0C0"/>
                  </a:outerShdw>
                </a:effectLst>
              </a:rPr>
              <a:t>Type « Arctique</a:t>
            </a:r>
            <a:r>
              <a:rPr lang="fr-FR" altLang="fr-FR" sz="3200" dirty="0">
                <a:solidFill>
                  <a:schemeClr val="tx1"/>
                </a:solidFill>
                <a:effectLst>
                  <a:outerShdw blurRad="38100" dist="38100" dir="2700000" algn="tl">
                    <a:srgbClr val="C0C0C0"/>
                  </a:outerShdw>
                </a:effectLst>
              </a:rPr>
              <a:t> »: Europe du Nord (Laponie), toundras de Sibérie centrale</a:t>
            </a:r>
          </a:p>
          <a:p>
            <a:pPr>
              <a:spcBef>
                <a:spcPts val="800"/>
              </a:spcBef>
              <a:buClrTx/>
              <a:buSzPct val="60000"/>
              <a:buFontTx/>
              <a:buNone/>
            </a:pPr>
            <a:r>
              <a:rPr lang="fr-FR" altLang="fr-FR" sz="3200" i="1" dirty="0">
                <a:solidFill>
                  <a:schemeClr val="tx1"/>
                </a:solidFill>
                <a:effectLst>
                  <a:outerShdw blurRad="38100" dist="38100" dir="2700000" algn="tl">
                    <a:srgbClr val="C0C0C0"/>
                  </a:outerShdw>
                </a:effectLst>
              </a:rPr>
              <a:t>Type « Nordique »</a:t>
            </a:r>
            <a:r>
              <a:rPr lang="fr-FR" altLang="fr-FR" sz="3200" dirty="0">
                <a:solidFill>
                  <a:schemeClr val="tx1"/>
                </a:solidFill>
                <a:effectLst>
                  <a:outerShdw blurRad="38100" dist="38100" dir="2700000" algn="tl">
                    <a:srgbClr val="C0C0C0"/>
                  </a:outerShdw>
                </a:effectLst>
              </a:rPr>
              <a:t>: Scandinavie</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Type « </a:t>
            </a:r>
            <a:r>
              <a:rPr lang="fr-FR" altLang="fr-FR" sz="3200" i="1" dirty="0">
                <a:solidFill>
                  <a:schemeClr val="tx1"/>
                </a:solidFill>
                <a:effectLst>
                  <a:outerShdw blurRad="38100" dist="38100" dir="2700000" algn="tl">
                    <a:srgbClr val="C0C0C0"/>
                  </a:outerShdw>
                </a:effectLst>
              </a:rPr>
              <a:t>Méridional »</a:t>
            </a:r>
            <a:r>
              <a:rPr lang="fr-FR" altLang="fr-FR" sz="3200" dirty="0">
                <a:solidFill>
                  <a:schemeClr val="tx1"/>
                </a:solidFill>
                <a:effectLst>
                  <a:outerShdw blurRad="38100" dist="38100" dir="2700000" algn="tl">
                    <a:srgbClr val="C0C0C0"/>
                  </a:outerShdw>
                </a:effectLst>
              </a:rPr>
              <a:t>: Pays Balte, Slovénie, Pologne</a:t>
            </a:r>
          </a:p>
          <a:p>
            <a:pPr>
              <a:spcBef>
                <a:spcPts val="800"/>
              </a:spcBef>
              <a:buClrTx/>
              <a:buSzPct val="60000"/>
              <a:buFontTx/>
              <a:buNone/>
            </a:pPr>
            <a:endParaRPr lang="fr-FR" altLang="fr-FR" sz="32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6201FA1-7ED9-764E-BDF5-7DC90A328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5191125" cy="499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ABE936DB-43FF-C34B-842B-DC5D8B017FF0}"/>
              </a:ext>
            </a:extLst>
          </p:cNvPr>
          <p:cNvSpPr txBox="1">
            <a:spLocks noChangeArrowheads="1"/>
          </p:cNvSpPr>
          <p:nvPr/>
        </p:nvSpPr>
        <p:spPr bwMode="auto">
          <a:xfrm>
            <a:off x="838200" y="0"/>
            <a:ext cx="75438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Bibliographie</a:t>
            </a:r>
          </a:p>
        </p:txBody>
      </p:sp>
      <p:sp>
        <p:nvSpPr>
          <p:cNvPr id="5122" name="Text Box 2">
            <a:extLst>
              <a:ext uri="{FF2B5EF4-FFF2-40B4-BE49-F238E27FC236}">
                <a16:creationId xmlns:a16="http://schemas.microsoft.com/office/drawing/2014/main" id="{B8E81FD7-6153-D542-9855-C70BF3996FD9}"/>
              </a:ext>
            </a:extLst>
          </p:cNvPr>
          <p:cNvSpPr txBox="1">
            <a:spLocks noChangeArrowheads="1"/>
          </p:cNvSpPr>
          <p:nvPr/>
        </p:nvSpPr>
        <p:spPr bwMode="auto">
          <a:xfrm>
            <a:off x="0" y="836613"/>
            <a:ext cx="8942388" cy="578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609600" indent="-604838">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1pPr>
            <a:lvl2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2pPr>
            <a:lvl3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3pPr>
            <a:lvl4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4pPr>
            <a:lvl5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350"/>
              </a:spcBef>
              <a:buClrTx/>
              <a:buSzPct val="60000"/>
              <a:buFontTx/>
              <a:buNone/>
            </a:pPr>
            <a:r>
              <a:rPr lang="fr-FR" altLang="fr-FR" sz="2400" dirty="0">
                <a:solidFill>
                  <a:schemeClr val="tx1"/>
                </a:solidFill>
                <a:effectLst>
                  <a:outerShdw blurRad="38100" dist="38100" dir="2700000" algn="tl">
                    <a:srgbClr val="C0C0C0"/>
                  </a:outerShdw>
                </a:effectLst>
              </a:rPr>
              <a:t>- </a:t>
            </a:r>
            <a:r>
              <a:rPr lang="fr-FR" altLang="fr-FR" sz="1400" dirty="0">
                <a:solidFill>
                  <a:schemeClr val="tx1"/>
                </a:solidFill>
                <a:effectLst>
                  <a:outerShdw blurRad="38100" dist="38100" dir="2700000" algn="tl">
                    <a:srgbClr val="C0C0C0"/>
                  </a:outerShdw>
                </a:effectLst>
              </a:rPr>
              <a:t>Dominique Keller, </a:t>
            </a:r>
            <a:r>
              <a:rPr lang="fr-FR" altLang="fr-FR" sz="1400" i="1" dirty="0">
                <a:solidFill>
                  <a:schemeClr val="tx1"/>
                </a:solidFill>
                <a:effectLst>
                  <a:outerShdw blurRad="38100" dist="38100" dir="2700000" algn="tl">
                    <a:srgbClr val="C0C0C0"/>
                  </a:outerShdw>
                </a:effectLst>
              </a:rPr>
              <a:t>Le ski , origine et évolution, Ed. </a:t>
            </a:r>
            <a:r>
              <a:rPr lang="fr-FR" altLang="fr-FR" sz="1400" i="1" dirty="0" err="1">
                <a:solidFill>
                  <a:schemeClr val="tx1"/>
                </a:solidFill>
                <a:effectLst>
                  <a:outerShdw blurRad="38100" dist="38100" dir="2700000" algn="tl">
                    <a:srgbClr val="C0C0C0"/>
                  </a:outerShdw>
                </a:effectLst>
              </a:rPr>
              <a:t>Cabétia</a:t>
            </a:r>
            <a:r>
              <a:rPr lang="fr-FR" altLang="fr-FR" sz="1400" i="1" dirty="0">
                <a:solidFill>
                  <a:schemeClr val="tx1"/>
                </a:solidFill>
                <a:effectLst>
                  <a:outerShdw blurRad="38100" dist="38100" dir="2700000" algn="tl">
                    <a:srgbClr val="C0C0C0"/>
                  </a:outerShdw>
                </a:effectLst>
              </a:rPr>
              <a:t>, 1997</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 </a:t>
            </a:r>
            <a:r>
              <a:rPr lang="fr-FR" altLang="fr-FR" sz="1400" i="1" dirty="0">
                <a:solidFill>
                  <a:schemeClr val="tx1"/>
                </a:solidFill>
                <a:effectLst>
                  <a:outerShdw blurRad="38100" dist="38100" dir="2700000" algn="tl">
                    <a:srgbClr val="C0C0C0"/>
                  </a:outerShdw>
                </a:effectLst>
              </a:rPr>
              <a:t>Mémento de l’enseignement du ski Français</a:t>
            </a:r>
            <a:r>
              <a:rPr lang="fr-FR" altLang="fr-FR" sz="1400" dirty="0">
                <a:solidFill>
                  <a:schemeClr val="tx1"/>
                </a:solidFill>
                <a:effectLst>
                  <a:outerShdw blurRad="38100" dist="38100" dir="2700000" algn="tl">
                    <a:srgbClr val="C0C0C0"/>
                  </a:outerShdw>
                </a:effectLst>
              </a:rPr>
              <a:t>,</a:t>
            </a:r>
          </a:p>
          <a:p>
            <a:pPr>
              <a:lnSpc>
                <a:spcPct val="90000"/>
              </a:lnSpc>
              <a:spcBef>
                <a:spcPts val="350"/>
              </a:spcBef>
              <a:buClrTx/>
              <a:buSzPct val="60000"/>
              <a:buFontTx/>
              <a:buNone/>
            </a:pPr>
            <a:r>
              <a:rPr lang="fr-FR" altLang="fr-FR" sz="1400" dirty="0" err="1">
                <a:solidFill>
                  <a:schemeClr val="tx1"/>
                </a:solidFill>
                <a:effectLst>
                  <a:outerShdw blurRad="38100" dist="38100" dir="2700000" algn="tl">
                    <a:srgbClr val="C0C0C0"/>
                  </a:outerShdw>
                </a:effectLst>
              </a:rPr>
              <a:t>Ensa</a:t>
            </a:r>
            <a:endParaRPr lang="fr-FR" altLang="fr-FR" sz="1400" dirty="0">
              <a:solidFill>
                <a:schemeClr val="tx1"/>
              </a:solidFill>
              <a:effectLst>
                <a:outerShdw blurRad="38100" dist="38100" dir="2700000" algn="tl">
                  <a:srgbClr val="C0C0C0"/>
                </a:outerShdw>
              </a:effectLst>
            </a:endParaRP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-Y. </a:t>
            </a:r>
            <a:r>
              <a:rPr lang="fr-FR" altLang="fr-FR" sz="1400" dirty="0" err="1">
                <a:solidFill>
                  <a:schemeClr val="tx1"/>
                </a:solidFill>
                <a:effectLst>
                  <a:outerShdw blurRad="38100" dist="38100" dir="2700000" algn="tl">
                    <a:srgbClr val="C0C0C0"/>
                  </a:outerShdw>
                </a:effectLst>
              </a:rPr>
              <a:t>Ballu</a:t>
            </a:r>
            <a:r>
              <a:rPr lang="fr-FR" altLang="fr-FR" sz="1400" dirty="0">
                <a:solidFill>
                  <a:schemeClr val="tx1"/>
                </a:solidFill>
                <a:effectLst>
                  <a:outerShdw blurRad="38100" dist="38100" dir="2700000" algn="tl">
                    <a:srgbClr val="C0C0C0"/>
                  </a:outerShdw>
                </a:effectLst>
              </a:rPr>
              <a:t>, </a:t>
            </a:r>
            <a:r>
              <a:rPr lang="fr-FR" altLang="fr-FR" sz="1400" i="1" dirty="0">
                <a:solidFill>
                  <a:schemeClr val="tx1"/>
                </a:solidFill>
                <a:effectLst>
                  <a:outerShdw blurRad="38100" dist="38100" dir="2700000" algn="tl">
                    <a:srgbClr val="C0C0C0"/>
                  </a:outerShdw>
                </a:effectLst>
              </a:rPr>
              <a:t>L’épopée du ski</a:t>
            </a:r>
            <a:r>
              <a:rPr lang="fr-FR" altLang="fr-FR" sz="1400" dirty="0">
                <a:solidFill>
                  <a:schemeClr val="tx1"/>
                </a:solidFill>
                <a:effectLst>
                  <a:outerShdw blurRad="38100" dist="38100" dir="2700000" algn="tl">
                    <a:srgbClr val="C0C0C0"/>
                  </a:outerShdw>
                </a:effectLst>
              </a:rPr>
              <a:t>, Paris, Ed. Arthaud 1981.</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 Georges </a:t>
            </a:r>
            <a:r>
              <a:rPr lang="fr-FR" altLang="fr-FR" sz="1400" dirty="0" err="1">
                <a:solidFill>
                  <a:schemeClr val="tx1"/>
                </a:solidFill>
                <a:effectLst>
                  <a:outerShdw blurRad="38100" dist="38100" dir="2700000" algn="tl">
                    <a:srgbClr val="C0C0C0"/>
                  </a:outerShdw>
                </a:effectLst>
              </a:rPr>
              <a:t>Joubert,</a:t>
            </a:r>
            <a:r>
              <a:rPr lang="fr-FR" altLang="fr-FR" sz="1400" i="1" dirty="0" err="1">
                <a:solidFill>
                  <a:schemeClr val="tx1"/>
                </a:solidFill>
                <a:effectLst>
                  <a:outerShdw blurRad="38100" dist="38100" dir="2700000" algn="tl">
                    <a:srgbClr val="C0C0C0"/>
                  </a:outerShdw>
                </a:effectLst>
              </a:rPr>
              <a:t>Le</a:t>
            </a:r>
            <a:r>
              <a:rPr lang="fr-FR" altLang="fr-FR" sz="1400" i="1" dirty="0">
                <a:solidFill>
                  <a:schemeClr val="tx1"/>
                </a:solidFill>
                <a:effectLst>
                  <a:outerShdw blurRad="38100" dist="38100" dir="2700000" algn="tl">
                    <a:srgbClr val="C0C0C0"/>
                  </a:outerShdw>
                </a:effectLst>
              </a:rPr>
              <a:t> ski, un art…une </a:t>
            </a:r>
            <a:r>
              <a:rPr lang="fr-FR" altLang="fr-FR" sz="1400" i="1" dirty="0" err="1">
                <a:solidFill>
                  <a:schemeClr val="tx1"/>
                </a:solidFill>
                <a:effectLst>
                  <a:outerShdw blurRad="38100" dist="38100" dir="2700000" algn="tl">
                    <a:srgbClr val="C0C0C0"/>
                  </a:outerShdw>
                </a:effectLst>
              </a:rPr>
              <a:t>technique</a:t>
            </a:r>
            <a:r>
              <a:rPr lang="fr-FR" altLang="fr-FR" sz="1400" dirty="0" err="1">
                <a:solidFill>
                  <a:schemeClr val="tx1"/>
                </a:solidFill>
                <a:effectLst>
                  <a:outerShdw blurRad="38100" dist="38100" dir="2700000" algn="tl">
                    <a:srgbClr val="C0C0C0"/>
                  </a:outerShdw>
                </a:effectLst>
              </a:rPr>
              <a:t>.Ed</a:t>
            </a:r>
            <a:r>
              <a:rPr lang="fr-FR" altLang="fr-FR" sz="1400" dirty="0">
                <a:solidFill>
                  <a:schemeClr val="tx1"/>
                </a:solidFill>
                <a:effectLst>
                  <a:outerShdw blurRad="38100" dist="38100" dir="2700000" algn="tl">
                    <a:srgbClr val="C0C0C0"/>
                  </a:outerShdw>
                </a:effectLst>
              </a:rPr>
              <a:t> Arthaud 0978</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 Jean-Paul </a:t>
            </a:r>
            <a:r>
              <a:rPr lang="fr-FR" altLang="fr-FR" sz="1400" dirty="0" err="1">
                <a:solidFill>
                  <a:schemeClr val="tx1"/>
                </a:solidFill>
                <a:effectLst>
                  <a:outerShdw blurRad="38100" dist="38100" dir="2700000" algn="tl">
                    <a:srgbClr val="C0C0C0"/>
                  </a:outerShdw>
                </a:effectLst>
              </a:rPr>
              <a:t>Briglia</a:t>
            </a:r>
            <a:r>
              <a:rPr lang="fr-FR" altLang="fr-FR" sz="1400" dirty="0">
                <a:solidFill>
                  <a:schemeClr val="tx1"/>
                </a:solidFill>
                <a:effectLst>
                  <a:outerShdw blurRad="38100" dist="38100" dir="2700000" algn="tl">
                    <a:srgbClr val="C0C0C0"/>
                  </a:outerShdw>
                </a:effectLst>
              </a:rPr>
              <a:t>, </a:t>
            </a:r>
            <a:r>
              <a:rPr lang="fr-FR" altLang="fr-FR" sz="1400" dirty="0" err="1">
                <a:solidFill>
                  <a:schemeClr val="tx1"/>
                </a:solidFill>
                <a:effectLst>
                  <a:outerShdw blurRad="38100" dist="38100" dir="2700000" algn="tl">
                    <a:srgbClr val="C0C0C0"/>
                  </a:outerShdw>
                </a:effectLst>
              </a:rPr>
              <a:t>B.Vallet</a:t>
            </a:r>
            <a:r>
              <a:rPr lang="fr-FR" altLang="fr-FR" sz="1400" dirty="0">
                <a:solidFill>
                  <a:schemeClr val="tx1"/>
                </a:solidFill>
                <a:effectLst>
                  <a:outerShdw blurRad="38100" dist="38100" dir="2700000" algn="tl">
                    <a:srgbClr val="C0C0C0"/>
                  </a:outerShdw>
                </a:effectLst>
              </a:rPr>
              <a:t>, </a:t>
            </a:r>
            <a:r>
              <a:rPr lang="fr-FR" altLang="fr-FR" sz="1400" i="1" dirty="0">
                <a:solidFill>
                  <a:schemeClr val="tx1"/>
                </a:solidFill>
                <a:effectLst>
                  <a:outerShdw blurRad="38100" dist="38100" dir="2700000" algn="tl">
                    <a:srgbClr val="C0C0C0"/>
                  </a:outerShdw>
                </a:effectLst>
              </a:rPr>
              <a:t>Ski alpin</a:t>
            </a:r>
            <a:r>
              <a:rPr lang="fr-FR" altLang="fr-FR" sz="1400" dirty="0">
                <a:solidFill>
                  <a:schemeClr val="tx1"/>
                </a:solidFill>
                <a:effectLst>
                  <a:outerShdw blurRad="38100" dist="38100" dir="2700000" algn="tl">
                    <a:srgbClr val="C0C0C0"/>
                  </a:outerShdw>
                </a:effectLst>
              </a:rPr>
              <a:t> ,Edition revue EPS.</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 A. </a:t>
            </a:r>
            <a:r>
              <a:rPr lang="fr-FR" altLang="fr-FR" sz="1400" dirty="0" err="1">
                <a:solidFill>
                  <a:schemeClr val="tx1"/>
                </a:solidFill>
                <a:effectLst>
                  <a:outerShdw blurRad="38100" dist="38100" dir="2700000" algn="tl">
                    <a:srgbClr val="C0C0C0"/>
                  </a:outerShdw>
                </a:effectLst>
              </a:rPr>
              <a:t>Loret,</a:t>
            </a:r>
            <a:r>
              <a:rPr lang="fr-FR" altLang="fr-FR" sz="1400" i="1" dirty="0" err="1">
                <a:solidFill>
                  <a:schemeClr val="tx1"/>
                </a:solidFill>
                <a:effectLst>
                  <a:outerShdw blurRad="38100" dist="38100" dir="2700000" algn="tl">
                    <a:srgbClr val="C0C0C0"/>
                  </a:outerShdw>
                </a:effectLst>
              </a:rPr>
              <a:t>Génération</a:t>
            </a:r>
            <a:r>
              <a:rPr lang="fr-FR" altLang="fr-FR" sz="1400" i="1" dirty="0">
                <a:solidFill>
                  <a:schemeClr val="tx1"/>
                </a:solidFill>
                <a:effectLst>
                  <a:outerShdw blurRad="38100" dist="38100" dir="2700000" algn="tl">
                    <a:srgbClr val="C0C0C0"/>
                  </a:outerShdw>
                </a:effectLst>
              </a:rPr>
              <a:t> glisse,</a:t>
            </a:r>
            <a:r>
              <a:rPr lang="fr-FR" altLang="fr-FR" sz="1400" dirty="0">
                <a:solidFill>
                  <a:schemeClr val="tx1"/>
                </a:solidFill>
                <a:effectLst>
                  <a:outerShdw blurRad="38100" dist="38100" dir="2700000" algn="tl">
                    <a:srgbClr val="C0C0C0"/>
                  </a:outerShdw>
                </a:effectLst>
              </a:rPr>
              <a:t> série Mutations- N°155-156- Avril 1995</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 </a:t>
            </a:r>
            <a:r>
              <a:rPr lang="fr-FR" altLang="fr-FR" sz="1400" i="1" dirty="0">
                <a:solidFill>
                  <a:schemeClr val="tx1"/>
                </a:solidFill>
                <a:effectLst>
                  <a:outerShdw blurRad="38100" dist="38100" dir="2700000" algn="tl">
                    <a:srgbClr val="C0C0C0"/>
                  </a:outerShdw>
                </a:effectLst>
              </a:rPr>
              <a:t>Revue AFESA</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 Y. </a:t>
            </a:r>
            <a:r>
              <a:rPr lang="fr-FR" altLang="fr-FR" sz="1400" dirty="0" err="1">
                <a:solidFill>
                  <a:schemeClr val="tx1"/>
                </a:solidFill>
                <a:effectLst>
                  <a:outerShdw blurRad="38100" dist="38100" dir="2700000" algn="tl">
                    <a:srgbClr val="C0C0C0"/>
                  </a:outerShdw>
                </a:effectLst>
              </a:rPr>
              <a:t>Ballu</a:t>
            </a:r>
            <a:r>
              <a:rPr lang="fr-FR" altLang="fr-FR" sz="1400" dirty="0">
                <a:solidFill>
                  <a:schemeClr val="tx1"/>
                </a:solidFill>
                <a:effectLst>
                  <a:outerShdw blurRad="38100" dist="38100" dir="2700000" algn="tl">
                    <a:srgbClr val="C0C0C0"/>
                  </a:outerShdw>
                </a:effectLst>
              </a:rPr>
              <a:t>, </a:t>
            </a:r>
            <a:r>
              <a:rPr lang="fr-FR" altLang="fr-FR" sz="1400" i="1" dirty="0">
                <a:solidFill>
                  <a:schemeClr val="tx1"/>
                </a:solidFill>
                <a:effectLst>
                  <a:outerShdw blurRad="38100" dist="38100" dir="2700000" algn="tl">
                    <a:srgbClr val="C0C0C0"/>
                  </a:outerShdw>
                </a:effectLst>
              </a:rPr>
              <a:t>L ’hiver de glisse  et de </a:t>
            </a:r>
            <a:r>
              <a:rPr lang="fr-FR" altLang="fr-FR" sz="1400" i="1" dirty="0" err="1">
                <a:solidFill>
                  <a:schemeClr val="tx1"/>
                </a:solidFill>
                <a:effectLst>
                  <a:outerShdw blurRad="38100" dist="38100" dir="2700000" algn="tl">
                    <a:srgbClr val="C0C0C0"/>
                  </a:outerShdw>
                </a:effectLst>
              </a:rPr>
              <a:t>glace</a:t>
            </a:r>
            <a:r>
              <a:rPr lang="fr-FR" altLang="fr-FR" sz="1400" dirty="0" err="1">
                <a:solidFill>
                  <a:schemeClr val="tx1"/>
                </a:solidFill>
                <a:effectLst>
                  <a:outerShdw blurRad="38100" dist="38100" dir="2700000" algn="tl">
                    <a:srgbClr val="C0C0C0"/>
                  </a:outerShdw>
                </a:effectLst>
              </a:rPr>
              <a:t>,Ed</a:t>
            </a:r>
            <a:r>
              <a:rPr lang="fr-FR" altLang="fr-FR" sz="1400" dirty="0">
                <a:solidFill>
                  <a:schemeClr val="tx1"/>
                </a:solidFill>
                <a:effectLst>
                  <a:outerShdw blurRad="38100" dist="38100" dir="2700000" algn="tl">
                    <a:srgbClr val="C0C0C0"/>
                  </a:outerShdw>
                </a:effectLst>
              </a:rPr>
              <a:t>. Gallimard 1981</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-Yann Drouet, </a:t>
            </a:r>
            <a:r>
              <a:rPr lang="fr-FR" altLang="fr-FR" sz="1400" i="1" dirty="0">
                <a:solidFill>
                  <a:schemeClr val="tx1"/>
                </a:solidFill>
                <a:effectLst>
                  <a:outerShdw blurRad="38100" dist="38100" dir="2700000" algn="tl">
                    <a:srgbClr val="C0C0C0"/>
                  </a:outerShdw>
                </a:effectLst>
              </a:rPr>
              <a:t>Le ski aux frontières…Les conditions d’implantation du ski en France (1872-1913),</a:t>
            </a:r>
            <a:r>
              <a:rPr lang="fr-FR" altLang="fr-FR" sz="1400" dirty="0">
                <a:solidFill>
                  <a:schemeClr val="tx1"/>
                </a:solidFill>
                <a:effectLst>
                  <a:outerShdw blurRad="38100" dist="38100" dir="2700000" algn="tl">
                    <a:srgbClr val="C0C0C0"/>
                  </a:outerShdw>
                </a:effectLst>
              </a:rPr>
              <a:t> thèse soutenue décembre 2004</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 Yves Morales, « Le ski féminin des années vingt aux années cinquante en France ou la technique sportive reflet d’un processus de reconfiguration  des rapports sociaux de sexe », communication au colloque «  Femmes et hommes dans les sports en Montagne, au-delà des différences »</a:t>
            </a:r>
          </a:p>
          <a:p>
            <a:pPr>
              <a:lnSpc>
                <a:spcPct val="90000"/>
              </a:lnSpc>
              <a:spcBef>
                <a:spcPts val="350"/>
              </a:spcBef>
              <a:buClr>
                <a:srgbClr val="FFFFCC"/>
              </a:buClr>
              <a:buSzPct val="60000"/>
              <a:buFont typeface="Times New Roman" panose="02020603050405020304" pitchFamily="18" charset="0"/>
              <a:buChar char="-"/>
            </a:pPr>
            <a:r>
              <a:rPr lang="fr-FR" altLang="fr-FR" sz="1400" dirty="0">
                <a:solidFill>
                  <a:schemeClr val="tx1"/>
                </a:solidFill>
                <a:effectLst>
                  <a:outerShdw blurRad="38100" dist="38100" dir="2700000" algn="tl">
                    <a:srgbClr val="C0C0C0"/>
                  </a:outerShdw>
                </a:effectLst>
              </a:rPr>
              <a:t>Sources: </a:t>
            </a:r>
            <a:r>
              <a:rPr lang="fr-FR" altLang="fr-FR" sz="1400" dirty="0" err="1">
                <a:solidFill>
                  <a:schemeClr val="tx1"/>
                </a:solidFill>
                <a:effectLst>
                  <a:outerShdw blurRad="38100" dist="38100" dir="2700000" algn="tl">
                    <a:srgbClr val="C0C0C0"/>
                  </a:outerShdw>
                </a:effectLst>
              </a:rPr>
              <a:t>Ichonographies</a:t>
            </a:r>
            <a:r>
              <a:rPr lang="fr-FR" altLang="fr-FR" sz="1400" dirty="0">
                <a:solidFill>
                  <a:schemeClr val="tx1"/>
                </a:solidFill>
                <a:effectLst>
                  <a:outerShdw blurRad="38100" dist="38100" dir="2700000" algn="tl">
                    <a:srgbClr val="C0C0C0"/>
                  </a:outerShdw>
                </a:effectLst>
              </a:rPr>
              <a:t>, épreuves fédérales</a:t>
            </a:r>
          </a:p>
          <a:p>
            <a:pPr>
              <a:lnSpc>
                <a:spcPct val="90000"/>
              </a:lnSpc>
              <a:spcBef>
                <a:spcPts val="400"/>
              </a:spcBef>
              <a:buClrTx/>
              <a:buSzPct val="60000"/>
              <a:buFontTx/>
              <a:buNone/>
            </a:pPr>
            <a:r>
              <a:rPr lang="fr-FR" altLang="fr-FR" sz="1400" dirty="0">
                <a:solidFill>
                  <a:schemeClr val="tx1"/>
                </a:solidFill>
                <a:effectLst>
                  <a:outerShdw blurRad="38100" dist="38100" dir="2700000" algn="tl">
                    <a:srgbClr val="C0C0C0"/>
                  </a:outerShdw>
                </a:effectLst>
              </a:rPr>
              <a:t>- Michaël Attali, </a:t>
            </a:r>
            <a:r>
              <a:rPr lang="fr-FR" altLang="fr-FR" sz="1400" dirty="0" err="1">
                <a:solidFill>
                  <a:schemeClr val="tx1"/>
                </a:solidFill>
                <a:effectLst>
                  <a:outerShdw blurRad="38100" dist="38100" dir="2700000" algn="tl">
                    <a:srgbClr val="C0C0C0"/>
                  </a:outerShdw>
                </a:effectLst>
              </a:rPr>
              <a:t>Nathalia</a:t>
            </a:r>
            <a:r>
              <a:rPr lang="fr-FR" altLang="fr-FR" sz="1400" dirty="0">
                <a:solidFill>
                  <a:schemeClr val="tx1"/>
                </a:solidFill>
                <a:effectLst>
                  <a:outerShdw blurRad="38100" dist="38100" dir="2700000" algn="tl">
                    <a:srgbClr val="C0C0C0"/>
                  </a:outerShdw>
                </a:effectLst>
              </a:rPr>
              <a:t> </a:t>
            </a:r>
            <a:r>
              <a:rPr lang="fr-FR" altLang="fr-FR" sz="1400" dirty="0" err="1">
                <a:solidFill>
                  <a:schemeClr val="tx1"/>
                </a:solidFill>
                <a:effectLst>
                  <a:outerShdw blurRad="38100" dist="38100" dir="2700000" algn="tl">
                    <a:srgbClr val="C0C0C0"/>
                  </a:outerShdw>
                </a:effectLst>
              </a:rPr>
              <a:t>Bazoge</a:t>
            </a:r>
            <a:r>
              <a:rPr lang="fr-FR" altLang="fr-FR" sz="2400" dirty="0">
                <a:solidFill>
                  <a:schemeClr val="tx1"/>
                </a:solidFill>
                <a:effectLst>
                  <a:outerShdw blurRad="38100" dist="38100" dir="2700000" algn="tl">
                    <a:srgbClr val="C0C0C0"/>
                  </a:outerShdw>
                </a:effectLst>
              </a:rPr>
              <a:t>, </a:t>
            </a:r>
            <a:r>
              <a:rPr lang="fr-FR" altLang="fr-FR" sz="1600" dirty="0">
                <a:solidFill>
                  <a:schemeClr val="tx1"/>
                </a:solidFill>
                <a:effectLst>
                  <a:outerShdw blurRad="38100" dist="38100" dir="2700000" algn="tl">
                    <a:srgbClr val="C0C0C0"/>
                  </a:outerShdw>
                </a:effectLst>
              </a:rPr>
              <a:t>Gérard Gautier, «Une histoire  du ski dans l’entre deux-guerres »</a:t>
            </a:r>
          </a:p>
          <a:p>
            <a:pPr>
              <a:lnSpc>
                <a:spcPct val="90000"/>
              </a:lnSpc>
              <a:spcBef>
                <a:spcPts val="400"/>
              </a:spcBef>
              <a:buClr>
                <a:srgbClr val="FFFFCC"/>
              </a:buClr>
              <a:buSzPct val="60000"/>
              <a:buFont typeface="Times New Roman" panose="02020603050405020304" pitchFamily="18" charset="0"/>
              <a:buChar char="-"/>
            </a:pPr>
            <a:r>
              <a:rPr lang="fr-FR" altLang="fr-FR" sz="1600" dirty="0">
                <a:solidFill>
                  <a:schemeClr val="tx1"/>
                </a:solidFill>
                <a:effectLst>
                  <a:outerShdw blurRad="38100" dist="38100" dir="2700000" algn="tl">
                    <a:srgbClr val="C0C0C0"/>
                  </a:outerShdw>
                </a:effectLst>
              </a:rPr>
              <a:t>Sources: revues spécialisées de ski ( La revue du Ski ), </a:t>
            </a:r>
            <a:r>
              <a:rPr lang="fr-FR" altLang="fr-FR" sz="1600" dirty="0" err="1">
                <a:solidFill>
                  <a:schemeClr val="tx1"/>
                </a:solidFill>
                <a:effectLst>
                  <a:outerShdw blurRad="38100" dist="38100" dir="2700000" algn="tl">
                    <a:srgbClr val="C0C0C0"/>
                  </a:outerShdw>
                </a:effectLst>
              </a:rPr>
              <a:t>Hedomadaire</a:t>
            </a:r>
            <a:r>
              <a:rPr lang="fr-FR" altLang="fr-FR" sz="1600" dirty="0">
                <a:solidFill>
                  <a:schemeClr val="tx1"/>
                </a:solidFill>
                <a:effectLst>
                  <a:outerShdw blurRad="38100" dist="38100" dir="2700000" algn="tl">
                    <a:srgbClr val="C0C0C0"/>
                  </a:outerShdw>
                </a:effectLst>
              </a:rPr>
              <a:t> « Les Alpes sportives » pour analyser les discours et les pratiques.</a:t>
            </a:r>
          </a:p>
          <a:p>
            <a:pPr>
              <a:lnSpc>
                <a:spcPct val="90000"/>
              </a:lnSpc>
              <a:spcBef>
                <a:spcPts val="350"/>
              </a:spcBef>
              <a:buClrTx/>
              <a:buSzPct val="60000"/>
              <a:buFontTx/>
              <a:buNone/>
            </a:pPr>
            <a:r>
              <a:rPr lang="fr-FR" altLang="fr-FR" sz="1400" dirty="0">
                <a:solidFill>
                  <a:schemeClr val="tx1"/>
                </a:solidFill>
                <a:effectLst>
                  <a:outerShdw blurRad="38100" dist="38100" dir="2700000" algn="tl">
                    <a:srgbClr val="C0C0C0"/>
                  </a:outerShdw>
                </a:effectLst>
              </a:rPr>
              <a:t>-Thierry </a:t>
            </a:r>
            <a:r>
              <a:rPr lang="fr-FR" altLang="fr-FR" sz="1400" dirty="0" err="1">
                <a:solidFill>
                  <a:schemeClr val="tx1"/>
                </a:solidFill>
                <a:effectLst>
                  <a:outerShdw blurRad="38100" dist="38100" dir="2700000" algn="tl">
                    <a:srgbClr val="C0C0C0"/>
                  </a:outerShdw>
                </a:effectLst>
              </a:rPr>
              <a:t>Terret</a:t>
            </a:r>
            <a:r>
              <a:rPr lang="fr-FR" altLang="fr-FR" sz="1400" dirty="0">
                <a:solidFill>
                  <a:schemeClr val="tx1"/>
                </a:solidFill>
                <a:effectLst>
                  <a:outerShdw blurRad="38100" dist="38100" dir="2700000" algn="tl">
                    <a:srgbClr val="C0C0C0"/>
                  </a:outerShdw>
                </a:effectLst>
              </a:rPr>
              <a:t>, Pierre Arnaud </a:t>
            </a:r>
            <a:r>
              <a:rPr lang="fr-FR" altLang="fr-FR" sz="1400" i="1" dirty="0">
                <a:solidFill>
                  <a:schemeClr val="tx1"/>
                </a:solidFill>
                <a:effectLst>
                  <a:outerShdw blurRad="38100" dist="38100" dir="2700000" algn="tl">
                    <a:srgbClr val="C0C0C0"/>
                  </a:outerShdw>
                </a:effectLst>
              </a:rPr>
              <a:t>« Le ski roi des sports d’hiver », (</a:t>
            </a:r>
            <a:r>
              <a:rPr lang="fr-FR" altLang="fr-FR" sz="1400" i="1" dirty="0" err="1">
                <a:solidFill>
                  <a:schemeClr val="tx1"/>
                </a:solidFill>
                <a:effectLst>
                  <a:outerShdw blurRad="38100" dist="38100" dir="2700000" algn="tl">
                    <a:srgbClr val="C0C0C0"/>
                  </a:outerShdw>
                </a:effectLst>
              </a:rPr>
              <a:t>dir</a:t>
            </a:r>
            <a:r>
              <a:rPr lang="fr-FR" altLang="fr-FR" sz="1400" i="1" dirty="0">
                <a:solidFill>
                  <a:schemeClr val="tx1"/>
                </a:solidFill>
                <a:effectLst>
                  <a:outerShdw blurRad="38100" dist="38100" dir="2700000" algn="tl">
                    <a:srgbClr val="C0C0C0"/>
                  </a:outerShdw>
                </a:effectLst>
              </a:rPr>
              <a:t>) Thierry  </a:t>
            </a:r>
            <a:r>
              <a:rPr lang="fr-FR" altLang="fr-FR" sz="1400" i="1" dirty="0" err="1">
                <a:solidFill>
                  <a:schemeClr val="tx1"/>
                </a:solidFill>
                <a:effectLst>
                  <a:outerShdw blurRad="38100" dist="38100" dir="2700000" algn="tl">
                    <a:srgbClr val="C0C0C0"/>
                  </a:outerShdw>
                </a:effectLst>
              </a:rPr>
              <a:t>Terret</a:t>
            </a:r>
            <a:r>
              <a:rPr lang="fr-FR" altLang="fr-FR" sz="1400" i="1" dirty="0">
                <a:solidFill>
                  <a:schemeClr val="tx1"/>
                </a:solidFill>
                <a:effectLst>
                  <a:outerShdw blurRad="38100" dist="38100" dir="2700000" algn="tl">
                    <a:srgbClr val="C0C0C0"/>
                  </a:outerShdw>
                </a:effectLst>
              </a:rPr>
              <a:t>, Histoire des sports, </a:t>
            </a:r>
            <a:r>
              <a:rPr lang="fr-FR" altLang="fr-FR" sz="1400" i="1" dirty="0" err="1">
                <a:solidFill>
                  <a:schemeClr val="tx1"/>
                </a:solidFill>
                <a:effectLst>
                  <a:outerShdw blurRad="38100" dist="38100" dir="2700000" algn="tl">
                    <a:srgbClr val="C0C0C0"/>
                  </a:outerShdw>
                </a:effectLst>
              </a:rPr>
              <a:t>ed.L’harmattan</a:t>
            </a:r>
            <a:r>
              <a:rPr lang="fr-FR" altLang="fr-FR" sz="1400" i="1" dirty="0">
                <a:solidFill>
                  <a:schemeClr val="tx1"/>
                </a:solidFill>
                <a:effectLst>
                  <a:outerShdw blurRad="38100" dist="38100" dir="2700000" algn="tl">
                    <a:srgbClr val="C0C0C0"/>
                  </a:outerShdw>
                </a:effectLst>
              </a:rPr>
              <a:t>, 2007</a:t>
            </a:r>
          </a:p>
          <a:p>
            <a:pPr>
              <a:lnSpc>
                <a:spcPct val="90000"/>
              </a:lnSpc>
              <a:spcBef>
                <a:spcPts val="350"/>
              </a:spcBef>
              <a:buClrTx/>
              <a:buSzPct val="60000"/>
              <a:buFontTx/>
              <a:buNone/>
            </a:pPr>
            <a:r>
              <a:rPr lang="fr-FR" altLang="fr-FR" sz="1400" i="1" dirty="0">
                <a:solidFill>
                  <a:schemeClr val="tx1"/>
                </a:solidFill>
                <a:effectLst>
                  <a:outerShdw blurRad="38100" dist="38100" dir="2700000" algn="tl">
                    <a:srgbClr val="C0C0C0"/>
                  </a:outerShdw>
                </a:effectLst>
              </a:rPr>
              <a:t>-La conjugaison au féminin du ski nordique français: l’exemple de Marie-Christine </a:t>
            </a:r>
            <a:r>
              <a:rPr lang="fr-FR" altLang="fr-FR" sz="1400" i="1" dirty="0" err="1">
                <a:solidFill>
                  <a:schemeClr val="tx1"/>
                </a:solidFill>
                <a:effectLst>
                  <a:outerShdw blurRad="38100" dist="38100" dir="2700000" algn="tl">
                    <a:srgbClr val="C0C0C0"/>
                  </a:outerShdw>
                </a:effectLst>
              </a:rPr>
              <a:t>Subot</a:t>
            </a:r>
            <a:r>
              <a:rPr lang="fr-FR" altLang="fr-FR" sz="1400" i="1" dirty="0">
                <a:solidFill>
                  <a:schemeClr val="tx1"/>
                </a:solidFill>
                <a:effectLst>
                  <a:outerShdw blurRad="38100" dist="38100" dir="2700000" algn="tl">
                    <a:srgbClr val="C0C0C0"/>
                  </a:outerShdw>
                </a:effectLst>
              </a:rPr>
              <a:t> ( 1975-1982)</a:t>
            </a:r>
          </a:p>
          <a:p>
            <a:pPr>
              <a:lnSpc>
                <a:spcPct val="90000"/>
              </a:lnSpc>
              <a:spcBef>
                <a:spcPts val="350"/>
              </a:spcBef>
              <a:buClrTx/>
              <a:buSzPct val="60000"/>
              <a:buFontTx/>
              <a:buNone/>
            </a:pPr>
            <a:r>
              <a:rPr lang="fr-FR" altLang="fr-FR" sz="1400" i="1" dirty="0">
                <a:solidFill>
                  <a:schemeClr val="tx1"/>
                </a:solidFill>
                <a:effectLst>
                  <a:outerShdw blurRad="38100" dist="38100" dir="2700000" algn="tl">
                    <a:srgbClr val="C0C0C0"/>
                  </a:outerShdw>
                </a:effectLst>
              </a:rPr>
              <a:t> </a:t>
            </a:r>
            <a:r>
              <a:rPr lang="fr-FR" altLang="fr-FR" sz="1400" i="1" dirty="0" err="1">
                <a:solidFill>
                  <a:schemeClr val="tx1"/>
                </a:solidFill>
                <a:effectLst>
                  <a:outerShdw blurRad="38100" dist="38100" dir="2700000" algn="tl">
                    <a:srgbClr val="C0C0C0"/>
                  </a:outerShdw>
                </a:effectLst>
              </a:rPr>
              <a:t>Sources:Revue</a:t>
            </a:r>
            <a:r>
              <a:rPr lang="fr-FR" altLang="fr-FR" sz="1400" i="1" dirty="0">
                <a:solidFill>
                  <a:schemeClr val="tx1"/>
                </a:solidFill>
                <a:effectLst>
                  <a:outerShdw blurRad="38100" dist="38100" dir="2700000" algn="tl">
                    <a:srgbClr val="C0C0C0"/>
                  </a:outerShdw>
                </a:effectLst>
              </a:rPr>
              <a:t> FFS, Archives  personnelles</a:t>
            </a:r>
          </a:p>
          <a:p>
            <a:pPr>
              <a:lnSpc>
                <a:spcPct val="90000"/>
              </a:lnSpc>
              <a:spcBef>
                <a:spcPts val="350"/>
              </a:spcBef>
              <a:buClrTx/>
              <a:buSzPct val="60000"/>
              <a:buFontTx/>
              <a:buNone/>
            </a:pPr>
            <a:r>
              <a:rPr lang="fr-FR" altLang="fr-FR" sz="1400" i="1" dirty="0">
                <a:solidFill>
                  <a:schemeClr val="tx1"/>
                </a:solidFill>
                <a:effectLst>
                  <a:outerShdw blurRad="38100" dist="38100" dir="2700000" algn="tl">
                    <a:srgbClr val="C0C0C0"/>
                  </a:outerShdw>
                </a:effectLst>
              </a:rPr>
              <a:t>- </a:t>
            </a:r>
            <a:r>
              <a:rPr lang="fr-FR" altLang="fr-FR" sz="1400" dirty="0">
                <a:solidFill>
                  <a:schemeClr val="tx1"/>
                </a:solidFill>
                <a:effectLst>
                  <a:outerShdw blurRad="38100" dist="38100" dir="2700000" algn="tl">
                    <a:srgbClr val="C0C0C0"/>
                  </a:outerShdw>
                </a:effectLst>
              </a:rPr>
              <a:t>Chantal  ROUVRAIS  CHARRON, Christophe  DURAND</a:t>
            </a:r>
            <a:r>
              <a:rPr lang="fr-FR" altLang="fr-FR" sz="1400" i="1" dirty="0">
                <a:solidFill>
                  <a:schemeClr val="tx1"/>
                </a:solidFill>
                <a:effectLst>
                  <a:outerShdw blurRad="38100" dist="38100" dir="2700000" algn="tl">
                    <a:srgbClr val="C0C0C0"/>
                  </a:outerShdw>
                </a:effectLst>
              </a:rPr>
              <a:t>,  «  le rôle des héros de tribus sportives dans l’offre des équipementiers de la « glisse » Revue Européenne de </a:t>
            </a:r>
            <a:r>
              <a:rPr lang="fr-FR" altLang="fr-FR" sz="1400" i="1" dirty="0" err="1">
                <a:solidFill>
                  <a:schemeClr val="tx1"/>
                </a:solidFill>
                <a:effectLst>
                  <a:outerShdw blurRad="38100" dist="38100" dir="2700000" algn="tl">
                    <a:srgbClr val="C0C0C0"/>
                  </a:outerShdw>
                </a:effectLst>
              </a:rPr>
              <a:t>magement</a:t>
            </a:r>
            <a:r>
              <a:rPr lang="fr-FR" altLang="fr-FR" sz="1400" i="1" dirty="0">
                <a:solidFill>
                  <a:schemeClr val="tx1"/>
                </a:solidFill>
                <a:effectLst>
                  <a:outerShdw blurRad="38100" dist="38100" dir="2700000" algn="tl">
                    <a:srgbClr val="C0C0C0"/>
                  </a:outerShdw>
                </a:effectLst>
              </a:rPr>
              <a:t> du sport N° 11, PUS,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DFF63D50-09F5-7042-BE7C-BB317627EFA0}"/>
              </a:ext>
            </a:extLst>
          </p:cNvPr>
          <p:cNvSpPr txBox="1">
            <a:spLocks noChangeArrowheads="1"/>
          </p:cNvSpPr>
          <p:nvPr/>
        </p:nvSpPr>
        <p:spPr bwMode="auto">
          <a:xfrm>
            <a:off x="990600" y="304800"/>
            <a:ext cx="792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Les premiers témoignages écrits</a:t>
            </a:r>
          </a:p>
        </p:txBody>
      </p:sp>
      <p:sp>
        <p:nvSpPr>
          <p:cNvPr id="22530" name="Text Box 2">
            <a:extLst>
              <a:ext uri="{FF2B5EF4-FFF2-40B4-BE49-F238E27FC236}">
                <a16:creationId xmlns:a16="http://schemas.microsoft.com/office/drawing/2014/main" id="{0760357F-21C7-AC47-8B77-442BE4A9C567}"/>
              </a:ext>
            </a:extLst>
          </p:cNvPr>
          <p:cNvSpPr txBox="1">
            <a:spLocks noChangeArrowheads="1"/>
          </p:cNvSpPr>
          <p:nvPr/>
        </p:nvSpPr>
        <p:spPr bwMode="auto">
          <a:xfrm>
            <a:off x="457200" y="1219200"/>
            <a:ext cx="8485188"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i="1" dirty="0">
                <a:solidFill>
                  <a:schemeClr val="tx1"/>
                </a:solidFill>
                <a:effectLst>
                  <a:outerShdw blurRad="38100" dist="38100" dir="2700000" algn="tl">
                    <a:srgbClr val="C0C0C0"/>
                  </a:outerShdw>
                </a:effectLst>
              </a:rPr>
              <a:t>Les voyageurs</a:t>
            </a:r>
            <a:r>
              <a:rPr lang="fr-FR" altLang="fr-FR" sz="3200" dirty="0">
                <a:solidFill>
                  <a:schemeClr val="tx1"/>
                </a:solidFill>
                <a:effectLst>
                  <a:outerShdw blurRad="38100" dist="38100" dir="2700000" algn="tl">
                    <a:srgbClr val="C0C0C0"/>
                  </a:outerShdw>
                </a:effectLst>
              </a:rPr>
              <a:t> des 16éme et 17éme </a:t>
            </a:r>
            <a:r>
              <a:rPr lang="fr-FR" altLang="fr-FR" sz="3200" dirty="0" err="1">
                <a:solidFill>
                  <a:schemeClr val="tx1"/>
                </a:solidFill>
                <a:effectLst>
                  <a:outerShdw blurRad="38100" dist="38100" dir="2700000" algn="tl">
                    <a:srgbClr val="C0C0C0"/>
                  </a:outerShdw>
                </a:effectLst>
              </a:rPr>
              <a:t>siécles</a:t>
            </a:r>
            <a:r>
              <a:rPr lang="fr-FR" altLang="fr-FR" sz="3200" dirty="0">
                <a:solidFill>
                  <a:schemeClr val="tx1"/>
                </a:solidFill>
                <a:effectLst>
                  <a:outerShdw blurRad="38100" dist="38100" dir="2700000" algn="tl">
                    <a:srgbClr val="C0C0C0"/>
                  </a:outerShdw>
                </a:effectLst>
              </a:rPr>
              <a:t> racontent :</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Le voyage de Francesco Negri (1623-1698) en Laponie (P.11)</a:t>
            </a:r>
          </a:p>
          <a:p>
            <a:pPr>
              <a:spcBef>
                <a:spcPts val="800"/>
              </a:spcBef>
              <a:buClrTx/>
              <a:buSzPct val="60000"/>
              <a:buFontTx/>
              <a:buNone/>
            </a:pPr>
            <a:endParaRPr lang="fr-FR" altLang="fr-FR" sz="3200" dirty="0">
              <a:solidFill>
                <a:schemeClr val="tx1"/>
              </a:solidFill>
              <a:effectLst>
                <a:outerShdw blurRad="38100" dist="38100" dir="2700000" algn="tl">
                  <a:srgbClr val="C0C0C0"/>
                </a:outerShdw>
              </a:effectLst>
            </a:endParaRP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Voyage de Johannes Scheffer (1678) qui publie histoire de Laponie</a:t>
            </a:r>
          </a:p>
          <a:p>
            <a:pPr>
              <a:spcBef>
                <a:spcPts val="800"/>
              </a:spcBef>
              <a:buClrTx/>
              <a:buSzPct val="60000"/>
              <a:buFontTx/>
              <a:buNone/>
            </a:pPr>
            <a:endParaRPr lang="fr-FR" altLang="fr-FR" sz="3200" dirty="0">
              <a:effectLst>
                <a:outerShdw blurRad="38100" dist="38100" dir="2700000" algn="tl">
                  <a:srgbClr val="C0C0C0"/>
                </a:outerShdw>
              </a:effectLst>
            </a:endParaRPr>
          </a:p>
          <a:p>
            <a:pPr>
              <a:spcBef>
                <a:spcPts val="800"/>
              </a:spcBef>
              <a:buClrTx/>
              <a:buSzPct val="60000"/>
              <a:buFontTx/>
              <a:buNone/>
            </a:pPr>
            <a:endParaRPr lang="fr-FR" altLang="fr-FR" sz="32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A423C1DE-24FB-C24E-80AC-FA0ADBF18AA0}"/>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3554" name="Text Box 2">
            <a:extLst>
              <a:ext uri="{FF2B5EF4-FFF2-40B4-BE49-F238E27FC236}">
                <a16:creationId xmlns:a16="http://schemas.microsoft.com/office/drawing/2014/main" id="{52EE37D8-3484-464E-9B49-84D883A4A602}"/>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  Ils observent en hiver les traces des bêtes marquées sur la neige et les surprennent allant  d ’une vitesse incroyable  par le moyens de  petites tables coulantes , et redressées en haut  par le devant qu’ils mettent  sous leur pied…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15EFB26B-EE2B-E44B-AE2B-5ABECF8D75CA}"/>
              </a:ext>
            </a:extLst>
          </p:cNvPr>
          <p:cNvSpPr txBox="1">
            <a:spLocks noChangeArrowheads="1"/>
          </p:cNvSpPr>
          <p:nvPr/>
        </p:nvSpPr>
        <p:spPr bwMode="auto">
          <a:xfrm>
            <a:off x="1143000" y="3810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Les précurseurs</a:t>
            </a:r>
          </a:p>
        </p:txBody>
      </p:sp>
      <p:sp>
        <p:nvSpPr>
          <p:cNvPr id="24578" name="Text Box 2">
            <a:extLst>
              <a:ext uri="{FF2B5EF4-FFF2-40B4-BE49-F238E27FC236}">
                <a16:creationId xmlns:a16="http://schemas.microsoft.com/office/drawing/2014/main" id="{B13921B4-DE31-1C4A-9EA7-C4EE25E29957}"/>
              </a:ext>
            </a:extLst>
          </p:cNvPr>
          <p:cNvSpPr txBox="1">
            <a:spLocks noChangeArrowheads="1"/>
          </p:cNvSpPr>
          <p:nvPr/>
        </p:nvSpPr>
        <p:spPr bwMode="auto">
          <a:xfrm>
            <a:off x="457200" y="1371600"/>
            <a:ext cx="8485188"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i="1" dirty="0">
                <a:solidFill>
                  <a:schemeClr val="tx1"/>
                </a:solidFill>
                <a:effectLst>
                  <a:outerShdw blurRad="38100" dist="38100" dir="2700000" algn="tl">
                    <a:srgbClr val="C0C0C0"/>
                  </a:outerShdw>
                </a:effectLst>
              </a:rPr>
              <a:t>L ’ explorateur</a:t>
            </a:r>
            <a:r>
              <a:rPr lang="fr-FR" altLang="fr-FR" sz="3200" dirty="0">
                <a:solidFill>
                  <a:schemeClr val="tx1"/>
                </a:solidFill>
                <a:effectLst>
                  <a:outerShdw blurRad="38100" dist="38100" dir="2700000" algn="tl">
                    <a:srgbClr val="C0C0C0"/>
                  </a:outerShdw>
                </a:effectLst>
              </a:rPr>
              <a:t> Norvégien </a:t>
            </a:r>
            <a:r>
              <a:rPr lang="fr-FR" altLang="fr-FR" sz="3200" dirty="0" err="1">
                <a:solidFill>
                  <a:schemeClr val="tx1"/>
                </a:solidFill>
                <a:effectLst>
                  <a:outerShdw blurRad="38100" dist="38100" dir="2700000" algn="tl">
                    <a:srgbClr val="C0C0C0"/>
                  </a:outerShdw>
                </a:effectLst>
              </a:rPr>
              <a:t>Fridtjof</a:t>
            </a:r>
            <a:r>
              <a:rPr lang="fr-FR" altLang="fr-FR" sz="3200" dirty="0">
                <a:solidFill>
                  <a:schemeClr val="tx1"/>
                </a:solidFill>
                <a:effectLst>
                  <a:outerShdw blurRad="38100" dist="38100" dir="2700000" algn="tl">
                    <a:srgbClr val="C0C0C0"/>
                  </a:outerShdw>
                </a:effectLst>
              </a:rPr>
              <a:t> Nansen réalise  la traversée intégrale du </a:t>
            </a:r>
            <a:r>
              <a:rPr lang="fr-FR" altLang="fr-FR" sz="3200" dirty="0" err="1">
                <a:solidFill>
                  <a:schemeClr val="tx1"/>
                </a:solidFill>
                <a:effectLst>
                  <a:outerShdw blurRad="38100" dist="38100" dir="2700000" algn="tl">
                    <a:srgbClr val="C0C0C0"/>
                  </a:outerShdw>
                </a:effectLst>
              </a:rPr>
              <a:t>Goenland</a:t>
            </a:r>
            <a:r>
              <a:rPr lang="fr-FR" altLang="fr-FR" sz="3200" dirty="0">
                <a:solidFill>
                  <a:schemeClr val="tx1"/>
                </a:solidFill>
                <a:effectLst>
                  <a:outerShdw blurRad="38100" dist="38100" dir="2700000" algn="tl">
                    <a:srgbClr val="C0C0C0"/>
                  </a:outerShdw>
                </a:effectLst>
              </a:rPr>
              <a:t>, 500km de neige, de glace, de crevasses, de vent, de souffrance à Skis.(1888)</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D5F05260-DB5E-7340-BBAF-19032AD36318}"/>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Nansen </a:t>
            </a:r>
          </a:p>
        </p:txBody>
      </p:sp>
      <p:sp>
        <p:nvSpPr>
          <p:cNvPr id="25602" name="Text Box 2">
            <a:extLst>
              <a:ext uri="{FF2B5EF4-FFF2-40B4-BE49-F238E27FC236}">
                <a16:creationId xmlns:a16="http://schemas.microsoft.com/office/drawing/2014/main" id="{B6A7DE9F-6096-9D4C-9D14-B7D1435C5F20}"/>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Il traverse le Groenland à ski  en  39 jours. </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Il porte  l ’usage du ski à la connaissance du monde entier dans son ouvrage  « A travers le Groenland »</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L'explorateur français, </a:t>
            </a:r>
            <a:r>
              <a:rPr lang="fr-FR" altLang="fr-FR" sz="2800" dirty="0">
                <a:solidFill>
                  <a:schemeClr val="tx1"/>
                </a:solidFill>
                <a:effectLst>
                  <a:outerShdw blurRad="38100" dist="38100" dir="2700000" algn="tl">
                    <a:srgbClr val="C0C0C0"/>
                  </a:outerShdw>
                </a:effectLst>
                <a:hlinkClick r:id="rId3">
                  <a:extLst>
                    <a:ext uri="{A12FA001-AC4F-418D-AE19-62706E023703}">
                      <ahyp:hlinkClr xmlns:ahyp="http://schemas.microsoft.com/office/drawing/2018/hyperlinkcolor" val="tx"/>
                    </a:ext>
                  </a:extLst>
                </a:hlinkClick>
              </a:rPr>
              <a:t>Jean-Louis Etienne</a:t>
            </a:r>
            <a:br>
              <a:rPr lang="fr-FR" altLang="fr-FR" sz="2800" dirty="0">
                <a:solidFill>
                  <a:schemeClr val="tx1"/>
                </a:solidFill>
                <a:effectLst>
                  <a:outerShdw blurRad="38100" dist="38100" dir="2700000" algn="tl">
                    <a:srgbClr val="C0C0C0"/>
                  </a:outerShdw>
                </a:effectLst>
              </a:rPr>
            </a:br>
            <a:r>
              <a:rPr lang="fr-FR" altLang="fr-FR" sz="2800" dirty="0">
                <a:solidFill>
                  <a:schemeClr val="tx1"/>
                </a:solidFill>
                <a:effectLst>
                  <a:outerShdw blurRad="38100" dist="38100" dir="2700000" algn="tl">
                    <a:srgbClr val="C0C0C0"/>
                  </a:outerShdw>
                </a:effectLst>
              </a:rPr>
              <a:t>écrit de lui : « </a:t>
            </a:r>
            <a:r>
              <a:rPr lang="fr-FR" altLang="fr-FR" sz="2800" i="1" dirty="0">
                <a:solidFill>
                  <a:schemeClr val="tx1"/>
                </a:solidFill>
                <a:effectLst>
                  <a:outerShdw blurRad="38100" dist="38100" dir="2700000" algn="tl">
                    <a:srgbClr val="C0C0C0"/>
                  </a:outerShdw>
                </a:effectLst>
              </a:rPr>
              <a:t>C'est, à mes yeux, le plus grand homme que l'exploration polaire ait jamais inspiré (...) Audacieux, humain, universel, Nansen devint le héros qui allait inspirer l'essentiel de mes navigations polaires</a:t>
            </a:r>
            <a:r>
              <a:rPr lang="fr-FR" altLang="fr-FR" sz="2800" dirty="0">
                <a:solidFill>
                  <a:schemeClr val="tx1"/>
                </a:solidFill>
                <a:effectLst>
                  <a:outerShdw blurRad="38100" dist="38100" dir="2700000" algn="tl">
                    <a:srgbClr val="C0C0C0"/>
                  </a:outerShdw>
                </a:effectLst>
              </a:rPr>
              <a:t>. » </a:t>
            </a:r>
            <a:br>
              <a:rPr lang="fr-FR" altLang="fr-FR" sz="2800" dirty="0">
                <a:effectLst>
                  <a:outerShdw blurRad="38100" dist="38100" dir="2700000" algn="tl">
                    <a:srgbClr val="C0C0C0"/>
                  </a:outerShdw>
                </a:effectLst>
              </a:rPr>
            </a:br>
            <a:br>
              <a:rPr lang="fr-FR" altLang="fr-FR" sz="2800" dirty="0">
                <a:effectLst>
                  <a:outerShdw blurRad="38100" dist="38100" dir="2700000" algn="tl">
                    <a:srgbClr val="C0C0C0"/>
                  </a:outerShdw>
                </a:effectLst>
              </a:rPr>
            </a:br>
            <a:endParaRPr lang="fr-FR" altLang="fr-FR" sz="28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9FD15D21-A5B5-3A4E-8EB3-B9813D0D186C}"/>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6626" name="Text Box 2">
            <a:extLst>
              <a:ext uri="{FF2B5EF4-FFF2-40B4-BE49-F238E27FC236}">
                <a16:creationId xmlns:a16="http://schemas.microsoft.com/office/drawing/2014/main" id="{0AD26AFE-076F-B145-BF68-0D91234911E6}"/>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i="1" dirty="0">
                <a:solidFill>
                  <a:schemeClr val="tx1"/>
                </a:solidFill>
                <a:effectLst>
                  <a:outerShdw blurRad="38100" dist="38100" dir="2700000" algn="tl">
                    <a:srgbClr val="C0C0C0"/>
                  </a:outerShdw>
                </a:effectLst>
              </a:rPr>
              <a:t>Les alpinistes</a:t>
            </a:r>
            <a:r>
              <a:rPr lang="fr-FR" altLang="fr-FR" sz="3200" dirty="0">
                <a:solidFill>
                  <a:schemeClr val="tx1"/>
                </a:solidFill>
                <a:effectLst>
                  <a:outerShdw blurRad="38100" dist="38100" dir="2700000" algn="tl">
                    <a:srgbClr val="C0C0C0"/>
                  </a:outerShdw>
                </a:effectLst>
              </a:rPr>
              <a:t> (Henri Duhamel) suite à l  ’exposition Universelle de  1878 à Paris</a:t>
            </a:r>
          </a:p>
          <a:p>
            <a:pPr>
              <a:spcBef>
                <a:spcPts val="800"/>
              </a:spcBef>
              <a:buClr>
                <a:srgbClr val="FFFFCC"/>
              </a:buClr>
              <a:buSzPct val="60000"/>
              <a:buFont typeface="Wingdings" pitchFamily="2" charset="2"/>
              <a:buChar char=""/>
            </a:pPr>
            <a:r>
              <a:rPr lang="fr-FR" altLang="fr-FR" sz="3200" i="1" dirty="0">
                <a:solidFill>
                  <a:schemeClr val="tx1"/>
                </a:solidFill>
                <a:effectLst>
                  <a:outerShdw blurRad="38100" dist="38100" dir="2700000" algn="tl">
                    <a:srgbClr val="C0C0C0"/>
                  </a:outerShdw>
                </a:effectLst>
              </a:rPr>
              <a:t>Les hôteliers</a:t>
            </a:r>
            <a:r>
              <a:rPr lang="fr-FR" altLang="fr-FR" sz="3200" dirty="0">
                <a:solidFill>
                  <a:schemeClr val="tx1"/>
                </a:solidFill>
                <a:effectLst>
                  <a:outerShdw blurRad="38100" dist="38100" dir="2700000" algn="tl">
                    <a:srgbClr val="C0C0C0"/>
                  </a:outerShdw>
                </a:effectLst>
              </a:rPr>
              <a:t> (Johannes </a:t>
            </a:r>
            <a:r>
              <a:rPr lang="fr-FR" altLang="fr-FR" sz="3200" dirty="0" err="1">
                <a:solidFill>
                  <a:schemeClr val="tx1"/>
                </a:solidFill>
                <a:effectLst>
                  <a:outerShdw blurRad="38100" dist="38100" dir="2700000" algn="tl">
                    <a:srgbClr val="C0C0C0"/>
                  </a:outerShdw>
                </a:effectLst>
              </a:rPr>
              <a:t>Badrutt</a:t>
            </a:r>
            <a:r>
              <a:rPr lang="fr-FR" altLang="fr-FR" sz="3200" dirty="0">
                <a:solidFill>
                  <a:schemeClr val="tx1"/>
                </a:solidFill>
                <a:effectLst>
                  <a:outerShdw blurRad="38100" dist="38100" dir="2700000" algn="tl">
                    <a:srgbClr val="C0C0C0"/>
                  </a:outerShdw>
                </a:effectLst>
              </a:rPr>
              <a:t> en Suisse pour les clients Anglais)</a:t>
            </a:r>
          </a:p>
          <a:p>
            <a:pPr>
              <a:spcBef>
                <a:spcPts val="800"/>
              </a:spcBef>
              <a:buClr>
                <a:srgbClr val="FFFFCC"/>
              </a:buClr>
              <a:buSzPct val="60000"/>
              <a:buFont typeface="Wingdings" pitchFamily="2" charset="2"/>
              <a:buChar char=""/>
            </a:pPr>
            <a:r>
              <a:rPr lang="fr-FR" altLang="fr-FR" sz="3200" i="1" dirty="0">
                <a:solidFill>
                  <a:schemeClr val="tx1"/>
                </a:solidFill>
                <a:effectLst>
                  <a:outerShdw blurRad="38100" dist="38100" dir="2700000" algn="tl">
                    <a:srgbClr val="C0C0C0"/>
                  </a:outerShdw>
                </a:effectLst>
              </a:rPr>
              <a:t>Les militaires (capitaine Clerc 159éme bataillon d ’infanterie de Briançon)</a:t>
            </a:r>
          </a:p>
          <a:p>
            <a:pPr>
              <a:spcBef>
                <a:spcPts val="800"/>
              </a:spcBef>
              <a:buClrTx/>
              <a:buSzPct val="60000"/>
              <a:buFontTx/>
              <a:buNone/>
            </a:pPr>
            <a:endParaRPr lang="fr-FR" altLang="fr-FR" sz="3200" i="1" dirty="0">
              <a:effectLst>
                <a:outerShdw blurRad="38100" dist="38100" dir="2700000" algn="tl">
                  <a:srgbClr val="C0C0C0"/>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96CD017-D486-6740-9AF2-DF43B2035281}"/>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Henri Duhamel</a:t>
            </a:r>
          </a:p>
        </p:txBody>
      </p:sp>
      <p:sp>
        <p:nvSpPr>
          <p:cNvPr id="27650" name="Text Box 2">
            <a:extLst>
              <a:ext uri="{FF2B5EF4-FFF2-40B4-BE49-F238E27FC236}">
                <a16:creationId xmlns:a16="http://schemas.microsoft.com/office/drawing/2014/main" id="{F6F39200-8142-8F48-96CB-0F2A9303BDE2}"/>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Membre très actif du CAF, il amène une paire de ski de l ’exposition universelle en 1878 qui a lieu à Paris. (Longueur 2M50)</a:t>
            </a:r>
          </a:p>
          <a:p>
            <a:pPr>
              <a:spcBef>
                <a:spcPts val="800"/>
              </a:spcBef>
              <a:buClrTx/>
              <a:buSzPct val="60000"/>
              <a:buFontTx/>
              <a:buNone/>
            </a:pPr>
            <a:endParaRPr lang="fr-FR" altLang="fr-FR" sz="3200" dirty="0">
              <a:solidFill>
                <a:schemeClr val="tx1"/>
              </a:solidFill>
              <a:effectLst>
                <a:outerShdw blurRad="38100" dist="38100" dir="2700000" algn="tl">
                  <a:srgbClr val="C0C0C0"/>
                </a:outerShdw>
              </a:effectLst>
            </a:endParaRP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1er ski club le Rocher club en 1895</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038DBC2A-93C0-F64E-B10B-9DDE9CFC5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4876800"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42FCA9D6-79BC-4A41-9A88-B8527E29B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588" y="1066800"/>
            <a:ext cx="3722687"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EA2A2E55-A4A8-A846-92FC-D73AEEEA0038}"/>
              </a:ext>
            </a:extLst>
          </p:cNvPr>
          <p:cNvSpPr txBox="1">
            <a:spLocks noChangeArrowheads="1"/>
          </p:cNvSpPr>
          <p:nvPr/>
        </p:nvSpPr>
        <p:spPr bwMode="auto">
          <a:xfrm>
            <a:off x="538163" y="661988"/>
            <a:ext cx="3048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latin typeface="Comic Sans MS" panose="030F0902030302020204" pitchFamily="66" charset="0"/>
                <a:cs typeface="Times New Roman" panose="02020603050405020304" pitchFamily="18" charset="0"/>
              </a:rPr>
              <a:t>Les militaires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D76D05A5-C0E3-9E4C-82FA-E9F6E839F1E0}"/>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Les applications militaires</a:t>
            </a:r>
          </a:p>
        </p:txBody>
      </p:sp>
      <p:sp>
        <p:nvSpPr>
          <p:cNvPr id="29698" name="Text Box 2">
            <a:extLst>
              <a:ext uri="{FF2B5EF4-FFF2-40B4-BE49-F238E27FC236}">
                <a16:creationId xmlns:a16="http://schemas.microsoft.com/office/drawing/2014/main" id="{444377FE-A0BA-944F-AE30-A1CCC89334FC}"/>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b="1" i="1" dirty="0">
                <a:solidFill>
                  <a:schemeClr val="tx1"/>
                </a:solidFill>
                <a:effectLst>
                  <a:outerShdw blurRad="38100" dist="38100" dir="2700000" algn="tl">
                    <a:srgbClr val="C0C0C0"/>
                  </a:outerShdw>
                </a:effectLst>
              </a:rPr>
              <a:t>En Norvège et Suède  à partir du 10éme siècle.</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Les skis auraient permis à Gustav Vasa de libérer </a:t>
            </a:r>
            <a:r>
              <a:rPr lang="fr-FR" altLang="fr-FR" sz="3200" i="1" dirty="0">
                <a:solidFill>
                  <a:schemeClr val="tx1"/>
                </a:solidFill>
                <a:effectLst>
                  <a:outerShdw blurRad="38100" dist="38100" dir="2700000" algn="tl">
                    <a:srgbClr val="C0C0C0"/>
                  </a:outerShdw>
                </a:effectLst>
              </a:rPr>
              <a:t>la </a:t>
            </a:r>
            <a:r>
              <a:rPr lang="fr-FR" altLang="fr-FR" sz="3200" i="1" dirty="0" err="1">
                <a:solidFill>
                  <a:schemeClr val="tx1"/>
                </a:solidFill>
                <a:effectLst>
                  <a:outerShdw blurRad="38100" dist="38100" dir="2700000" algn="tl">
                    <a:srgbClr val="C0C0C0"/>
                  </a:outerShdw>
                </a:effectLst>
              </a:rPr>
              <a:t>Suéde</a:t>
            </a:r>
            <a:r>
              <a:rPr lang="fr-FR" altLang="fr-FR" sz="3200" dirty="0">
                <a:solidFill>
                  <a:schemeClr val="tx1"/>
                </a:solidFill>
                <a:effectLst>
                  <a:outerShdw blurRad="38100" dist="38100" dir="2700000" algn="tl">
                    <a:srgbClr val="C0C0C0"/>
                  </a:outerShdw>
                </a:effectLst>
              </a:rPr>
              <a:t> envahie par les Danois en1552 ( déplacement rendu très rapide des émissaires). La « </a:t>
            </a:r>
            <a:r>
              <a:rPr lang="fr-FR" altLang="fr-FR" sz="3200" dirty="0" err="1">
                <a:solidFill>
                  <a:schemeClr val="tx1"/>
                </a:solidFill>
                <a:effectLst>
                  <a:outerShdw blurRad="38100" dist="38100" dir="2700000" algn="tl">
                    <a:srgbClr val="C0C0C0"/>
                  </a:outerShdw>
                </a:effectLst>
              </a:rPr>
              <a:t>Vasaloppet</a:t>
            </a:r>
            <a:r>
              <a:rPr lang="fr-FR" altLang="fr-FR" sz="3200" dirty="0">
                <a:solidFill>
                  <a:schemeClr val="tx1"/>
                </a:solidFill>
                <a:effectLst>
                  <a:outerShdw blurRad="38100" dist="38100" dir="2700000" algn="tl">
                    <a:srgbClr val="C0C0C0"/>
                  </a:outerShdw>
                </a:effectLst>
              </a:rPr>
              <a:t> » est depuis 1922 la plus grande cours e de ski de fond du monde.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A4026A18-EC30-EC43-ABB7-6EFD6D9455E6}"/>
              </a:ext>
            </a:extLst>
          </p:cNvPr>
          <p:cNvSpPr txBox="1">
            <a:spLocks noChangeArrowheads="1"/>
          </p:cNvSpPr>
          <p:nvPr/>
        </p:nvSpPr>
        <p:spPr bwMode="auto">
          <a:xfrm rot="10800000">
            <a:off x="1295400" y="80963"/>
            <a:ext cx="7620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722" name="Text Box 2">
            <a:extLst>
              <a:ext uri="{FF2B5EF4-FFF2-40B4-BE49-F238E27FC236}">
                <a16:creationId xmlns:a16="http://schemas.microsoft.com/office/drawing/2014/main" id="{185FB284-A5AB-E94D-A990-B4C452088736}"/>
              </a:ext>
            </a:extLst>
          </p:cNvPr>
          <p:cNvSpPr txBox="1">
            <a:spLocks noChangeArrowheads="1"/>
          </p:cNvSpPr>
          <p:nvPr/>
        </p:nvSpPr>
        <p:spPr bwMode="auto">
          <a:xfrm>
            <a:off x="533400" y="914400"/>
            <a:ext cx="8332788" cy="6478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900"/>
              </a:spcBef>
              <a:buClr>
                <a:srgbClr val="FFFFCC"/>
              </a:buClr>
              <a:buSzPct val="60000"/>
              <a:buFont typeface="Wingdings" pitchFamily="2" charset="2"/>
              <a:buChar char=""/>
            </a:pPr>
            <a:r>
              <a:rPr lang="fr-FR" altLang="fr-FR" sz="3600" b="1" i="1" dirty="0">
                <a:solidFill>
                  <a:schemeClr val="tx1"/>
                </a:solidFill>
                <a:effectLst>
                  <a:outerShdw blurRad="38100" dist="38100" dir="2700000" algn="tl">
                    <a:srgbClr val="C0C0C0"/>
                  </a:outerShdw>
                </a:effectLst>
              </a:rPr>
              <a:t>Création de l’école de  ski  militaire de Briançon 1903-1904</a:t>
            </a:r>
          </a:p>
          <a:p>
            <a:pPr>
              <a:lnSpc>
                <a:spcPct val="90000"/>
              </a:lnSpc>
              <a:spcBef>
                <a:spcPts val="800"/>
              </a:spcBef>
              <a:buClrTx/>
              <a:buSzPct val="60000"/>
              <a:buFontTx/>
              <a:buNone/>
            </a:pPr>
            <a:endParaRPr lang="fr-FR" altLang="fr-FR" sz="3200" dirty="0">
              <a:effectLst>
                <a:outerShdw blurRad="38100" dist="38100" dir="2700000" algn="tl">
                  <a:srgbClr val="C0C0C0"/>
                </a:outerShdw>
              </a:effectLst>
            </a:endParaRPr>
          </a:p>
          <a:p>
            <a:pPr>
              <a:lnSpc>
                <a:spcPct val="90000"/>
              </a:lnSpc>
              <a:spcBef>
                <a:spcPts val="800"/>
              </a:spcBef>
              <a:buClrTx/>
              <a:buSzPct val="60000"/>
              <a:buFontTx/>
              <a:buNone/>
            </a:pPr>
            <a:r>
              <a:rPr lang="fr-FR" altLang="fr-FR" sz="3200" dirty="0">
                <a:solidFill>
                  <a:schemeClr val="tx1"/>
                </a:solidFill>
                <a:effectLst>
                  <a:outerShdw blurRad="38100" dist="38100" dir="2700000" algn="tl">
                    <a:srgbClr val="C0C0C0"/>
                  </a:outerShdw>
                </a:effectLst>
              </a:rPr>
              <a:t>Mission sportive et militaire  mais également sociale et humaine précisée dans</a:t>
            </a:r>
          </a:p>
          <a:p>
            <a:pPr>
              <a:lnSpc>
                <a:spcPct val="90000"/>
              </a:lnSpc>
              <a:spcBef>
                <a:spcPts val="800"/>
              </a:spcBef>
              <a:buClrTx/>
              <a:buSzPct val="60000"/>
              <a:buFontTx/>
              <a:buNone/>
            </a:pPr>
            <a:r>
              <a:rPr lang="fr-FR" altLang="fr-FR" sz="3200" dirty="0">
                <a:solidFill>
                  <a:schemeClr val="tx1"/>
                </a:solidFill>
                <a:effectLst>
                  <a:outerShdw blurRad="38100" dist="38100" dir="2700000" algn="tl">
                    <a:srgbClr val="C0C0C0"/>
                  </a:outerShdw>
                </a:effectLst>
              </a:rPr>
              <a:t> </a:t>
            </a:r>
            <a:r>
              <a:rPr lang="fr-FR" altLang="fr-FR" sz="3200" u="sng" dirty="0">
                <a:solidFill>
                  <a:schemeClr val="tx1"/>
                </a:solidFill>
                <a:effectLst>
                  <a:outerShdw blurRad="38100" dist="38100" dir="2700000" algn="tl">
                    <a:srgbClr val="C0C0C0"/>
                  </a:outerShdw>
                </a:effectLst>
              </a:rPr>
              <a:t>« Le petit Manuel du skieur».</a:t>
            </a:r>
          </a:p>
          <a:p>
            <a:pPr>
              <a:lnSpc>
                <a:spcPct val="90000"/>
              </a:lnSpc>
              <a:spcBef>
                <a:spcPts val="800"/>
              </a:spcBef>
              <a:buClrTx/>
              <a:buSzPct val="60000"/>
              <a:buFontTx/>
              <a:buNone/>
            </a:pPr>
            <a:endParaRPr lang="fr-FR" altLang="fr-FR" sz="3200" u="sng" dirty="0">
              <a:solidFill>
                <a:schemeClr val="tx1"/>
              </a:solidFill>
              <a:effectLst>
                <a:outerShdw blurRad="38100" dist="38100" dir="2700000" algn="tl">
                  <a:srgbClr val="C0C0C0"/>
                </a:outerShdw>
              </a:effectLst>
            </a:endParaRPr>
          </a:p>
          <a:p>
            <a:pPr>
              <a:lnSpc>
                <a:spcPct val="90000"/>
              </a:lnSpc>
              <a:spcBef>
                <a:spcPts val="900"/>
              </a:spcBef>
              <a:buClrTx/>
              <a:buSzPct val="60000"/>
              <a:buFontTx/>
              <a:buNone/>
            </a:pPr>
            <a:endParaRPr lang="fr-FR" altLang="fr-FR" sz="3600" u="sng" dirty="0">
              <a:solidFill>
                <a:schemeClr val="tx1"/>
              </a:solidFill>
              <a:effectLst>
                <a:outerShdw blurRad="38100" dist="38100" dir="2700000" algn="tl">
                  <a:srgbClr val="C0C0C0"/>
                </a:outerShdw>
              </a:effectLst>
            </a:endParaRPr>
          </a:p>
          <a:p>
            <a:pPr>
              <a:lnSpc>
                <a:spcPct val="90000"/>
              </a:lnSpc>
              <a:spcBef>
                <a:spcPts val="800"/>
              </a:spcBef>
              <a:buClrTx/>
              <a:buSzPct val="60000"/>
              <a:buFontTx/>
              <a:buNone/>
            </a:pPr>
            <a:r>
              <a:rPr lang="fr-FR" altLang="fr-FR" sz="2400" dirty="0">
                <a:solidFill>
                  <a:schemeClr val="tx1"/>
                </a:solidFill>
                <a:effectLst>
                  <a:outerShdw blurRad="38100" dist="38100" dir="2700000" algn="tl">
                    <a:srgbClr val="C0C0C0"/>
                  </a:outerShdw>
                </a:effectLst>
              </a:rPr>
              <a:t> </a:t>
            </a:r>
            <a:r>
              <a:rPr lang="fr-FR" altLang="fr-FR" sz="3200" dirty="0">
                <a:solidFill>
                  <a:schemeClr val="tx1"/>
                </a:solidFill>
                <a:effectLst>
                  <a:outerShdw blurRad="38100" dist="38100" dir="2700000" algn="tl">
                    <a:srgbClr val="C0C0C0"/>
                  </a:outerShdw>
                </a:effectLst>
              </a:rPr>
              <a:t>Volonté affichée de donner « </a:t>
            </a:r>
            <a:r>
              <a:rPr lang="fr-FR" altLang="fr-FR" sz="3200" b="1" dirty="0">
                <a:solidFill>
                  <a:schemeClr val="tx1"/>
                </a:solidFill>
                <a:effectLst>
                  <a:outerShdw blurRad="38100" dist="38100" dir="2700000" algn="tl">
                    <a:srgbClr val="C0C0C0"/>
                  </a:outerShdw>
                </a:effectLst>
              </a:rPr>
              <a:t>Accès au ski pour tous »</a:t>
            </a:r>
          </a:p>
          <a:p>
            <a:pPr>
              <a:lnSpc>
                <a:spcPct val="90000"/>
              </a:lnSpc>
              <a:spcBef>
                <a:spcPts val="900"/>
              </a:spcBef>
              <a:buClrTx/>
              <a:buSzPct val="60000"/>
              <a:buFontTx/>
              <a:buNone/>
            </a:pPr>
            <a:endParaRPr lang="fr-FR" altLang="fr-FR" sz="3600" dirty="0">
              <a:effectLst>
                <a:outerShdw blurRad="38100" dist="38100" dir="2700000" algn="tl">
                  <a:srgbClr val="C0C0C0"/>
                </a:outerShdw>
              </a:effectLst>
            </a:endParaRPr>
          </a:p>
          <a:p>
            <a:pPr>
              <a:lnSpc>
                <a:spcPct val="90000"/>
              </a:lnSpc>
              <a:spcBef>
                <a:spcPts val="900"/>
              </a:spcBef>
              <a:buClrTx/>
              <a:buSzPct val="60000"/>
              <a:buFontTx/>
              <a:buNone/>
            </a:pPr>
            <a:endParaRPr lang="fr-FR" altLang="fr-FR" sz="36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33A84ED4-CC50-F64E-8015-A64E50F5003A}"/>
              </a:ext>
            </a:extLst>
          </p:cNvPr>
          <p:cNvSpPr txBox="1">
            <a:spLocks noChangeArrowheads="1"/>
          </p:cNvSpPr>
          <p:nvPr/>
        </p:nvSpPr>
        <p:spPr bwMode="auto">
          <a:xfrm>
            <a:off x="700088" y="-26988"/>
            <a:ext cx="7986712" cy="762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746" name="Text Box 2">
            <a:extLst>
              <a:ext uri="{FF2B5EF4-FFF2-40B4-BE49-F238E27FC236}">
                <a16:creationId xmlns:a16="http://schemas.microsoft.com/office/drawing/2014/main" id="{0E78F734-F717-3645-95D9-FC2EF7ABD2F8}"/>
              </a:ext>
            </a:extLst>
          </p:cNvPr>
          <p:cNvSpPr txBox="1">
            <a:spLocks noChangeArrowheads="1"/>
          </p:cNvSpPr>
          <p:nvPr/>
        </p:nvSpPr>
        <p:spPr bwMode="auto">
          <a:xfrm>
            <a:off x="838200" y="1066800"/>
            <a:ext cx="80010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 Nous poursuivons une double mission:</a:t>
            </a:r>
          </a:p>
          <a:p>
            <a:pPr marL="0" indent="0">
              <a:spcBef>
                <a:spcPts val="800"/>
              </a:spcBef>
              <a:buClr>
                <a:srgbClr val="FFFFCC"/>
              </a:buClr>
              <a:buSzPct val="60000"/>
            </a:pPr>
            <a:r>
              <a:rPr lang="fr-FR" altLang="fr-FR" sz="3200" dirty="0">
                <a:solidFill>
                  <a:schemeClr val="tx1"/>
                </a:solidFill>
                <a:effectLst>
                  <a:outerShdw blurRad="38100" dist="38100" dir="2700000" algn="tl">
                    <a:srgbClr val="C0C0C0"/>
                  </a:outerShdw>
                </a:effectLst>
              </a:rPr>
              <a:t>- former des skieurs militaires habiles en les habituant dés l ’enfance  à la pratique du ski.</a:t>
            </a:r>
          </a:p>
          <a:p>
            <a:pPr marL="0" indent="0">
              <a:spcBef>
                <a:spcPts val="800"/>
              </a:spcBef>
              <a:buClr>
                <a:srgbClr val="FFFFCC"/>
              </a:buClr>
              <a:buSzPct val="60000"/>
            </a:pPr>
            <a:r>
              <a:rPr lang="fr-FR" altLang="fr-FR" sz="3200" dirty="0">
                <a:solidFill>
                  <a:schemeClr val="tx1"/>
                </a:solidFill>
                <a:effectLst>
                  <a:outerShdw blurRad="38100" dist="38100" dir="2700000" algn="tl">
                    <a:srgbClr val="C0C0C0"/>
                  </a:outerShdw>
                </a:effectLst>
              </a:rPr>
              <a:t>- </a:t>
            </a:r>
            <a:r>
              <a:rPr lang="fr-FR" altLang="fr-FR" sz="3200" dirty="0" err="1">
                <a:solidFill>
                  <a:schemeClr val="tx1"/>
                </a:solidFill>
                <a:effectLst>
                  <a:outerShdw blurRad="38100" dist="38100" dir="2700000" algn="tl">
                    <a:srgbClr val="C0C0C0"/>
                  </a:outerShdw>
                </a:effectLst>
              </a:rPr>
              <a:t>Répendre</a:t>
            </a:r>
            <a:r>
              <a:rPr lang="fr-FR" altLang="fr-FR" sz="3200" dirty="0">
                <a:solidFill>
                  <a:schemeClr val="tx1"/>
                </a:solidFill>
                <a:effectLst>
                  <a:outerShdw blurRad="38100" dist="38100" dir="2700000" algn="tl">
                    <a:srgbClr val="C0C0C0"/>
                  </a:outerShdw>
                </a:effectLst>
              </a:rPr>
              <a:t> dans la population des régions montagneuses le goût d ’un sport captivant et essentiellement hygiénique, susceptible de rendre d ’ailleurs de réels services en facilitant la communication entre les villages ensevelies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9854635F-93C0-3444-9636-45E3F5679DF0}"/>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Supports vidéo</a:t>
            </a:r>
          </a:p>
        </p:txBody>
      </p:sp>
      <p:sp>
        <p:nvSpPr>
          <p:cNvPr id="6146" name="Text Box 2">
            <a:extLst>
              <a:ext uri="{FF2B5EF4-FFF2-40B4-BE49-F238E27FC236}">
                <a16:creationId xmlns:a16="http://schemas.microsoft.com/office/drawing/2014/main" id="{3B681D6B-25E5-D949-8A3A-8EEF3F1D6315}"/>
              </a:ext>
            </a:extLst>
          </p:cNvPr>
          <p:cNvSpPr txBox="1">
            <a:spLocks noChangeArrowheads="1"/>
          </p:cNvSpPr>
          <p:nvPr/>
        </p:nvSpPr>
        <p:spPr bwMode="auto">
          <a:xfrm>
            <a:off x="539750" y="1196975"/>
            <a:ext cx="8229600" cy="512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600"/>
              </a:spcBef>
              <a:buClrTx/>
              <a:buSzPct val="60000"/>
              <a:buFontTx/>
              <a:buNone/>
            </a:pPr>
            <a:r>
              <a:rPr lang="fr-FR" altLang="fr-FR" sz="2400" dirty="0">
                <a:solidFill>
                  <a:schemeClr val="tx1"/>
                </a:solidFill>
                <a:effectLst>
                  <a:outerShdw blurRad="38100" dist="38100" dir="2700000" algn="tl">
                    <a:srgbClr val="C0C0C0"/>
                  </a:outerShdw>
                </a:effectLst>
              </a:rPr>
              <a:t>A- Cassette Vidéo ENSA </a:t>
            </a:r>
          </a:p>
          <a:p>
            <a:pPr>
              <a:lnSpc>
                <a:spcPct val="90000"/>
              </a:lnSpc>
              <a:spcBef>
                <a:spcPts val="600"/>
              </a:spcBef>
              <a:buClrTx/>
              <a:buSzPct val="60000"/>
              <a:buFontTx/>
              <a:buNone/>
            </a:pPr>
            <a:r>
              <a:rPr lang="fr-FR" altLang="fr-FR" sz="2400" dirty="0">
                <a:solidFill>
                  <a:schemeClr val="tx1"/>
                </a:solidFill>
                <a:effectLst>
                  <a:outerShdw blurRad="38100" dist="38100" dir="2700000" algn="tl">
                    <a:srgbClr val="C0C0C0"/>
                  </a:outerShdw>
                </a:effectLst>
              </a:rPr>
              <a:t>Démonstration de A à Z, L’école des courbes.</a:t>
            </a:r>
          </a:p>
          <a:p>
            <a:pPr>
              <a:lnSpc>
                <a:spcPct val="90000"/>
              </a:lnSpc>
              <a:spcBef>
                <a:spcPts val="600"/>
              </a:spcBef>
              <a:buClr>
                <a:srgbClr val="FFFFCC"/>
              </a:buClr>
              <a:buSzPct val="60000"/>
              <a:buFont typeface="Times New Roman" panose="02020603050405020304" pitchFamily="18" charset="0"/>
              <a:buChar char="-"/>
            </a:pPr>
            <a:r>
              <a:rPr lang="fr-FR" altLang="fr-FR" sz="2400" dirty="0">
                <a:solidFill>
                  <a:schemeClr val="tx1"/>
                </a:solidFill>
                <a:effectLst>
                  <a:outerShdw blurRad="38100" dist="38100" dir="2700000" algn="tl">
                    <a:srgbClr val="C0C0C0"/>
                  </a:outerShdw>
                </a:effectLst>
              </a:rPr>
              <a:t>Cassette FFS Ski 2001 (</a:t>
            </a:r>
            <a:r>
              <a:rPr lang="fr-FR" altLang="fr-FR" sz="2400" dirty="0" err="1">
                <a:solidFill>
                  <a:schemeClr val="tx1"/>
                </a:solidFill>
                <a:effectLst>
                  <a:outerShdw blurRad="38100" dist="38100" dir="2700000" algn="tl">
                    <a:srgbClr val="C0C0C0"/>
                  </a:outerShdw>
                </a:effectLst>
              </a:rPr>
              <a:t>Galinier</a:t>
            </a:r>
            <a:r>
              <a:rPr lang="fr-FR" altLang="fr-FR" sz="2400" dirty="0">
                <a:solidFill>
                  <a:schemeClr val="tx1"/>
                </a:solidFill>
                <a:effectLst>
                  <a:outerShdw blurRad="38100" dist="38100" dir="2700000" algn="tl">
                    <a:srgbClr val="C0C0C0"/>
                  </a:outerShdw>
                </a:effectLst>
              </a:rPr>
              <a:t> et P. Blanc)</a:t>
            </a:r>
          </a:p>
          <a:p>
            <a:pPr>
              <a:lnSpc>
                <a:spcPct val="90000"/>
              </a:lnSpc>
              <a:spcBef>
                <a:spcPts val="600"/>
              </a:spcBef>
              <a:buClr>
                <a:srgbClr val="FFFFCC"/>
              </a:buClr>
              <a:buSzPct val="60000"/>
              <a:buFont typeface="Times New Roman" panose="02020603050405020304" pitchFamily="18" charset="0"/>
              <a:buChar char="-"/>
            </a:pPr>
            <a:r>
              <a:rPr lang="fr-FR" altLang="fr-FR" sz="2400" dirty="0">
                <a:solidFill>
                  <a:schemeClr val="tx1"/>
                </a:solidFill>
                <a:effectLst>
                  <a:outerShdw blurRad="38100" dist="38100" dir="2700000" algn="tl">
                    <a:srgbClr val="C0C0C0"/>
                  </a:outerShdw>
                </a:effectLst>
              </a:rPr>
              <a:t>CDROM  FFS 2005 Apprentissage du ski de compétition 5  (</a:t>
            </a:r>
            <a:r>
              <a:rPr lang="fr-FR" altLang="fr-FR" sz="2400" dirty="0" err="1">
                <a:solidFill>
                  <a:schemeClr val="tx1"/>
                </a:solidFill>
                <a:effectLst>
                  <a:outerShdw blurRad="38100" dist="38100" dir="2700000" algn="tl">
                    <a:srgbClr val="C0C0C0"/>
                  </a:outerShdw>
                </a:effectLst>
              </a:rPr>
              <a:t>JLouis</a:t>
            </a:r>
            <a:r>
              <a:rPr lang="fr-FR" altLang="fr-FR" sz="2400" dirty="0">
                <a:solidFill>
                  <a:schemeClr val="tx1"/>
                </a:solidFill>
                <a:effectLst>
                  <a:outerShdw blurRad="38100" dist="38100" dir="2700000" algn="tl">
                    <a:srgbClr val="C0C0C0"/>
                  </a:outerShdw>
                </a:effectLst>
              </a:rPr>
              <a:t> </a:t>
            </a:r>
            <a:r>
              <a:rPr lang="fr-FR" altLang="fr-FR" sz="2400" dirty="0" err="1">
                <a:solidFill>
                  <a:schemeClr val="tx1"/>
                </a:solidFill>
                <a:effectLst>
                  <a:outerShdw blurRad="38100" dist="38100" dir="2700000" algn="tl">
                    <a:srgbClr val="C0C0C0"/>
                  </a:outerShdw>
                </a:effectLst>
              </a:rPr>
              <a:t>Galinier</a:t>
            </a:r>
            <a:r>
              <a:rPr lang="fr-FR" altLang="fr-FR" sz="2400" dirty="0">
                <a:solidFill>
                  <a:schemeClr val="tx1"/>
                </a:solidFill>
                <a:effectLst>
                  <a:outerShdw blurRad="38100" dist="38100" dir="2700000" algn="tl">
                    <a:srgbClr val="C0C0C0"/>
                  </a:outerShdw>
                </a:effectLst>
              </a:rPr>
              <a:t>, P. </a:t>
            </a:r>
            <a:r>
              <a:rPr lang="fr-FR" altLang="fr-FR" sz="2400" dirty="0" err="1">
                <a:solidFill>
                  <a:schemeClr val="tx1"/>
                </a:solidFill>
                <a:effectLst>
                  <a:outerShdw blurRad="38100" dist="38100" dir="2700000" algn="tl">
                    <a:srgbClr val="C0C0C0"/>
                  </a:outerShdw>
                </a:effectLst>
              </a:rPr>
              <a:t>Bornat</a:t>
            </a:r>
            <a:r>
              <a:rPr lang="fr-FR" altLang="fr-FR" sz="2400" dirty="0">
                <a:solidFill>
                  <a:schemeClr val="tx1"/>
                </a:solidFill>
                <a:effectLst>
                  <a:outerShdw blurRad="38100" dist="38100" dir="2700000" algn="tl">
                    <a:srgbClr val="C0C0C0"/>
                  </a:outerShdw>
                </a:effectLst>
              </a:rPr>
              <a:t>)</a:t>
            </a:r>
          </a:p>
          <a:p>
            <a:pPr>
              <a:lnSpc>
                <a:spcPct val="90000"/>
              </a:lnSpc>
              <a:spcBef>
                <a:spcPts val="600"/>
              </a:spcBef>
              <a:buClr>
                <a:srgbClr val="FFFFCC"/>
              </a:buClr>
              <a:buSzPct val="60000"/>
              <a:buFont typeface="Times New Roman" panose="02020603050405020304" pitchFamily="18" charset="0"/>
              <a:buChar char="-"/>
            </a:pPr>
            <a:r>
              <a:rPr lang="fr-FR" altLang="fr-FR" sz="2400" dirty="0" err="1">
                <a:solidFill>
                  <a:schemeClr val="tx1"/>
                </a:solidFill>
                <a:effectLst>
                  <a:outerShdw blurRad="38100" dist="38100" dir="2700000" algn="tl">
                    <a:srgbClr val="C0C0C0"/>
                  </a:outerShdw>
                </a:effectLst>
              </a:rPr>
              <a:t>Ufolep</a:t>
            </a:r>
            <a:r>
              <a:rPr lang="fr-FR" altLang="fr-FR" sz="2400" dirty="0">
                <a:solidFill>
                  <a:schemeClr val="tx1"/>
                </a:solidFill>
                <a:effectLst>
                  <a:outerShdw blurRad="38100" dist="38100" dir="2700000" algn="tl">
                    <a:srgbClr val="C0C0C0"/>
                  </a:outerShdw>
                </a:effectLst>
              </a:rPr>
              <a:t> , « A l’école de la neige »</a:t>
            </a:r>
          </a:p>
          <a:p>
            <a:pPr>
              <a:lnSpc>
                <a:spcPct val="90000"/>
              </a:lnSpc>
              <a:spcBef>
                <a:spcPts val="600"/>
              </a:spcBef>
              <a:buClr>
                <a:srgbClr val="FFFFCC"/>
              </a:buClr>
              <a:buSzPct val="60000"/>
              <a:buFont typeface="Times New Roman" panose="02020603050405020304" pitchFamily="18" charset="0"/>
              <a:buChar char="-"/>
            </a:pPr>
            <a:r>
              <a:rPr lang="fr-FR" altLang="fr-FR" sz="2400" dirty="0">
                <a:solidFill>
                  <a:schemeClr val="tx1"/>
                </a:solidFill>
                <a:effectLst>
                  <a:outerShdw blurRad="38100" dist="38100" dir="2700000" algn="tl">
                    <a:srgbClr val="C0C0C0"/>
                  </a:outerShdw>
                </a:effectLst>
              </a:rPr>
              <a:t>« Quand la préparation physique en ski alpin rencontre la préparation technique » FFS </a:t>
            </a:r>
            <a:r>
              <a:rPr lang="fr-FR" altLang="fr-FR" sz="2400" dirty="0" err="1">
                <a:solidFill>
                  <a:schemeClr val="tx1"/>
                </a:solidFill>
                <a:effectLst>
                  <a:outerShdw blurRad="38100" dist="38100" dir="2700000" algn="tl">
                    <a:srgbClr val="C0C0C0"/>
                  </a:outerShdw>
                </a:effectLst>
              </a:rPr>
              <a:t>Rhones-Alpes</a:t>
            </a:r>
            <a:endParaRPr lang="fr-FR" altLang="fr-FR" sz="2400" dirty="0">
              <a:solidFill>
                <a:schemeClr val="tx1"/>
              </a:solidFill>
              <a:effectLst>
                <a:outerShdw blurRad="38100" dist="38100" dir="2700000" algn="tl">
                  <a:srgbClr val="C0C0C0"/>
                </a:outerShdw>
              </a:effectLst>
            </a:endParaRPr>
          </a:p>
          <a:p>
            <a:pPr>
              <a:lnSpc>
                <a:spcPct val="90000"/>
              </a:lnSpc>
              <a:spcBef>
                <a:spcPts val="600"/>
              </a:spcBef>
              <a:buClrTx/>
              <a:buSzPct val="60000"/>
              <a:buFontTx/>
              <a:buNone/>
            </a:pPr>
            <a:endParaRPr lang="fr-FR" altLang="fr-FR" sz="2400" dirty="0">
              <a:solidFill>
                <a:schemeClr val="tx1"/>
              </a:solidFill>
              <a:effectLst>
                <a:outerShdw blurRad="38100" dist="38100" dir="2700000" algn="tl">
                  <a:srgbClr val="C0C0C0"/>
                </a:outerShdw>
              </a:effectLst>
            </a:endParaRPr>
          </a:p>
          <a:p>
            <a:pPr>
              <a:lnSpc>
                <a:spcPct val="90000"/>
              </a:lnSpc>
              <a:spcBef>
                <a:spcPts val="600"/>
              </a:spcBef>
              <a:buClr>
                <a:srgbClr val="FFFFCC"/>
              </a:buClr>
              <a:buSzPct val="60000"/>
              <a:buFont typeface="Times New Roman" panose="02020603050405020304" pitchFamily="18" charset="0"/>
              <a:buChar char="-"/>
            </a:pPr>
            <a:r>
              <a:rPr lang="fr-FR" altLang="fr-FR" sz="2400" dirty="0">
                <a:solidFill>
                  <a:schemeClr val="tx1"/>
                </a:solidFill>
                <a:effectLst>
                  <a:outerShdw blurRad="38100" dist="38100" dir="2700000" algn="tl">
                    <a:srgbClr val="C0C0C0"/>
                  </a:outerShdw>
                </a:effectLst>
              </a:rPr>
              <a:t>Jeux olympiques historiques</a:t>
            </a:r>
          </a:p>
          <a:p>
            <a:pPr>
              <a:lnSpc>
                <a:spcPct val="90000"/>
              </a:lnSpc>
              <a:spcBef>
                <a:spcPts val="600"/>
              </a:spcBef>
              <a:buClr>
                <a:srgbClr val="FFFFCC"/>
              </a:buClr>
              <a:buSzPct val="60000"/>
              <a:buFont typeface="Times New Roman" panose="02020603050405020304" pitchFamily="18" charset="0"/>
              <a:buChar char="-"/>
            </a:pPr>
            <a:r>
              <a:rPr lang="fr-FR" altLang="fr-FR" sz="2400" dirty="0" err="1">
                <a:solidFill>
                  <a:schemeClr val="tx1"/>
                </a:solidFill>
                <a:effectLst>
                  <a:outerShdw blurRad="38100" dist="38100" dir="2700000" algn="tl">
                    <a:srgbClr val="C0C0C0"/>
                  </a:outerShdw>
                </a:effectLst>
              </a:rPr>
              <a:t>Mémory</a:t>
            </a:r>
            <a:r>
              <a:rPr lang="fr-FR" altLang="fr-FR" sz="2400" dirty="0">
                <a:solidFill>
                  <a:schemeClr val="tx1"/>
                </a:solidFill>
                <a:effectLst>
                  <a:outerShdw blurRad="38100" dist="38100" dir="2700000" algn="tl">
                    <a:srgbClr val="C0C0C0"/>
                  </a:outerShdw>
                </a:effectLst>
              </a:rPr>
              <a:t> ski – Histoire du ski alpin</a:t>
            </a:r>
          </a:p>
          <a:p>
            <a:pPr>
              <a:lnSpc>
                <a:spcPct val="90000"/>
              </a:lnSpc>
              <a:spcBef>
                <a:spcPts val="600"/>
              </a:spcBef>
              <a:buClrTx/>
              <a:buSzPct val="60000"/>
              <a:buFontTx/>
              <a:buNone/>
            </a:pPr>
            <a:endParaRPr lang="fr-FR" altLang="fr-FR" sz="2400" dirty="0">
              <a:effectLst>
                <a:outerShdw blurRad="38100" dist="38100" dir="2700000" algn="tl">
                  <a:srgbClr val="C0C0C0"/>
                </a:outerShdw>
              </a:effectLst>
            </a:endParaRPr>
          </a:p>
          <a:p>
            <a:pPr>
              <a:lnSpc>
                <a:spcPct val="90000"/>
              </a:lnSpc>
              <a:spcBef>
                <a:spcPts val="600"/>
              </a:spcBef>
              <a:buClrTx/>
              <a:buSzPct val="60000"/>
              <a:buFontTx/>
              <a:buNone/>
            </a:pPr>
            <a:endParaRPr lang="fr-FR" altLang="fr-FR" sz="2400" dirty="0">
              <a:effectLst>
                <a:outerShdw blurRad="38100" dist="38100" dir="2700000" algn="tl">
                  <a:srgbClr val="C0C0C0"/>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66ED4174-9E41-0F4B-8DA9-21E0141A0CE1}"/>
              </a:ext>
            </a:extLst>
          </p:cNvPr>
          <p:cNvSpPr txBox="1">
            <a:spLocks noChangeArrowheads="1"/>
          </p:cNvSpPr>
          <p:nvPr/>
        </p:nvSpPr>
        <p:spPr bwMode="auto">
          <a:xfrm>
            <a:off x="914400" y="-38100"/>
            <a:ext cx="73914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70" name="Text Box 2">
            <a:extLst>
              <a:ext uri="{FF2B5EF4-FFF2-40B4-BE49-F238E27FC236}">
                <a16:creationId xmlns:a16="http://schemas.microsoft.com/office/drawing/2014/main" id="{9956E065-CB9A-8F49-9086-630FDF905C7A}"/>
              </a:ext>
            </a:extLst>
          </p:cNvPr>
          <p:cNvSpPr txBox="1">
            <a:spLocks noChangeArrowheads="1"/>
          </p:cNvSpPr>
          <p:nvPr/>
        </p:nvSpPr>
        <p:spPr bwMode="auto">
          <a:xfrm>
            <a:off x="0" y="1981200"/>
            <a:ext cx="9144000" cy="426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900"/>
              </a:spcBef>
              <a:buClr>
                <a:srgbClr val="FFFFCC"/>
              </a:buClr>
              <a:buSzPct val="60000"/>
              <a:buFont typeface="Wingdings" pitchFamily="2" charset="2"/>
              <a:buChar char=""/>
            </a:pPr>
            <a:r>
              <a:rPr lang="fr-FR" altLang="fr-FR" sz="3600" dirty="0">
                <a:solidFill>
                  <a:schemeClr val="tx1"/>
                </a:solidFill>
                <a:effectLst>
                  <a:outerShdw blurRad="38100" dist="38100" dir="2700000" algn="tl">
                    <a:srgbClr val="C0C0C0"/>
                  </a:outerShdw>
                </a:effectLst>
              </a:rPr>
              <a:t>Techniques de skis (Mode d’arrêt, la chute puis utilisation du virage Télémark, </a:t>
            </a:r>
            <a:r>
              <a:rPr lang="fr-FR" altLang="fr-FR" sz="3600" dirty="0" err="1">
                <a:solidFill>
                  <a:schemeClr val="tx1"/>
                </a:solidFill>
                <a:effectLst>
                  <a:outerShdw blurRad="38100" dist="38100" dir="2700000" algn="tl">
                    <a:srgbClr val="C0C0C0"/>
                  </a:outerShdw>
                </a:effectLst>
              </a:rPr>
              <a:t>Christiana</a:t>
            </a:r>
            <a:r>
              <a:rPr lang="fr-FR" altLang="fr-FR" sz="3600" dirty="0">
                <a:solidFill>
                  <a:schemeClr val="tx1"/>
                </a:solidFill>
                <a:effectLst>
                  <a:outerShdw blurRad="38100" dist="38100" dir="2700000" algn="tl">
                    <a:srgbClr val="C0C0C0"/>
                  </a:outerShdw>
                </a:effectLst>
              </a:rPr>
              <a:t>, chasse-neige) origine de la méthode du ski Français</a:t>
            </a:r>
          </a:p>
          <a:p>
            <a:pPr>
              <a:lnSpc>
                <a:spcPct val="90000"/>
              </a:lnSpc>
              <a:spcBef>
                <a:spcPts val="900"/>
              </a:spcBef>
              <a:buClr>
                <a:srgbClr val="FFFFCC"/>
              </a:buClr>
              <a:buSzPct val="60000"/>
              <a:buFont typeface="Wingdings" pitchFamily="2" charset="2"/>
              <a:buChar char=""/>
            </a:pPr>
            <a:r>
              <a:rPr lang="fr-FR" altLang="fr-FR" sz="3600" dirty="0">
                <a:solidFill>
                  <a:schemeClr val="tx1"/>
                </a:solidFill>
                <a:effectLst>
                  <a:outerShdw blurRad="38100" dist="38100" dir="2700000" algn="tl">
                    <a:srgbClr val="C0C0C0"/>
                  </a:outerShdw>
                </a:effectLst>
              </a:rPr>
              <a:t>Fabrication des skis</a:t>
            </a:r>
          </a:p>
          <a:p>
            <a:pPr>
              <a:lnSpc>
                <a:spcPct val="90000"/>
              </a:lnSpc>
              <a:spcBef>
                <a:spcPts val="900"/>
              </a:spcBef>
              <a:buClr>
                <a:srgbClr val="FFFFCC"/>
              </a:buClr>
              <a:buSzPct val="60000"/>
              <a:buFont typeface="Wingdings" pitchFamily="2" charset="2"/>
              <a:buChar char=""/>
            </a:pPr>
            <a:r>
              <a:rPr lang="fr-FR" altLang="fr-FR" sz="3600" dirty="0">
                <a:solidFill>
                  <a:schemeClr val="tx1"/>
                </a:solidFill>
                <a:effectLst>
                  <a:outerShdw blurRad="38100" dist="38100" dir="2700000" algn="tl">
                    <a:srgbClr val="C0C0C0"/>
                  </a:outerShdw>
                </a:effectLst>
              </a:rPr>
              <a:t>1er concours international à Montgenèvre en 1907. Scandinaves , Suisses et Italiens  brillent.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B9A9C128-C670-DC42-A57A-CF4AF0CF2785}"/>
              </a:ext>
            </a:extLst>
          </p:cNvPr>
          <p:cNvSpPr txBox="1">
            <a:spLocks noChangeArrowheads="1"/>
          </p:cNvSpPr>
          <p:nvPr/>
        </p:nvSpPr>
        <p:spPr bwMode="auto">
          <a:xfrm>
            <a:off x="457200" y="193675"/>
            <a:ext cx="82296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000" b="1">
                <a:solidFill>
                  <a:srgbClr val="FEEC94"/>
                </a:solidFill>
                <a:effectLst>
                  <a:outerShdw blurRad="38100" dist="38100" dir="2700000" algn="tl">
                    <a:srgbClr val="C0C0C0"/>
                  </a:outerShdw>
                </a:effectLst>
              </a:rPr>
              <a:t>Article du CAF  dans </a:t>
            </a:r>
            <a:r>
              <a:rPr lang="fr-FR" altLang="fr-FR" sz="4000" b="1" i="1">
                <a:solidFill>
                  <a:srgbClr val="FEEC94"/>
                </a:solidFill>
                <a:effectLst>
                  <a:outerShdw blurRad="38100" dist="38100" dir="2700000" algn="tl">
                    <a:srgbClr val="C0C0C0"/>
                  </a:outerShdw>
                </a:effectLst>
              </a:rPr>
              <a:t>La Montagne  février 1906</a:t>
            </a:r>
          </a:p>
        </p:txBody>
      </p:sp>
      <p:sp>
        <p:nvSpPr>
          <p:cNvPr id="33794" name="Text Box 2">
            <a:extLst>
              <a:ext uri="{FF2B5EF4-FFF2-40B4-BE49-F238E27FC236}">
                <a16:creationId xmlns:a16="http://schemas.microsoft.com/office/drawing/2014/main" id="{7192517B-9AE1-9F4E-9E91-F93BCAE20486}"/>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effectLst>
                  <a:outerShdw blurRad="38100" dist="38100" dir="2700000" algn="tl">
                    <a:srgbClr val="C0C0C0"/>
                  </a:outerShdw>
                </a:effectLst>
              </a:rPr>
              <a:t>«</a:t>
            </a:r>
            <a:r>
              <a:rPr lang="fr-FR" altLang="fr-FR" sz="3200" dirty="0">
                <a:solidFill>
                  <a:schemeClr val="tx1"/>
                </a:solidFill>
                <a:effectLst>
                  <a:outerShdw blurRad="38100" dist="38100" dir="2700000" algn="tl">
                    <a:srgbClr val="C0C0C0"/>
                  </a:outerShdw>
                </a:effectLst>
              </a:rPr>
              <a:t> C’est par les alpinistes que les premiers skis se sont montrés en France, mais c’est surtout  par l’armée que le ski entre dans les mœurs de nos montagnards des Alpes. Le ministre de la guerre vient de décider la transformation, en école normale de ski, de l’école d’essai instituée à Briançon il y a trois ans; il a décrété de plus la formation d’écoles régimentaires dans les Bataillons des chasseurs alpins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FE690E2E-C208-464C-9F64-854EFEB40640}"/>
              </a:ext>
            </a:extLst>
          </p:cNvPr>
          <p:cNvSpPr txBox="1">
            <a:spLocks noChangeArrowheads="1"/>
          </p:cNvSpPr>
          <p:nvPr/>
        </p:nvSpPr>
        <p:spPr bwMode="auto">
          <a:xfrm>
            <a:off x="533400" y="228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Les jeux de société sur neige</a:t>
            </a:r>
          </a:p>
        </p:txBody>
      </p:sp>
      <p:sp>
        <p:nvSpPr>
          <p:cNvPr id="36866" name="Text Box 2">
            <a:extLst>
              <a:ext uri="{FF2B5EF4-FFF2-40B4-BE49-F238E27FC236}">
                <a16:creationId xmlns:a16="http://schemas.microsoft.com/office/drawing/2014/main" id="{074CC8C6-525C-4D44-A101-CED7238FCC32}"/>
              </a:ext>
            </a:extLst>
          </p:cNvPr>
          <p:cNvSpPr txBox="1">
            <a:spLocks noChangeArrowheads="1"/>
          </p:cNvSpPr>
          <p:nvPr/>
        </p:nvSpPr>
        <p:spPr bwMode="auto">
          <a:xfrm>
            <a:off x="755650" y="1196975"/>
            <a:ext cx="7854950" cy="565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La plupart des stations organisent des  « meetings » au sport d ’hiver. (Chamonix, </a:t>
            </a:r>
            <a:r>
              <a:rPr lang="fr-FR" altLang="fr-FR" sz="3200" dirty="0" err="1">
                <a:solidFill>
                  <a:schemeClr val="tx1"/>
                </a:solidFill>
                <a:effectLst>
                  <a:outerShdw blurRad="38100" dist="38100" dir="2700000" algn="tl">
                    <a:srgbClr val="C0C0C0"/>
                  </a:outerShdw>
                </a:effectLst>
              </a:rPr>
              <a:t>Argentiére</a:t>
            </a:r>
            <a:r>
              <a:rPr lang="fr-FR" altLang="fr-FR" sz="3200" dirty="0">
                <a:solidFill>
                  <a:schemeClr val="tx1"/>
                </a:solidFill>
                <a:effectLst>
                  <a:outerShdw blurRad="38100" dist="38100" dir="2700000" algn="tl">
                    <a:srgbClr val="C0C0C0"/>
                  </a:outerShdw>
                </a:effectLst>
              </a:rPr>
              <a:t>, Le </a:t>
            </a:r>
            <a:r>
              <a:rPr lang="fr-FR" altLang="fr-FR" sz="3200" dirty="0" err="1">
                <a:solidFill>
                  <a:schemeClr val="tx1"/>
                </a:solidFill>
                <a:effectLst>
                  <a:outerShdw blurRad="38100" dist="38100" dir="2700000" algn="tl">
                    <a:srgbClr val="C0C0C0"/>
                  </a:outerShdw>
                </a:effectLst>
              </a:rPr>
              <a:t>Revard</a:t>
            </a:r>
            <a:r>
              <a:rPr lang="fr-FR" altLang="fr-FR" sz="3200" dirty="0">
                <a:solidFill>
                  <a:schemeClr val="tx1"/>
                </a:solidFill>
                <a:effectLst>
                  <a:outerShdw blurRad="38100" dist="38100" dir="2700000" algn="tl">
                    <a:srgbClr val="C0C0C0"/>
                  </a:outerShdw>
                </a:effectLst>
              </a:rPr>
              <a:t>, </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 A partir de 1908 , les épreuves et les concours se multiplient.( ambiance kermesse)</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Curling, bobsleigh et luge , patinage, hockey sur glace, patinage à voile, ski en </a:t>
            </a:r>
            <a:r>
              <a:rPr lang="fr-FR" altLang="fr-FR" sz="3200" dirty="0" err="1">
                <a:solidFill>
                  <a:schemeClr val="tx1"/>
                </a:solidFill>
                <a:effectLst>
                  <a:outerShdw blurRad="38100" dist="38100" dir="2700000" algn="tl">
                    <a:srgbClr val="C0C0C0"/>
                  </a:outerShdw>
                </a:effectLst>
              </a:rPr>
              <a:t>Norvége</a:t>
            </a:r>
            <a:r>
              <a:rPr lang="fr-FR" altLang="fr-FR" sz="3200" dirty="0">
                <a:solidFill>
                  <a:schemeClr val="tx1"/>
                </a:solidFill>
                <a:effectLst>
                  <a:outerShdw blurRad="38100" dist="38100" dir="2700000" algn="tl">
                    <a:srgbClr val="C0C0C0"/>
                  </a:outerShdw>
                </a:effectLst>
              </a:rPr>
              <a:t>, </a:t>
            </a:r>
            <a:r>
              <a:rPr lang="fr-FR" altLang="fr-FR" sz="3200" dirty="0" err="1">
                <a:solidFill>
                  <a:schemeClr val="tx1"/>
                </a:solidFill>
                <a:effectLst>
                  <a:outerShdw blurRad="38100" dist="38100" dir="2700000" algn="tl">
                    <a:srgbClr val="C0C0C0"/>
                  </a:outerShdw>
                </a:effectLst>
              </a:rPr>
              <a:t>skeleton</a:t>
            </a:r>
            <a:r>
              <a:rPr lang="fr-FR" altLang="fr-FR" sz="3200" dirty="0">
                <a:solidFill>
                  <a:schemeClr val="tx1"/>
                </a:solidFill>
                <a:effectLst>
                  <a:outerShdw blurRad="38100" dist="38100" dir="2700000" algn="tl">
                    <a:srgbClr val="C0C0C0"/>
                  </a:outerShdw>
                </a:effectLst>
              </a:rPr>
              <a:t>, vélo ski, tennis sur glace, ski-</a:t>
            </a:r>
            <a:r>
              <a:rPr lang="fr-FR" altLang="fr-FR" sz="3200" dirty="0" err="1">
                <a:solidFill>
                  <a:schemeClr val="tx1"/>
                </a:solidFill>
                <a:effectLst>
                  <a:outerShdw blurRad="38100" dist="38100" dir="2700000" algn="tl">
                    <a:srgbClr val="C0C0C0"/>
                  </a:outerShdw>
                </a:effectLst>
              </a:rPr>
              <a:t>joering</a:t>
            </a:r>
            <a:r>
              <a:rPr lang="fr-FR" altLang="fr-FR" sz="3200" dirty="0">
                <a:solidFill>
                  <a:schemeClr val="tx1"/>
                </a:solidFill>
                <a:effectLst>
                  <a:outerShdw blurRad="38100" dist="38100" dir="2700000" algn="tl">
                    <a:srgbClr val="C0C0C0"/>
                  </a:outerShdw>
                </a:effectLst>
              </a:rPr>
              <a:t>, concourt de saut à ski, sans </a:t>
            </a:r>
            <a:r>
              <a:rPr lang="fr-FR" altLang="fr-FR" sz="3200" dirty="0" err="1">
                <a:solidFill>
                  <a:schemeClr val="tx1"/>
                </a:solidFill>
                <a:effectLst>
                  <a:outerShdw blurRad="38100" dist="38100" dir="2700000" algn="tl">
                    <a:srgbClr val="C0C0C0"/>
                  </a:outerShdw>
                </a:effectLst>
              </a:rPr>
              <a:t>bâtons.gymkhana</a:t>
            </a:r>
            <a:r>
              <a:rPr lang="fr-FR" altLang="fr-FR" sz="3200" dirty="0">
                <a:solidFill>
                  <a:schemeClr val="tx1"/>
                </a:solidFill>
                <a:effectLst>
                  <a:outerShdw blurRad="38100" dist="38100" dir="2700000" algn="tl">
                    <a:srgbClr val="C0C0C0"/>
                  </a:outerShdw>
                </a:effectLst>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7BB529C2-E2D1-2245-8717-826A13F22657}"/>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000" b="1">
                <a:solidFill>
                  <a:srgbClr val="FEEC94"/>
                </a:solidFill>
                <a:effectLst>
                  <a:outerShdw blurRad="38100" dist="38100" dir="2700000" algn="tl">
                    <a:srgbClr val="C0C0C0"/>
                  </a:outerShdw>
                </a:effectLst>
              </a:rPr>
              <a:t>Les premiers club, initiatives privées</a:t>
            </a:r>
          </a:p>
        </p:txBody>
      </p:sp>
      <p:sp>
        <p:nvSpPr>
          <p:cNvPr id="37890" name="Text Box 2">
            <a:extLst>
              <a:ext uri="{FF2B5EF4-FFF2-40B4-BE49-F238E27FC236}">
                <a16:creationId xmlns:a16="http://schemas.microsoft.com/office/drawing/2014/main" id="{013DB88A-5FB4-5D46-A022-800B88AD6FE6}"/>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Ski- club de Grenoble, 1896</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Ski club de Pontarlier, 1909</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Club d’hiver du </a:t>
            </a:r>
            <a:r>
              <a:rPr lang="fr-FR" altLang="fr-FR" sz="3200" dirty="0" err="1">
                <a:solidFill>
                  <a:schemeClr val="tx1"/>
                </a:solidFill>
                <a:effectLst>
                  <a:outerShdw blurRad="38100" dist="38100" dir="2700000" algn="tl">
                    <a:srgbClr val="C0C0C0"/>
                  </a:outerShdw>
                </a:effectLst>
              </a:rPr>
              <a:t>Revard</a:t>
            </a:r>
            <a:r>
              <a:rPr lang="fr-FR" altLang="fr-FR" sz="3200" dirty="0">
                <a:solidFill>
                  <a:schemeClr val="tx1"/>
                </a:solidFill>
                <a:effectLst>
                  <a:outerShdw blurRad="38100" dist="38100" dir="2700000" algn="tl">
                    <a:srgbClr val="C0C0C0"/>
                  </a:outerShdw>
                </a:effectLst>
              </a:rPr>
              <a:t> ou le club des patineurs de Paris, 1905</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70 Clubs en 1914</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1</a:t>
            </a:r>
            <a:r>
              <a:rPr lang="fr-FR" altLang="fr-FR" sz="3200" baseline="30000" dirty="0">
                <a:solidFill>
                  <a:schemeClr val="tx1"/>
                </a:solidFill>
                <a:effectLst>
                  <a:outerShdw blurRad="38100" dist="38100" dir="2700000" algn="tl">
                    <a:srgbClr val="C0C0C0"/>
                  </a:outerShdw>
                </a:effectLst>
              </a:rPr>
              <a:t>ère</a:t>
            </a:r>
            <a:r>
              <a:rPr lang="fr-FR" altLang="fr-FR" sz="3200" dirty="0">
                <a:solidFill>
                  <a:schemeClr val="tx1"/>
                </a:solidFill>
                <a:effectLst>
                  <a:outerShdw blurRad="38100" dist="38100" dir="2700000" algn="tl">
                    <a:srgbClr val="C0C0C0"/>
                  </a:outerShdw>
                </a:effectLst>
              </a:rPr>
              <a:t> affiches publicitaires en 1910.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CFBACB8F-46C7-0D40-A3C5-3FBDDE79C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26050" cy="369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4" name="Picture 2">
            <a:extLst>
              <a:ext uri="{FF2B5EF4-FFF2-40B4-BE49-F238E27FC236}">
                <a16:creationId xmlns:a16="http://schemas.microsoft.com/office/drawing/2014/main" id="{2A36CD8F-A3AB-4D42-8484-F3E2FA774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775" y="2349500"/>
            <a:ext cx="5610225" cy="420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3">
            <a:extLst>
              <a:ext uri="{FF2B5EF4-FFF2-40B4-BE49-F238E27FC236}">
                <a16:creationId xmlns:a16="http://schemas.microsoft.com/office/drawing/2014/main" id="{6858A541-EE5F-A349-895A-7C961D0B3FC9}"/>
              </a:ext>
            </a:extLst>
          </p:cNvPr>
          <p:cNvSpPr txBox="1">
            <a:spLocks noChangeArrowheads="1"/>
          </p:cNvSpPr>
          <p:nvPr/>
        </p:nvSpPr>
        <p:spPr bwMode="auto">
          <a:xfrm>
            <a:off x="665163" y="5322888"/>
            <a:ext cx="12176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a:t>Ski Joering</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BA4E20D5-1B51-EB45-9708-D8F6C28C8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4905375" cy="567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9EB8E4C3-6C8D-C140-A8C8-00154ADA8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765175"/>
            <a:ext cx="44958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C117330-EC95-EB44-BE99-AC35D894D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0"/>
            <a:ext cx="45037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0E37C915-9D07-644C-A6AA-16B1C59A3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382000" cy="5294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Text Box 2">
            <a:extLst>
              <a:ext uri="{FF2B5EF4-FFF2-40B4-BE49-F238E27FC236}">
                <a16:creationId xmlns:a16="http://schemas.microsoft.com/office/drawing/2014/main" id="{B092B27A-17E8-E346-98DF-13BDF52AC525}"/>
              </a:ext>
            </a:extLst>
          </p:cNvPr>
          <p:cNvSpPr txBox="1">
            <a:spLocks noChangeArrowheads="1"/>
          </p:cNvSpPr>
          <p:nvPr/>
        </p:nvSpPr>
        <p:spPr bwMode="auto">
          <a:xfrm>
            <a:off x="993775" y="304800"/>
            <a:ext cx="26876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latin typeface="Comic Sans MS" panose="030F0902030302020204" pitchFamily="66" charset="0"/>
                <a:cs typeface="Times New Roman" panose="02020603050405020304" pitchFamily="18" charset="0"/>
              </a:rPr>
              <a:t>Le tourisme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F3F61435-E5B1-064F-BF54-9817EE7C6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999038" cy="624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0" name="Picture 2">
            <a:extLst>
              <a:ext uri="{FF2B5EF4-FFF2-40B4-BE49-F238E27FC236}">
                <a16:creationId xmlns:a16="http://schemas.microsoft.com/office/drawing/2014/main" id="{09F0598E-C4C0-774F-9234-CA5AFA5AA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752600"/>
            <a:ext cx="3328988"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a:extLst>
              <a:ext uri="{FF2B5EF4-FFF2-40B4-BE49-F238E27FC236}">
                <a16:creationId xmlns:a16="http://schemas.microsoft.com/office/drawing/2014/main" id="{47DEEB62-5109-4746-8B4E-72BAC4890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58788"/>
            <a:ext cx="8208962" cy="615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C812B8B7-8067-4041-BA52-F01F2973B120}"/>
              </a:ext>
            </a:extLst>
          </p:cNvPr>
          <p:cNvSpPr txBox="1">
            <a:spLocks noChangeArrowheads="1"/>
          </p:cNvSpPr>
          <p:nvPr/>
        </p:nvSpPr>
        <p:spPr bwMode="auto">
          <a:xfrm>
            <a:off x="506413" y="-24340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dirty="0">
                <a:solidFill>
                  <a:srgbClr val="FEEC94"/>
                </a:solidFill>
                <a:effectLst>
                  <a:outerShdw blurRad="38100" dist="38100" dir="2700000" algn="tl">
                    <a:srgbClr val="C0C0C0"/>
                  </a:outerShdw>
                </a:effectLst>
              </a:rPr>
              <a:t>Modalités d ’évaluation</a:t>
            </a:r>
          </a:p>
        </p:txBody>
      </p:sp>
      <p:sp>
        <p:nvSpPr>
          <p:cNvPr id="7170" name="Text Box 2">
            <a:extLst>
              <a:ext uri="{FF2B5EF4-FFF2-40B4-BE49-F238E27FC236}">
                <a16:creationId xmlns:a16="http://schemas.microsoft.com/office/drawing/2014/main" id="{7F1C15D9-743B-6B40-9FEE-E74787479159}"/>
              </a:ext>
            </a:extLst>
          </p:cNvPr>
          <p:cNvSpPr txBox="1">
            <a:spLocks noChangeArrowheads="1"/>
          </p:cNvSpPr>
          <p:nvPr/>
        </p:nvSpPr>
        <p:spPr bwMode="auto">
          <a:xfrm>
            <a:off x="302419" y="899592"/>
            <a:ext cx="8637587" cy="4884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38138">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FFFFFF"/>
                </a:solidFill>
                <a:latin typeface="Times New Roman" panose="02020603050405020304" pitchFamily="18" charset="0"/>
                <a:ea typeface="SimSun" panose="02010600030101010101" pitchFamily="2" charset="-122"/>
              </a:defRPr>
            </a:lvl9pPr>
          </a:lstStyle>
          <a:p>
            <a:pPr marL="3175" indent="0">
              <a:spcBef>
                <a:spcPts val="800"/>
              </a:spcBef>
              <a:buClr>
                <a:srgbClr val="FFFFCC"/>
              </a:buClr>
              <a:buSzPct val="60000"/>
            </a:pPr>
            <a:r>
              <a:rPr lang="fr-FR" altLang="fr-FR" sz="2400" dirty="0">
                <a:solidFill>
                  <a:schemeClr val="tx1"/>
                </a:solidFill>
                <a:effectLst>
                  <a:outerShdw blurRad="38100" dist="38100" dir="2700000" algn="tl">
                    <a:srgbClr val="C0C0C0"/>
                  </a:outerShdw>
                </a:effectLst>
              </a:rPr>
              <a:t>Compétence E</a:t>
            </a:r>
          </a:p>
          <a:p>
            <a:pPr marL="0" indent="0">
              <a:spcBef>
                <a:spcPts val="800"/>
              </a:spcBef>
              <a:buClr>
                <a:srgbClr val="FFFFCC"/>
              </a:buClr>
              <a:buSzPct val="60000"/>
            </a:pPr>
            <a:r>
              <a:rPr lang="fr-FR" altLang="fr-FR" sz="2400" dirty="0">
                <a:solidFill>
                  <a:schemeClr val="tx1"/>
                </a:solidFill>
                <a:effectLst>
                  <a:outerShdw blurRad="38100" dist="38100" dir="2700000" algn="tl">
                    <a:srgbClr val="C0C0C0"/>
                  </a:outerShdw>
                </a:effectLst>
              </a:rPr>
              <a:t>Réaliser des courbes en conduite coupée ( choisir une trajectoire, s ’équilibrer afin de produire la trajectoire).Gérer sa sécurité et celle des autres skieurs.</a:t>
            </a:r>
          </a:p>
          <a:p>
            <a:pPr marL="3175" indent="0">
              <a:spcBef>
                <a:spcPts val="800"/>
              </a:spcBef>
              <a:buClr>
                <a:srgbClr val="FFFFCC"/>
              </a:buClr>
              <a:buSzPct val="60000"/>
            </a:pPr>
            <a:r>
              <a:rPr lang="fr-FR" altLang="fr-FR" sz="2400" dirty="0">
                <a:solidFill>
                  <a:schemeClr val="tx1"/>
                </a:solidFill>
                <a:effectLst>
                  <a:outerShdw blurRad="38100" dist="38100" dir="2700000" algn="tl">
                    <a:srgbClr val="C0C0C0"/>
                  </a:outerShdw>
                </a:effectLst>
              </a:rPr>
              <a:t>Pratique </a:t>
            </a:r>
          </a:p>
          <a:p>
            <a:pPr>
              <a:spcBef>
                <a:spcPts val="800"/>
              </a:spcBef>
              <a:buClrTx/>
              <a:buSzPct val="60000"/>
              <a:buFontTx/>
              <a:buNone/>
            </a:pPr>
            <a:r>
              <a:rPr lang="fr-FR" altLang="fr-FR" sz="2400" dirty="0">
                <a:solidFill>
                  <a:schemeClr val="tx1"/>
                </a:solidFill>
                <a:effectLst>
                  <a:outerShdw blurRad="38100" dist="38100" dir="2700000" algn="tl">
                    <a:srgbClr val="C0C0C0"/>
                  </a:outerShdw>
                </a:effectLst>
              </a:rPr>
              <a:t>1- une descente libre (descendre une piste rouge sans s  ’arrêter    avec une vitesse soutenue en réalisant des  courbes de petits rayons puis de grands rayons)/15</a:t>
            </a:r>
          </a:p>
          <a:p>
            <a:pPr>
              <a:spcBef>
                <a:spcPts val="800"/>
              </a:spcBef>
              <a:buClrTx/>
              <a:buSzPct val="60000"/>
              <a:buFontTx/>
              <a:buNone/>
            </a:pPr>
            <a:r>
              <a:rPr lang="fr-FR" altLang="fr-FR" sz="2400" dirty="0">
                <a:solidFill>
                  <a:schemeClr val="tx1"/>
                </a:solidFill>
                <a:effectLst>
                  <a:outerShdw blurRad="38100" dist="38100" dir="2700000" algn="tl">
                    <a:srgbClr val="C0C0C0"/>
                  </a:outerShdw>
                </a:effectLst>
              </a:rPr>
              <a:t>2-Réaliser à plusieurs  un enchaînement de virages  synchronisés/2.5</a:t>
            </a:r>
          </a:p>
          <a:p>
            <a:pPr>
              <a:spcBef>
                <a:spcPts val="800"/>
              </a:spcBef>
              <a:buClrTx/>
              <a:buSzPct val="60000"/>
              <a:buFontTx/>
              <a:buNone/>
            </a:pPr>
            <a:r>
              <a:rPr lang="fr-FR" altLang="fr-FR" sz="2400" dirty="0">
                <a:solidFill>
                  <a:schemeClr val="tx1"/>
                </a:solidFill>
                <a:effectLst>
                  <a:outerShdw blurRad="38100" dist="38100" dir="2700000" algn="tl">
                    <a:srgbClr val="C0C0C0"/>
                  </a:outerShdw>
                </a:effectLst>
              </a:rPr>
              <a:t>3-Participation et progression /2.5</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70A82A66-F331-0B4C-9F31-D07EED195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3875088" cy="601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8" name="Picture 2">
            <a:extLst>
              <a:ext uri="{FF2B5EF4-FFF2-40B4-BE49-F238E27FC236}">
                <a16:creationId xmlns:a16="http://schemas.microsoft.com/office/drawing/2014/main" id="{7FF330EE-46C8-AC4A-A29D-1AFA77EF5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062163"/>
            <a:ext cx="4914900" cy="304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90F4A6FB-D565-C249-909C-22CED263BDA6}"/>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La genèse du ski en France</a:t>
            </a:r>
          </a:p>
        </p:txBody>
      </p:sp>
      <p:sp>
        <p:nvSpPr>
          <p:cNvPr id="46082" name="Text Box 2">
            <a:extLst>
              <a:ext uri="{FF2B5EF4-FFF2-40B4-BE49-F238E27FC236}">
                <a16:creationId xmlns:a16="http://schemas.microsoft.com/office/drawing/2014/main" id="{44E33006-A414-2B4B-A144-B35166B4F228}"/>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se construit dans cette période autour d’un souci hygiéniste pour</a:t>
            </a:r>
            <a:r>
              <a:rPr lang="fr-FR" altLang="fr-FR" sz="2800" b="1" dirty="0">
                <a:solidFill>
                  <a:schemeClr val="tx1"/>
                </a:solidFill>
                <a:effectLst>
                  <a:outerShdw blurRad="38100" dist="38100" dir="2700000" algn="tl">
                    <a:srgbClr val="C0C0C0"/>
                  </a:outerShdw>
                </a:effectLst>
              </a:rPr>
              <a:t> les militaires et le CAF</a:t>
            </a:r>
            <a:r>
              <a:rPr lang="fr-FR" altLang="fr-FR" sz="2800" dirty="0">
                <a:solidFill>
                  <a:schemeClr val="tx1"/>
                </a:solidFill>
                <a:effectLst>
                  <a:outerShdw blurRad="38100" dist="38100" dir="2700000" algn="tl">
                    <a:srgbClr val="C0C0C0"/>
                  </a:outerShdw>
                </a:effectLst>
              </a:rPr>
              <a:t> (opposés aux sports, gratuits et aristocratiques)</a:t>
            </a:r>
          </a:p>
          <a:p>
            <a:pPr>
              <a:spcBef>
                <a:spcPts val="700"/>
              </a:spcBef>
              <a:buClrTx/>
              <a:buSzPct val="60000"/>
              <a:buFontTx/>
              <a:buNone/>
            </a:pPr>
            <a:r>
              <a:rPr lang="fr-FR" altLang="fr-FR" sz="2800" i="1" dirty="0">
                <a:solidFill>
                  <a:schemeClr val="tx1"/>
                </a:solidFill>
                <a:effectLst>
                  <a:outerShdw blurRad="38100" dist="38100" dir="2700000" algn="tl">
                    <a:srgbClr val="C0C0C0"/>
                  </a:outerShdw>
                </a:effectLst>
              </a:rPr>
              <a:t>( vision paternaliste et médicalisée</a:t>
            </a:r>
            <a:r>
              <a:rPr lang="fr-FR" altLang="fr-FR" sz="2800" dirty="0">
                <a:solidFill>
                  <a:schemeClr val="tx1"/>
                </a:solidFill>
                <a:effectLst>
                  <a:outerShdw blurRad="38100" dist="38100" dir="2700000" algn="tl">
                    <a:srgbClr val="C0C0C0"/>
                  </a:outerShdw>
                </a:effectLst>
              </a:rPr>
              <a:t> s'oppose à la  vision </a:t>
            </a:r>
            <a:r>
              <a:rPr lang="fr-FR" altLang="fr-FR" sz="2800" i="1" dirty="0">
                <a:solidFill>
                  <a:schemeClr val="tx1"/>
                </a:solidFill>
                <a:effectLst>
                  <a:outerShdw blurRad="38100" dist="38100" dir="2700000" algn="tl">
                    <a:srgbClr val="C0C0C0"/>
                  </a:outerShdw>
                </a:effectLst>
              </a:rPr>
              <a:t>bourgeoise du monde</a:t>
            </a:r>
            <a:r>
              <a:rPr lang="fr-FR" altLang="fr-FR" sz="2800" dirty="0">
                <a:solidFill>
                  <a:schemeClr val="tx1"/>
                </a:solidFill>
                <a:effectLst>
                  <a:outerShdw blurRad="38100" dist="38100" dir="2700000" algn="tl">
                    <a:srgbClr val="C0C0C0"/>
                  </a:outerShdw>
                </a:effectLst>
              </a:rPr>
              <a:t>).</a:t>
            </a:r>
          </a:p>
          <a:p>
            <a:pPr>
              <a:spcBef>
                <a:spcPts val="700"/>
              </a:spcBef>
              <a:buClr>
                <a:srgbClr val="FFFFCC"/>
              </a:buClr>
              <a:buSzPct val="60000"/>
              <a:buFont typeface="Wingdings" pitchFamily="2" charset="2"/>
              <a:buChar char=""/>
            </a:pPr>
            <a:r>
              <a:rPr lang="fr-FR" altLang="fr-FR" sz="2800" b="1" dirty="0">
                <a:solidFill>
                  <a:schemeClr val="tx1"/>
                </a:solidFill>
                <a:effectLst>
                  <a:outerShdw blurRad="38100" dist="38100" dir="2700000" algn="tl">
                    <a:srgbClr val="C0C0C0"/>
                  </a:outerShdw>
                </a:effectLst>
              </a:rPr>
              <a:t>La conversion au ski des montagnards</a:t>
            </a:r>
            <a:r>
              <a:rPr lang="fr-FR" altLang="fr-FR" sz="2800" dirty="0">
                <a:solidFill>
                  <a:schemeClr val="tx1"/>
                </a:solidFill>
                <a:effectLst>
                  <a:outerShdw blurRad="38100" dist="38100" dir="2700000" algn="tl">
                    <a:srgbClr val="C0C0C0"/>
                  </a:outerShdw>
                </a:effectLst>
              </a:rPr>
              <a:t> semble </a:t>
            </a:r>
            <a:r>
              <a:rPr lang="fr-FR" altLang="fr-FR" sz="2800" i="1" dirty="0">
                <a:solidFill>
                  <a:schemeClr val="tx1"/>
                </a:solidFill>
                <a:effectLst>
                  <a:outerShdw blurRad="38100" dist="38100" dir="2700000" algn="tl">
                    <a:srgbClr val="C0C0C0"/>
                  </a:outerShdw>
                </a:effectLst>
              </a:rPr>
              <a:t>« préparer le terrain »</a:t>
            </a:r>
            <a:r>
              <a:rPr lang="fr-FR" altLang="fr-FR" sz="2800" dirty="0">
                <a:solidFill>
                  <a:schemeClr val="tx1"/>
                </a:solidFill>
                <a:effectLst>
                  <a:outerShdw blurRad="38100" dist="38100" dir="2700000" algn="tl">
                    <a:srgbClr val="C0C0C0"/>
                  </a:outerShdw>
                </a:effectLst>
              </a:rPr>
              <a:t> pour </a:t>
            </a:r>
            <a:r>
              <a:rPr lang="fr-FR" altLang="fr-FR" sz="2800" i="1" dirty="0">
                <a:solidFill>
                  <a:schemeClr val="tx1"/>
                </a:solidFill>
                <a:effectLst>
                  <a:outerShdw blurRad="38100" dist="38100" dir="2700000" algn="tl">
                    <a:srgbClr val="C0C0C0"/>
                  </a:outerShdw>
                </a:effectLst>
              </a:rPr>
              <a:t>une </a:t>
            </a:r>
            <a:r>
              <a:rPr lang="fr-FR" altLang="fr-FR" sz="2800" i="1" dirty="0" err="1">
                <a:solidFill>
                  <a:schemeClr val="tx1"/>
                </a:solidFill>
                <a:effectLst>
                  <a:outerShdw blurRad="38100" dist="38100" dir="2700000" algn="tl">
                    <a:srgbClr val="C0C0C0"/>
                  </a:outerShdw>
                </a:effectLst>
              </a:rPr>
              <a:t>sportivisation</a:t>
            </a:r>
            <a:r>
              <a:rPr lang="fr-FR" altLang="fr-FR" sz="2800" i="1" dirty="0">
                <a:solidFill>
                  <a:schemeClr val="tx1"/>
                </a:solidFill>
                <a:effectLst>
                  <a:outerShdw blurRad="38100" dist="38100" dir="2700000" algn="tl">
                    <a:srgbClr val="C0C0C0"/>
                  </a:outerShdw>
                </a:effectLst>
              </a:rPr>
              <a:t> ultérieure du sk</a:t>
            </a:r>
            <a:r>
              <a:rPr lang="fr-FR" altLang="fr-FR" sz="2800" dirty="0">
                <a:solidFill>
                  <a:schemeClr val="tx1"/>
                </a:solidFill>
                <a:effectLst>
                  <a:outerShdw blurRad="38100" dist="38100" dir="2700000" algn="tl">
                    <a:srgbClr val="C0C0C0"/>
                  </a:outerShdw>
                </a:effectLst>
              </a:rPr>
              <a:t>i et l’abandon progressif des thématiques </a:t>
            </a:r>
            <a:r>
              <a:rPr lang="fr-FR" altLang="fr-FR" sz="2800" i="1" dirty="0">
                <a:solidFill>
                  <a:schemeClr val="tx1"/>
                </a:solidFill>
                <a:effectLst>
                  <a:outerShdw blurRad="38100" dist="38100" dir="2700000" algn="tl">
                    <a:srgbClr val="C0C0C0"/>
                  </a:outerShdw>
                </a:effectLst>
              </a:rPr>
              <a:t>patriotiques, hygiénistes et sociales.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59BFC88-C85F-1C4D-BDF2-37A53C16C20E}"/>
              </a:ext>
            </a:extLst>
          </p:cNvPr>
          <p:cNvSpPr txBox="1">
            <a:spLocks noChangeArrowheads="1"/>
          </p:cNvSpPr>
          <p:nvPr/>
        </p:nvSpPr>
        <p:spPr bwMode="auto">
          <a:xfrm>
            <a:off x="1143000" y="1393825"/>
            <a:ext cx="7620000"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5400" b="1">
                <a:solidFill>
                  <a:srgbClr val="FEEC94"/>
                </a:solidFill>
                <a:effectLst>
                  <a:outerShdw blurRad="38100" dist="38100" dir="2700000" algn="tl">
                    <a:srgbClr val="C0C0C0"/>
                  </a:outerShdw>
                </a:effectLst>
              </a:rPr>
              <a:t>Période d’autonomisation des sports d’hiver(1920-1945)</a:t>
            </a:r>
          </a:p>
        </p:txBody>
      </p:sp>
      <p:sp>
        <p:nvSpPr>
          <p:cNvPr id="47106" name="Text Box 2">
            <a:extLst>
              <a:ext uri="{FF2B5EF4-FFF2-40B4-BE49-F238E27FC236}">
                <a16:creationId xmlns:a16="http://schemas.microsoft.com/office/drawing/2014/main" id="{764C8F4D-44AC-FB48-9D55-BC106FD56CD4}"/>
              </a:ext>
            </a:extLst>
          </p:cNvPr>
          <p:cNvSpPr txBox="1">
            <a:spLocks noChangeArrowheads="1"/>
          </p:cNvSpPr>
          <p:nvPr/>
        </p:nvSpPr>
        <p:spPr bwMode="auto">
          <a:xfrm>
            <a:off x="2195513" y="5013325"/>
            <a:ext cx="5576887" cy="62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E665C1C2-0675-4248-863C-3F1DA238E6D0}"/>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8130" name="Text Box 2">
            <a:extLst>
              <a:ext uri="{FF2B5EF4-FFF2-40B4-BE49-F238E27FC236}">
                <a16:creationId xmlns:a16="http://schemas.microsoft.com/office/drawing/2014/main" id="{71CEDFC9-383C-864E-9376-FE71BF1BE6EF}"/>
              </a:ext>
            </a:extLst>
          </p:cNvPr>
          <p:cNvSpPr txBox="1">
            <a:spLocks noChangeArrowheads="1"/>
          </p:cNvSpPr>
          <p:nvPr/>
        </p:nvSpPr>
        <p:spPr bwMode="auto">
          <a:xfrm>
            <a:off x="457200" y="1600200"/>
            <a:ext cx="8229600" cy="508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Émergence </a:t>
            </a:r>
            <a:r>
              <a:rPr lang="fr-FR" altLang="fr-FR" sz="3200" u="sng" dirty="0">
                <a:solidFill>
                  <a:schemeClr val="tx1"/>
                </a:solidFill>
                <a:effectLst>
                  <a:outerShdw blurRad="38100" dist="38100" dir="2700000" algn="tl">
                    <a:srgbClr val="C0C0C0"/>
                  </a:outerShdw>
                </a:effectLst>
              </a:rPr>
              <a:t>d’une pratique sportive</a:t>
            </a:r>
            <a:r>
              <a:rPr lang="fr-FR" altLang="fr-FR" sz="3200" dirty="0">
                <a:solidFill>
                  <a:schemeClr val="tx1"/>
                </a:solidFill>
                <a:effectLst>
                  <a:outerShdw blurRad="38100" dist="38100" dir="2700000" algn="tl">
                    <a:srgbClr val="C0C0C0"/>
                  </a:outerShdw>
                </a:effectLst>
              </a:rPr>
              <a:t> (institutionnalisation)</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Émergence </a:t>
            </a:r>
            <a:r>
              <a:rPr lang="fr-FR" altLang="fr-FR" sz="3200" u="sng" dirty="0">
                <a:solidFill>
                  <a:schemeClr val="tx1"/>
                </a:solidFill>
                <a:effectLst>
                  <a:outerShdw blurRad="38100" dist="38100" dir="2700000" algn="tl">
                    <a:srgbClr val="C0C0C0"/>
                  </a:outerShdw>
                </a:effectLst>
              </a:rPr>
              <a:t>d’une pratique touristique sportive</a:t>
            </a:r>
          </a:p>
          <a:p>
            <a:pPr>
              <a:spcBef>
                <a:spcPts val="800"/>
              </a:spcBef>
              <a:buClrTx/>
              <a:buSzPct val="60000"/>
              <a:buFontTx/>
              <a:buNone/>
            </a:pPr>
            <a:r>
              <a:rPr lang="fr-FR" altLang="fr-FR" sz="3200" u="sng" dirty="0">
                <a:solidFill>
                  <a:schemeClr val="tx1"/>
                </a:solidFill>
                <a:effectLst>
                  <a:outerShdw blurRad="38100" dist="38100" dir="2700000" algn="tl">
                    <a:srgbClr val="C0C0C0"/>
                  </a:outerShdw>
                </a:effectLst>
              </a:rPr>
              <a:t>Grâce aux Équipements spécifiques de montagne</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(domaine skiables et transports, exploitation, infrastructures)</a:t>
            </a:r>
          </a:p>
          <a:p>
            <a:pPr>
              <a:spcBef>
                <a:spcPts val="800"/>
              </a:spcBef>
              <a:buClrTx/>
              <a:buSzPct val="60000"/>
              <a:buFontTx/>
              <a:buNone/>
            </a:pPr>
            <a:endParaRPr lang="fr-FR" altLang="fr-FR" sz="3200" dirty="0">
              <a:solidFill>
                <a:schemeClr val="tx1"/>
              </a:solidFill>
              <a:effectLst>
                <a:outerShdw blurRad="38100" dist="38100" dir="2700000" algn="tl">
                  <a:srgbClr val="C0C0C0"/>
                </a:outerShdw>
              </a:effectLst>
            </a:endParaRP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Émergence  </a:t>
            </a:r>
            <a:r>
              <a:rPr lang="fr-FR" altLang="fr-FR" sz="3200" u="sng" dirty="0">
                <a:solidFill>
                  <a:schemeClr val="tx1"/>
                </a:solidFill>
                <a:effectLst>
                  <a:outerShdw blurRad="38100" dist="38100" dir="2700000" algn="tl">
                    <a:srgbClr val="C0C0C0"/>
                  </a:outerShdw>
                </a:effectLst>
              </a:rPr>
              <a:t>d’une méthode d’enseignement</a:t>
            </a:r>
          </a:p>
          <a:p>
            <a:pPr>
              <a:spcBef>
                <a:spcPts val="800"/>
              </a:spcBef>
              <a:buClrTx/>
              <a:buSzPct val="60000"/>
              <a:buFontTx/>
              <a:buNone/>
            </a:pPr>
            <a:endParaRPr lang="fr-FR" altLang="fr-FR" sz="3200" u="sng"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369FF6B6-03A8-5540-ABCA-F1F10B8971D1}"/>
              </a:ext>
            </a:extLst>
          </p:cNvPr>
          <p:cNvSpPr txBox="1">
            <a:spLocks noChangeArrowheads="1"/>
          </p:cNvSpPr>
          <p:nvPr/>
        </p:nvSpPr>
        <p:spPr bwMode="auto">
          <a:xfrm>
            <a:off x="941388" y="11113"/>
            <a:ext cx="774541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Une pratique sportive</a:t>
            </a:r>
          </a:p>
        </p:txBody>
      </p:sp>
      <p:sp>
        <p:nvSpPr>
          <p:cNvPr id="49154" name="Text Box 2">
            <a:extLst>
              <a:ext uri="{FF2B5EF4-FFF2-40B4-BE49-F238E27FC236}">
                <a16:creationId xmlns:a16="http://schemas.microsoft.com/office/drawing/2014/main" id="{6FDCCFB0-AF70-5547-A726-AE32D4690693}"/>
              </a:ext>
            </a:extLst>
          </p:cNvPr>
          <p:cNvSpPr txBox="1">
            <a:spLocks noChangeArrowheads="1"/>
          </p:cNvSpPr>
          <p:nvPr/>
        </p:nvSpPr>
        <p:spPr bwMode="auto">
          <a:xfrm>
            <a:off x="457200" y="1600200"/>
            <a:ext cx="8229600" cy="508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Championnats britanniques de ski de descente  (Arnold </a:t>
            </a:r>
            <a:r>
              <a:rPr lang="fr-FR" altLang="fr-FR" sz="3200" dirty="0" err="1">
                <a:solidFill>
                  <a:schemeClr val="tx1"/>
                </a:solidFill>
                <a:effectLst>
                  <a:outerShdw blurRad="38100" dist="38100" dir="2700000" algn="tl">
                    <a:srgbClr val="C0C0C0"/>
                  </a:outerShdw>
                </a:effectLst>
              </a:rPr>
              <a:t>Lunn</a:t>
            </a:r>
            <a:r>
              <a:rPr lang="fr-FR" altLang="fr-FR" sz="3200" dirty="0">
                <a:solidFill>
                  <a:schemeClr val="tx1"/>
                </a:solidFill>
                <a:effectLst>
                  <a:outerShdw blurRad="38100" dist="38100" dir="2700000" algn="tl">
                    <a:srgbClr val="C0C0C0"/>
                  </a:outerShdw>
                </a:effectLst>
              </a:rPr>
              <a:t>) 1921</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1922  1</a:t>
            </a:r>
            <a:r>
              <a:rPr lang="fr-FR" altLang="fr-FR" sz="3200" baseline="30000" dirty="0">
                <a:solidFill>
                  <a:schemeClr val="tx1"/>
                </a:solidFill>
                <a:effectLst>
                  <a:outerShdw blurRad="38100" dist="38100" dir="2700000" algn="tl">
                    <a:srgbClr val="C0C0C0"/>
                  </a:outerShdw>
                </a:effectLst>
              </a:rPr>
              <a:t>er</a:t>
            </a:r>
            <a:r>
              <a:rPr lang="fr-FR" altLang="fr-FR" sz="3200" dirty="0">
                <a:solidFill>
                  <a:schemeClr val="tx1"/>
                </a:solidFill>
                <a:effectLst>
                  <a:outerShdw blurRad="38100" dist="38100" dir="2700000" algn="tl">
                    <a:srgbClr val="C0C0C0"/>
                  </a:outerShdw>
                </a:effectLst>
              </a:rPr>
              <a:t> épreuve de Slalom-</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 FIS ( fédération Internationale de ski en 1924)</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FFS (fédération française de ski alpin) en 1924</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1</a:t>
            </a:r>
            <a:r>
              <a:rPr lang="fr-FR" altLang="fr-FR" sz="3200" baseline="30000" dirty="0">
                <a:solidFill>
                  <a:schemeClr val="tx1"/>
                </a:solidFill>
                <a:effectLst>
                  <a:outerShdw blurRad="38100" dist="38100" dir="2700000" algn="tl">
                    <a:srgbClr val="C0C0C0"/>
                  </a:outerShdw>
                </a:effectLst>
              </a:rPr>
              <a:t>er</a:t>
            </a:r>
            <a:r>
              <a:rPr lang="fr-FR" altLang="fr-FR" sz="3200" dirty="0">
                <a:solidFill>
                  <a:schemeClr val="tx1"/>
                </a:solidFill>
                <a:effectLst>
                  <a:outerShdw blurRad="38100" dist="38100" dir="2700000" algn="tl">
                    <a:srgbClr val="C0C0C0"/>
                  </a:outerShdw>
                </a:effectLst>
              </a:rPr>
              <a:t> jeux olympiques d’hiver en 1924 à Chamonix.</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Championnat du monde  de ski alpin en 1931</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Epreuve  de l’</a:t>
            </a:r>
            <a:r>
              <a:rPr lang="fr-FR" altLang="fr-FR" sz="3200" dirty="0" err="1">
                <a:solidFill>
                  <a:schemeClr val="tx1"/>
                </a:solidFill>
                <a:effectLst>
                  <a:outerShdw blurRad="38100" dist="38100" dir="2700000" algn="tl">
                    <a:srgbClr val="C0C0C0"/>
                  </a:outerShdw>
                </a:effectLst>
              </a:rPr>
              <a:t>Alberg</a:t>
            </a:r>
            <a:r>
              <a:rPr lang="fr-FR" altLang="fr-FR" sz="3200" dirty="0">
                <a:solidFill>
                  <a:schemeClr val="tx1"/>
                </a:solidFill>
                <a:effectLst>
                  <a:outerShdw blurRad="38100" dist="38100" dir="2700000" algn="tl">
                    <a:srgbClr val="C0C0C0"/>
                  </a:outerShdw>
                </a:effectLst>
              </a:rPr>
              <a:t>- Kandahar 1928- Combiné descente slalom</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CCFF6771-B35D-0A42-ABBE-397E7D053086}"/>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Les premières écoles</a:t>
            </a:r>
          </a:p>
        </p:txBody>
      </p:sp>
      <p:sp>
        <p:nvSpPr>
          <p:cNvPr id="51202" name="Text Box 2">
            <a:extLst>
              <a:ext uri="{FF2B5EF4-FFF2-40B4-BE49-F238E27FC236}">
                <a16:creationId xmlns:a16="http://schemas.microsoft.com/office/drawing/2014/main" id="{3B7BE9C9-7A58-8740-95B2-850279AB21DA}"/>
              </a:ext>
            </a:extLst>
          </p:cNvPr>
          <p:cNvSpPr txBox="1">
            <a:spLocks noChangeArrowheads="1"/>
          </p:cNvSpPr>
          <p:nvPr/>
        </p:nvSpPr>
        <p:spPr bwMode="auto">
          <a:xfrm>
            <a:off x="990600" y="1295400"/>
            <a:ext cx="7951788" cy="476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1ére école de ski alpin crée en 1932  à Chamonix et en 1933 au  Mont </a:t>
            </a:r>
            <a:r>
              <a:rPr lang="fr-FR" altLang="fr-FR" sz="3200" dirty="0" err="1">
                <a:solidFill>
                  <a:schemeClr val="tx1"/>
                </a:solidFill>
                <a:effectLst>
                  <a:outerShdw blurRad="38100" dist="38100" dir="2700000" algn="tl">
                    <a:srgbClr val="C0C0C0"/>
                  </a:outerShdw>
                </a:effectLst>
              </a:rPr>
              <a:t>Revard</a:t>
            </a:r>
            <a:endParaRPr lang="fr-FR" altLang="fr-FR" sz="3200" dirty="0">
              <a:solidFill>
                <a:schemeClr val="tx1"/>
              </a:solidFill>
              <a:effectLst>
                <a:outerShdw blurRad="38100" dist="38100" dir="2700000" algn="tl">
                  <a:srgbClr val="C0C0C0"/>
                </a:outerShdw>
              </a:effectLst>
            </a:endParaRP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1937 Création de l’ENSA et les premiers manuels  sont publiés (E. Allais et P. Gignoux 1937)</a:t>
            </a:r>
          </a:p>
          <a:p>
            <a:pPr>
              <a:spcBef>
                <a:spcPts val="800"/>
              </a:spcBef>
              <a:buClrTx/>
              <a:buSzPct val="60000"/>
              <a:buFontTx/>
              <a:buNone/>
            </a:pPr>
            <a:endParaRPr lang="fr-FR" altLang="fr-FR" sz="32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3848E5B0-0B50-2545-9429-B8DB63B42D9B}"/>
              </a:ext>
            </a:extLst>
          </p:cNvPr>
          <p:cNvSpPr txBox="1">
            <a:spLocks noChangeArrowheads="1"/>
          </p:cNvSpPr>
          <p:nvPr/>
        </p:nvSpPr>
        <p:spPr bwMode="auto">
          <a:xfrm>
            <a:off x="468313" y="9525"/>
            <a:ext cx="8218487"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000" b="1">
                <a:solidFill>
                  <a:srgbClr val="FEEC94"/>
                </a:solidFill>
                <a:effectLst>
                  <a:outerShdw blurRad="38100" dist="38100" dir="2700000" algn="tl">
                    <a:srgbClr val="C0C0C0"/>
                  </a:outerShdw>
                </a:effectLst>
              </a:rPr>
              <a:t>Pratique de loisir sportif et les infrastrutures</a:t>
            </a:r>
          </a:p>
        </p:txBody>
      </p:sp>
      <p:sp>
        <p:nvSpPr>
          <p:cNvPr id="52226" name="Text Box 2">
            <a:extLst>
              <a:ext uri="{FF2B5EF4-FFF2-40B4-BE49-F238E27FC236}">
                <a16:creationId xmlns:a16="http://schemas.microsoft.com/office/drawing/2014/main" id="{4D436977-0819-4940-A22D-210A2AB25795}"/>
              </a:ext>
            </a:extLst>
          </p:cNvPr>
          <p:cNvSpPr txBox="1">
            <a:spLocks noChangeArrowheads="1"/>
          </p:cNvSpPr>
          <p:nvPr/>
        </p:nvSpPr>
        <p:spPr bwMode="auto">
          <a:xfrm>
            <a:off x="395288" y="1341438"/>
            <a:ext cx="77724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800"/>
              </a:spcBef>
              <a:buClr>
                <a:srgbClr val="FFFFCC"/>
              </a:buClr>
              <a:buSzPct val="60000"/>
              <a:buFont typeface="Wingdings" pitchFamily="2" charset="2"/>
              <a:buChar char=""/>
            </a:pPr>
            <a:r>
              <a:rPr lang="fr-FR" altLang="fr-FR" sz="3200" u="sng" dirty="0">
                <a:solidFill>
                  <a:schemeClr val="tx1"/>
                </a:solidFill>
                <a:effectLst>
                  <a:outerShdw blurRad="38100" dist="38100" dir="2700000" algn="tl">
                    <a:srgbClr val="C0C0C0"/>
                  </a:outerShdw>
                </a:effectLst>
              </a:rPr>
              <a:t>1er téléski à perche</a:t>
            </a:r>
            <a:r>
              <a:rPr lang="fr-FR" altLang="fr-FR" sz="3200" dirty="0">
                <a:solidFill>
                  <a:schemeClr val="tx1"/>
                </a:solidFill>
                <a:effectLst>
                  <a:outerShdw blurRad="38100" dist="38100" dir="2700000" algn="tl">
                    <a:srgbClr val="C0C0C0"/>
                  </a:outerShdw>
                </a:effectLst>
              </a:rPr>
              <a:t> (Jean </a:t>
            </a:r>
            <a:r>
              <a:rPr lang="fr-FR" altLang="fr-FR" sz="3200" dirty="0" err="1">
                <a:solidFill>
                  <a:schemeClr val="tx1"/>
                </a:solidFill>
                <a:effectLst>
                  <a:outerShdw blurRad="38100" dist="38100" dir="2700000" algn="tl">
                    <a:srgbClr val="C0C0C0"/>
                  </a:outerShdw>
                </a:effectLst>
              </a:rPr>
              <a:t>Pomagalski</a:t>
            </a:r>
            <a:r>
              <a:rPr lang="fr-FR" altLang="fr-FR" sz="3200" dirty="0">
                <a:solidFill>
                  <a:schemeClr val="tx1"/>
                </a:solidFill>
                <a:effectLst>
                  <a:outerShdw blurRad="38100" dist="38100" dir="2700000" algn="tl">
                    <a:srgbClr val="C0C0C0"/>
                  </a:outerShdw>
                </a:effectLst>
              </a:rPr>
              <a:t>) 1934</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Premiers téléphériques sous l ’Aiguille du midi  en 1924</a:t>
            </a:r>
          </a:p>
          <a:p>
            <a:pPr>
              <a:lnSpc>
                <a:spcPct val="90000"/>
              </a:lnSpc>
              <a:spcBef>
                <a:spcPts val="800"/>
              </a:spcBef>
              <a:buClr>
                <a:srgbClr val="FFFFCC"/>
              </a:buClr>
              <a:buSzPct val="60000"/>
              <a:buFont typeface="Wingdings" pitchFamily="2" charset="2"/>
              <a:buNone/>
            </a:pPr>
            <a:endParaRPr lang="fr-FR" altLang="fr-FR" sz="3200" dirty="0">
              <a:solidFill>
                <a:schemeClr val="tx1"/>
              </a:solidFill>
              <a:effectLst>
                <a:outerShdw blurRad="38100" dist="38100" dir="2700000" algn="tl">
                  <a:srgbClr val="C0C0C0"/>
                </a:outerShdw>
              </a:effectLst>
            </a:endParaRPr>
          </a:p>
          <a:p>
            <a:pPr>
              <a:lnSpc>
                <a:spcPct val="90000"/>
              </a:lnSpc>
              <a:spcBef>
                <a:spcPts val="800"/>
              </a:spcBef>
              <a:buClrTx/>
              <a:buSzPct val="60000"/>
              <a:buFontTx/>
              <a:buNone/>
            </a:pPr>
            <a:r>
              <a:rPr lang="fr-FR" altLang="fr-FR" sz="3200" u="sng" dirty="0">
                <a:solidFill>
                  <a:schemeClr val="tx1"/>
                </a:solidFill>
                <a:effectLst>
                  <a:outerShdw blurRad="38100" dist="38100" dir="2700000" algn="tl">
                    <a:srgbClr val="C0C0C0"/>
                  </a:outerShdw>
                </a:effectLst>
              </a:rPr>
              <a:t>Les infrastructures</a:t>
            </a:r>
            <a:r>
              <a:rPr lang="fr-FR" altLang="fr-FR" sz="3200" dirty="0">
                <a:solidFill>
                  <a:schemeClr val="tx1"/>
                </a:solidFill>
                <a:effectLst>
                  <a:outerShdw blurRad="38100" dist="38100" dir="2700000" algn="tl">
                    <a:srgbClr val="C0C0C0"/>
                  </a:outerShdw>
                </a:effectLst>
              </a:rPr>
              <a:t> restent peu accessibles et peu confortables.</a:t>
            </a:r>
          </a:p>
          <a:p>
            <a:pPr>
              <a:lnSpc>
                <a:spcPct val="90000"/>
              </a:lnSpc>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Les stations des  Houches, Flumet , Combloux, Saint Gervais 1925, La </a:t>
            </a:r>
            <a:r>
              <a:rPr lang="fr-FR" altLang="fr-FR" sz="3200" dirty="0" err="1">
                <a:solidFill>
                  <a:schemeClr val="tx1"/>
                </a:solidFill>
                <a:effectLst>
                  <a:outerShdw blurRad="38100" dist="38100" dir="2700000" algn="tl">
                    <a:srgbClr val="C0C0C0"/>
                  </a:outerShdw>
                </a:effectLst>
              </a:rPr>
              <a:t>clusaz</a:t>
            </a:r>
            <a:r>
              <a:rPr lang="fr-FR" altLang="fr-FR" sz="3200" dirty="0">
                <a:solidFill>
                  <a:schemeClr val="tx1"/>
                </a:solidFill>
                <a:effectLst>
                  <a:outerShdw blurRad="38100" dist="38100" dir="2700000" algn="tl">
                    <a:srgbClr val="C0C0C0"/>
                  </a:outerShdw>
                </a:effectLst>
              </a:rPr>
              <a:t>, Morzine 1926, </a:t>
            </a:r>
            <a:r>
              <a:rPr lang="fr-FR" altLang="fr-FR" sz="3200" dirty="0" err="1">
                <a:solidFill>
                  <a:schemeClr val="tx1"/>
                </a:solidFill>
                <a:effectLst>
                  <a:outerShdw blurRad="38100" dist="38100" dir="2700000" algn="tl">
                    <a:srgbClr val="C0C0C0"/>
                  </a:outerShdw>
                </a:effectLst>
              </a:rPr>
              <a:t>Méribel</a:t>
            </a:r>
            <a:r>
              <a:rPr lang="fr-FR" altLang="fr-FR" sz="3200" dirty="0">
                <a:solidFill>
                  <a:schemeClr val="tx1"/>
                </a:solidFill>
                <a:effectLst>
                  <a:outerShdw blurRad="38100" dist="38100" dir="2700000" algn="tl">
                    <a:srgbClr val="C0C0C0"/>
                  </a:outerShdw>
                </a:effectLst>
              </a:rPr>
              <a:t>, La Toussuire, </a:t>
            </a:r>
            <a:r>
              <a:rPr lang="fr-FR" altLang="fr-FR" sz="3200" dirty="0" err="1">
                <a:solidFill>
                  <a:schemeClr val="tx1"/>
                </a:solidFill>
                <a:effectLst>
                  <a:outerShdw blurRad="38100" dist="38100" dir="2700000" algn="tl">
                    <a:srgbClr val="C0C0C0"/>
                  </a:outerShdw>
                </a:effectLst>
              </a:rPr>
              <a:t>Pralognan</a:t>
            </a:r>
            <a:r>
              <a:rPr lang="fr-FR" altLang="fr-FR" sz="3200" dirty="0">
                <a:solidFill>
                  <a:schemeClr val="tx1"/>
                </a:solidFill>
                <a:effectLst>
                  <a:outerShdw blurRad="38100" dist="38100" dir="2700000" algn="tl">
                    <a:srgbClr val="C0C0C0"/>
                  </a:outerShdw>
                </a:effectLst>
              </a:rPr>
              <a:t>, </a:t>
            </a:r>
            <a:r>
              <a:rPr lang="fr-FR" altLang="fr-FR" sz="3200" dirty="0" err="1">
                <a:solidFill>
                  <a:schemeClr val="tx1"/>
                </a:solidFill>
                <a:effectLst>
                  <a:outerShdw blurRad="38100" dist="38100" dir="2700000" algn="tl">
                    <a:srgbClr val="C0C0C0"/>
                  </a:outerShdw>
                </a:effectLst>
              </a:rPr>
              <a:t>Peisey</a:t>
            </a:r>
            <a:r>
              <a:rPr lang="fr-FR" altLang="fr-FR" sz="3200" dirty="0">
                <a:solidFill>
                  <a:schemeClr val="tx1"/>
                </a:solidFill>
                <a:effectLst>
                  <a:outerShdw blurRad="38100" dist="38100" dir="2700000" algn="tl">
                    <a:srgbClr val="C0C0C0"/>
                  </a:outerShdw>
                </a:effectLst>
              </a:rPr>
              <a:t>, Tignes (1933)</a:t>
            </a:r>
          </a:p>
          <a:p>
            <a:pPr>
              <a:lnSpc>
                <a:spcPct val="90000"/>
              </a:lnSpc>
              <a:spcBef>
                <a:spcPts val="800"/>
              </a:spcBef>
              <a:buClr>
                <a:srgbClr val="FFFFCC"/>
              </a:buClr>
              <a:buSzPct val="60000"/>
              <a:buFont typeface="Wingdings" pitchFamily="2" charset="2"/>
              <a:buChar char=""/>
            </a:pPr>
            <a:r>
              <a:rPr lang="fr-FR" altLang="fr-FR" sz="3200" dirty="0">
                <a:effectLst>
                  <a:outerShdw blurRad="38100" dist="38100" dir="2700000" algn="tl">
                    <a:srgbClr val="C0C0C0"/>
                  </a:outerShdw>
                </a:effectLst>
              </a:rPr>
              <a:t> </a:t>
            </a:r>
          </a:p>
          <a:p>
            <a:pPr>
              <a:lnSpc>
                <a:spcPct val="90000"/>
              </a:lnSpc>
              <a:spcBef>
                <a:spcPts val="800"/>
              </a:spcBef>
              <a:buClrTx/>
              <a:buSzPct val="60000"/>
              <a:buFontTx/>
              <a:buNone/>
            </a:pPr>
            <a:endParaRPr lang="fr-FR" altLang="fr-FR" sz="3200" dirty="0">
              <a:effectLst>
                <a:outerShdw blurRad="38100" dist="38100" dir="2700000" algn="tl">
                  <a:srgbClr val="C0C0C0"/>
                </a:outerShdw>
              </a:effectLst>
            </a:endParaRPr>
          </a:p>
          <a:p>
            <a:pPr>
              <a:lnSpc>
                <a:spcPct val="90000"/>
              </a:lnSpc>
              <a:spcBef>
                <a:spcPts val="800"/>
              </a:spcBef>
              <a:buClrTx/>
              <a:buSzPct val="60000"/>
              <a:buFontTx/>
              <a:buNone/>
            </a:pPr>
            <a:endParaRPr lang="fr-FR" altLang="fr-FR" sz="32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a:extLst>
              <a:ext uri="{FF2B5EF4-FFF2-40B4-BE49-F238E27FC236}">
                <a16:creationId xmlns:a16="http://schemas.microsoft.com/office/drawing/2014/main" id="{21ED47E9-9F44-CC46-AA3C-C8E05A13B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0" name="Text Box 2">
            <a:extLst>
              <a:ext uri="{FF2B5EF4-FFF2-40B4-BE49-F238E27FC236}">
                <a16:creationId xmlns:a16="http://schemas.microsoft.com/office/drawing/2014/main" id="{2C57D175-3B24-9C4E-95D4-D0283CF85206}"/>
              </a:ext>
            </a:extLst>
          </p:cNvPr>
          <p:cNvSpPr txBox="1">
            <a:spLocks noChangeArrowheads="1"/>
          </p:cNvSpPr>
          <p:nvPr/>
        </p:nvSpPr>
        <p:spPr bwMode="auto">
          <a:xfrm>
            <a:off x="446088" y="304800"/>
            <a:ext cx="768191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sz="3200"/>
              <a:t>Le Revard en 1920- Une station très en vogue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a:extLst>
              <a:ext uri="{FF2B5EF4-FFF2-40B4-BE49-F238E27FC236}">
                <a16:creationId xmlns:a16="http://schemas.microsoft.com/office/drawing/2014/main" id="{12DDF359-7FAA-6541-8BCC-8D1390DCA8B1}"/>
              </a:ext>
            </a:extLst>
          </p:cNvPr>
          <p:cNvSpPr txBox="1">
            <a:spLocks noChangeArrowheads="1"/>
          </p:cNvSpPr>
          <p:nvPr/>
        </p:nvSpPr>
        <p:spPr bwMode="auto">
          <a:xfrm>
            <a:off x="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54274" name="Picture 2">
            <a:extLst>
              <a:ext uri="{FF2B5EF4-FFF2-40B4-BE49-F238E27FC236}">
                <a16:creationId xmlns:a16="http://schemas.microsoft.com/office/drawing/2014/main" id="{E85209B6-FDA6-114A-8722-B53771703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6975"/>
            <a:ext cx="5970587" cy="4478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5" name="Picture 3">
            <a:extLst>
              <a:ext uri="{FF2B5EF4-FFF2-40B4-BE49-F238E27FC236}">
                <a16:creationId xmlns:a16="http://schemas.microsoft.com/office/drawing/2014/main" id="{AC05911E-0ABD-644E-8C47-E88E6A84E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08050"/>
            <a:ext cx="4011612" cy="558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6" name="Text Box 4">
            <a:extLst>
              <a:ext uri="{FF2B5EF4-FFF2-40B4-BE49-F238E27FC236}">
                <a16:creationId xmlns:a16="http://schemas.microsoft.com/office/drawing/2014/main" id="{0D6BF493-F99C-544F-B732-A09954C8617D}"/>
              </a:ext>
            </a:extLst>
          </p:cNvPr>
          <p:cNvSpPr txBox="1">
            <a:spLocks noChangeArrowheads="1"/>
          </p:cNvSpPr>
          <p:nvPr/>
        </p:nvSpPr>
        <p:spPr bwMode="auto">
          <a:xfrm>
            <a:off x="2390775" y="6257925"/>
            <a:ext cx="2354263"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a:t>Emile Allais , médaillé </a:t>
            </a:r>
          </a:p>
          <a:p>
            <a:pPr>
              <a:buClrTx/>
              <a:buFontTx/>
              <a:buNone/>
            </a:pPr>
            <a:r>
              <a:rPr lang="fr-FR" altLang="fr-FR"/>
              <a:t>olympique  1936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endCondLst>
                                    <p:cond delay="0"/>
                                  </p:endCondLst>
                                  <p:childTnLst>
                                    <p:set>
                                      <p:cBhvr additive="repl">
                                        <p:cTn id="6" dur="1" fill="hold">
                                          <p:stCondLst>
                                            <p:cond delay="0"/>
                                          </p:stCondLst>
                                        </p:cTn>
                                        <p:tgtEl>
                                          <p:spTgt spid="54273"/>
                                        </p:tgtEl>
                                        <p:attrNameLst>
                                          <p:attrName>style.visibility</p:attrName>
                                        </p:attrNameLst>
                                      </p:cBhvr>
                                      <p:to>
                                        <p:strVal val="visible"/>
                                      </p:to>
                                    </p:set>
                                    <p:animEffect transition="in" filter="fade">
                                      <p:cBhvr additive="repl">
                                        <p:cTn id="7" dur="2000"/>
                                        <p:tgtEl>
                                          <p:spTgt spid="5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20A30A4A-A11A-3D43-A1A7-08B026DC00AF}"/>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Objectifs de la matière</a:t>
            </a:r>
          </a:p>
        </p:txBody>
      </p:sp>
      <p:sp>
        <p:nvSpPr>
          <p:cNvPr id="8194" name="Text Box 2">
            <a:extLst>
              <a:ext uri="{FF2B5EF4-FFF2-40B4-BE49-F238E27FC236}">
                <a16:creationId xmlns:a16="http://schemas.microsoft.com/office/drawing/2014/main" id="{A96EDAA6-6D9A-DC47-85EB-DB67D44A592C}"/>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Compétence B:</a:t>
            </a:r>
          </a:p>
          <a:p>
            <a:pPr marL="0" indent="0">
              <a:spcBef>
                <a:spcPts val="800"/>
              </a:spcBef>
              <a:buClr>
                <a:srgbClr val="FFFFCC"/>
              </a:buClr>
              <a:buSzPct val="60000"/>
            </a:pPr>
            <a:r>
              <a:rPr lang="fr-FR" altLang="fr-FR" sz="3200" dirty="0">
                <a:solidFill>
                  <a:schemeClr val="tx1"/>
                </a:solidFill>
                <a:effectLst>
                  <a:outerShdw blurRad="38100" dist="38100" dir="2700000" algn="tl">
                    <a:srgbClr val="C0C0C0"/>
                  </a:outerShdw>
                </a:effectLst>
              </a:rPr>
              <a:t> Comprendre les différents mécanismes fondamentaux inhérents aux sports de glisse sur neige.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
            <a:extLst>
              <a:ext uri="{FF2B5EF4-FFF2-40B4-BE49-F238E27FC236}">
                <a16:creationId xmlns:a16="http://schemas.microsoft.com/office/drawing/2014/main" id="{AC71D8EF-A7CD-8545-B06F-385E44250058}"/>
              </a:ext>
            </a:extLst>
          </p:cNvPr>
          <p:cNvSpPr txBox="1">
            <a:spLocks noChangeArrowheads="1"/>
          </p:cNvSpPr>
          <p:nvPr/>
        </p:nvSpPr>
        <p:spPr bwMode="auto">
          <a:xfrm>
            <a:off x="457200" y="193675"/>
            <a:ext cx="82296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000" b="1">
                <a:solidFill>
                  <a:srgbClr val="FEEC94"/>
                </a:solidFill>
                <a:effectLst>
                  <a:outerShdw blurRad="38100" dist="38100" dir="2700000" algn="tl">
                    <a:srgbClr val="C0C0C0"/>
                  </a:outerShdw>
                </a:effectLst>
              </a:rPr>
              <a:t>De l’artisanat à l’industrialisation</a:t>
            </a:r>
            <a:br>
              <a:rPr lang="fr-FR" altLang="fr-FR" sz="4000" b="1">
                <a:solidFill>
                  <a:srgbClr val="FEEC94"/>
                </a:solidFill>
                <a:effectLst>
                  <a:outerShdw blurRad="38100" dist="38100" dir="2700000" algn="tl">
                    <a:srgbClr val="C0C0C0"/>
                  </a:outerShdw>
                </a:effectLst>
              </a:rPr>
            </a:br>
            <a:r>
              <a:rPr lang="fr-FR" altLang="fr-FR" sz="4000" b="1">
                <a:solidFill>
                  <a:srgbClr val="FEEC94"/>
                </a:solidFill>
                <a:effectLst>
                  <a:outerShdw blurRad="38100" dist="38100" dir="2700000" algn="tl">
                    <a:srgbClr val="C0C0C0"/>
                  </a:outerShdw>
                </a:effectLst>
              </a:rPr>
              <a:t>de la production</a:t>
            </a:r>
          </a:p>
        </p:txBody>
      </p:sp>
      <p:sp>
        <p:nvSpPr>
          <p:cNvPr id="57346" name="Text Box 2">
            <a:extLst>
              <a:ext uri="{FF2B5EF4-FFF2-40B4-BE49-F238E27FC236}">
                <a16:creationId xmlns:a16="http://schemas.microsoft.com/office/drawing/2014/main" id="{FDD05585-B39E-9941-808A-85428FABFC2F}"/>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A partir de 1930  s ’installe une trentaine de </a:t>
            </a:r>
            <a:r>
              <a:rPr lang="fr-FR" altLang="fr-FR" sz="3200" dirty="0" err="1">
                <a:solidFill>
                  <a:schemeClr val="tx1"/>
                </a:solidFill>
                <a:effectLst>
                  <a:outerShdw blurRad="38100" dist="38100" dir="2700000" algn="tl">
                    <a:srgbClr val="C0C0C0"/>
                  </a:outerShdw>
                </a:effectLst>
              </a:rPr>
              <a:t>fabriquants</a:t>
            </a:r>
            <a:r>
              <a:rPr lang="fr-FR" altLang="fr-FR" sz="3200" dirty="0">
                <a:solidFill>
                  <a:schemeClr val="tx1"/>
                </a:solidFill>
                <a:effectLst>
                  <a:outerShdw blurRad="38100" dist="38100" dir="2700000" algn="tl">
                    <a:srgbClr val="C0C0C0"/>
                  </a:outerShdw>
                </a:effectLst>
              </a:rPr>
              <a:t> de ski  à Voiron , Chamonix, Grenoble...</a:t>
            </a:r>
          </a:p>
          <a:p>
            <a:pPr>
              <a:spcBef>
                <a:spcPts val="800"/>
              </a:spcBef>
              <a:buClrTx/>
              <a:buSzPct val="60000"/>
              <a:buFontTx/>
              <a:buNone/>
            </a:pPr>
            <a:endParaRPr lang="fr-FR" altLang="fr-FR" sz="3200" dirty="0">
              <a:effectLst>
                <a:outerShdw blurRad="38100" dist="38100" dir="2700000" algn="tl">
                  <a:srgbClr val="C0C0C0"/>
                </a:outerShdw>
              </a:effectLst>
            </a:endParaRPr>
          </a:p>
        </p:txBody>
      </p:sp>
      <p:pic>
        <p:nvPicPr>
          <p:cNvPr id="57347" name="Picture 3">
            <a:extLst>
              <a:ext uri="{FF2B5EF4-FFF2-40B4-BE49-F238E27FC236}">
                <a16:creationId xmlns:a16="http://schemas.microsoft.com/office/drawing/2014/main" id="{D25BB8C1-CB6E-3044-9EBB-CC02B0891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636838"/>
            <a:ext cx="2949575" cy="397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8" name="Picture 4">
            <a:extLst>
              <a:ext uri="{FF2B5EF4-FFF2-40B4-BE49-F238E27FC236}">
                <a16:creationId xmlns:a16="http://schemas.microsoft.com/office/drawing/2014/main" id="{7302701A-F860-2041-BA2E-29669C565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852738"/>
            <a:ext cx="2536825"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8BA722DE-2CAC-D44B-96FE-B3AB26F8D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0"/>
            <a:ext cx="4413250" cy="6602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a:extLst>
              <a:ext uri="{FF2B5EF4-FFF2-40B4-BE49-F238E27FC236}">
                <a16:creationId xmlns:a16="http://schemas.microsoft.com/office/drawing/2014/main" id="{5017DA1E-832E-0841-9C80-CC772140CCC5}"/>
              </a:ext>
            </a:extLst>
          </p:cNvPr>
          <p:cNvSpPr txBox="1">
            <a:spLocks noChangeArrowheads="1"/>
          </p:cNvSpPr>
          <p:nvPr/>
        </p:nvSpPr>
        <p:spPr bwMode="auto">
          <a:xfrm>
            <a:off x="685800" y="1828800"/>
            <a:ext cx="7772400"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800" b="1">
                <a:solidFill>
                  <a:srgbClr val="FEEC94"/>
                </a:solidFill>
                <a:effectLst>
                  <a:outerShdw blurRad="38100" dist="38100" dir="2700000" algn="tl">
                    <a:srgbClr val="C0C0C0"/>
                  </a:outerShdw>
                </a:effectLst>
              </a:rPr>
              <a:t>La massification  des sports d’hiver, 1950 à 1980</a:t>
            </a:r>
          </a:p>
        </p:txBody>
      </p:sp>
      <p:sp>
        <p:nvSpPr>
          <p:cNvPr id="59394" name="Text Box 2">
            <a:extLst>
              <a:ext uri="{FF2B5EF4-FFF2-40B4-BE49-F238E27FC236}">
                <a16:creationId xmlns:a16="http://schemas.microsoft.com/office/drawing/2014/main" id="{7EAAF306-F122-514D-B909-A8C7F6977837}"/>
              </a:ext>
            </a:extLst>
          </p:cNvPr>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a:extLst>
              <a:ext uri="{FF2B5EF4-FFF2-40B4-BE49-F238E27FC236}">
                <a16:creationId xmlns:a16="http://schemas.microsoft.com/office/drawing/2014/main" id="{C190793A-31B6-5946-A54B-F0A9086E5EA2}"/>
              </a:ext>
            </a:extLst>
          </p:cNvPr>
          <p:cNvSpPr txBox="1">
            <a:spLocks noChangeArrowheads="1"/>
          </p:cNvSpPr>
          <p:nvPr/>
        </p:nvSpPr>
        <p:spPr bwMode="auto">
          <a:xfrm>
            <a:off x="0" y="4140200"/>
            <a:ext cx="8718550" cy="197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FFFFFF"/>
                </a:solidFill>
                <a:latin typeface="Times New Roman" panose="02020603050405020304" pitchFamily="18" charset="0"/>
                <a:ea typeface="SimSun" panose="02010600030101010101" pitchFamily="2" charset="-122"/>
              </a:defRPr>
            </a:lvl9pPr>
          </a:lstStyle>
          <a:p>
            <a:pPr>
              <a:lnSpc>
                <a:spcPct val="95000"/>
              </a:lnSpc>
              <a:spcBef>
                <a:spcPts val="888"/>
              </a:spcBef>
              <a:spcAft>
                <a:spcPts val="888"/>
              </a:spcAft>
            </a:pPr>
            <a:r>
              <a:rPr lang="fr-FR" altLang="fr-FR" sz="2200" dirty="0">
                <a:solidFill>
                  <a:srgbClr val="000000"/>
                </a:solidFill>
                <a:ea typeface="Arial Unicode MS" panose="020B0604020202020204" pitchFamily="34" charset="-128"/>
                <a:cs typeface="Arial Unicode MS" panose="020B0604020202020204" pitchFamily="34" charset="-128"/>
              </a:rPr>
              <a:t>L'oscar de</a:t>
            </a:r>
            <a:r>
              <a:rPr lang="fr-FR" altLang="fr-FR" sz="2200" b="1" dirty="0">
                <a:solidFill>
                  <a:srgbClr val="000000"/>
                </a:solidFill>
                <a:ea typeface="Arial Unicode MS" panose="020B0604020202020204" pitchFamily="34" charset="-128"/>
                <a:cs typeface="Arial Unicode MS" panose="020B0604020202020204" pitchFamily="34" charset="-128"/>
              </a:rPr>
              <a:t> l'exportation 1970 </a:t>
            </a:r>
            <a:r>
              <a:rPr lang="fr-FR" altLang="fr-FR" sz="2200" dirty="0">
                <a:solidFill>
                  <a:srgbClr val="000000"/>
                </a:solidFill>
                <a:ea typeface="Arial Unicode MS" panose="020B0604020202020204" pitchFamily="34" charset="-128"/>
                <a:cs typeface="Arial Unicode MS" panose="020B0604020202020204" pitchFamily="34" charset="-128"/>
              </a:rPr>
              <a:t>a été remis à l'entreprise Salomon d'Annecy en présence de Maurice Herzog, député maire de Chamonix. Cette distinction est due à une gestion très moderne et une croissance constante de son chiffre d'affaires.</a:t>
            </a:r>
          </a:p>
        </p:txBody>
      </p:sp>
      <p:pic>
        <p:nvPicPr>
          <p:cNvPr id="60418" name="Picture 2">
            <a:extLst>
              <a:ext uri="{FF2B5EF4-FFF2-40B4-BE49-F238E27FC236}">
                <a16:creationId xmlns:a16="http://schemas.microsoft.com/office/drawing/2014/main" id="{4DDA292A-59B1-C144-A8B8-87A686129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4859337" cy="3419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a:extLst>
              <a:ext uri="{FF2B5EF4-FFF2-40B4-BE49-F238E27FC236}">
                <a16:creationId xmlns:a16="http://schemas.microsoft.com/office/drawing/2014/main" id="{BDEDF8F4-743B-7D43-9285-307CBB8FFB78}"/>
              </a:ext>
            </a:extLst>
          </p:cNvPr>
          <p:cNvSpPr txBox="1">
            <a:spLocks noChangeArrowheads="1"/>
          </p:cNvSpPr>
          <p:nvPr/>
        </p:nvSpPr>
        <p:spPr bwMode="auto">
          <a:xfrm>
            <a:off x="1022350" y="239713"/>
            <a:ext cx="76644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442" name="Text Box 2">
            <a:extLst>
              <a:ext uri="{FF2B5EF4-FFF2-40B4-BE49-F238E27FC236}">
                <a16:creationId xmlns:a16="http://schemas.microsoft.com/office/drawing/2014/main" id="{E8C1D3DE-B006-8F4D-B70E-4ED96F85A992}"/>
              </a:ext>
            </a:extLst>
          </p:cNvPr>
          <p:cNvSpPr txBox="1">
            <a:spLocks noChangeArrowheads="1"/>
          </p:cNvSpPr>
          <p:nvPr/>
        </p:nvSpPr>
        <p:spPr bwMode="auto">
          <a:xfrm>
            <a:off x="468313" y="1052513"/>
            <a:ext cx="8474075"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700"/>
              </a:spcBef>
              <a:buClr>
                <a:srgbClr val="FFFFCC"/>
              </a:buClr>
              <a:buSzPct val="60000"/>
              <a:buFont typeface="Wingdings" pitchFamily="2" charset="2"/>
              <a:buChar char=""/>
            </a:pPr>
            <a:r>
              <a:rPr lang="fr-FR" altLang="fr-FR" sz="2800" dirty="0">
                <a:solidFill>
                  <a:srgbClr val="000000"/>
                </a:solidFill>
                <a:effectLst>
                  <a:outerShdw blurRad="38100" dist="38100" dir="2700000" algn="tl">
                    <a:srgbClr val="C0C0C0"/>
                  </a:outerShdw>
                </a:effectLst>
              </a:rPr>
              <a:t>Une conjoncture  économique favorable ( 30 </a:t>
            </a:r>
            <a:r>
              <a:rPr lang="fr-FR" altLang="fr-FR" sz="2800" dirty="0">
                <a:solidFill>
                  <a:schemeClr val="tx1"/>
                </a:solidFill>
                <a:effectLst>
                  <a:outerShdw blurRad="38100" dist="38100" dir="2700000" algn="tl">
                    <a:srgbClr val="C0C0C0"/>
                  </a:outerShdw>
                </a:effectLst>
              </a:rPr>
              <a:t>glorieuses)</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Augmentation progressive  des départs aux sports d’hiver</a:t>
            </a:r>
          </a:p>
          <a:p>
            <a:pPr>
              <a:lnSpc>
                <a:spcPct val="90000"/>
              </a:lnSpc>
              <a:spcBef>
                <a:spcPts val="700"/>
              </a:spcBef>
              <a:buClrTx/>
              <a:buSzPct val="60000"/>
              <a:buFontTx/>
              <a:buNone/>
            </a:pPr>
            <a:r>
              <a:rPr lang="fr-FR" altLang="fr-FR" sz="2800" dirty="0">
                <a:solidFill>
                  <a:schemeClr val="tx1"/>
                </a:solidFill>
                <a:effectLst>
                  <a:outerShdw blurRad="38100" dist="38100" dir="2700000" algn="tl">
                    <a:srgbClr val="C0C0C0"/>
                  </a:outerShdw>
                </a:effectLst>
              </a:rPr>
              <a:t>1 million d’estivants en  1965 et 2 millions en 1975 et 8 millions en 1986.</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Apogée  du ski Français (Killy - </a:t>
            </a:r>
            <a:r>
              <a:rPr lang="fr-FR" altLang="fr-FR" sz="2800" dirty="0" err="1">
                <a:solidFill>
                  <a:schemeClr val="tx1"/>
                </a:solidFill>
                <a:effectLst>
                  <a:outerShdw blurRad="38100" dist="38100" dir="2700000" algn="tl">
                    <a:srgbClr val="C0C0C0"/>
                  </a:outerShdw>
                </a:effectLst>
              </a:rPr>
              <a:t>Périllat</a:t>
            </a:r>
            <a:r>
              <a:rPr lang="fr-FR" altLang="fr-FR" sz="2800" dirty="0">
                <a:solidFill>
                  <a:schemeClr val="tx1"/>
                </a:solidFill>
                <a:effectLst>
                  <a:outerShdw blurRad="38100" dist="38100" dir="2700000" algn="tl">
                    <a:srgbClr val="C0C0C0"/>
                  </a:outerShdw>
                </a:effectLst>
              </a:rPr>
              <a:t> - </a:t>
            </a:r>
            <a:r>
              <a:rPr lang="fr-FR" altLang="fr-FR" sz="2800" dirty="0" err="1">
                <a:solidFill>
                  <a:schemeClr val="tx1"/>
                </a:solidFill>
                <a:effectLst>
                  <a:outerShdw blurRad="38100" dist="38100" dir="2700000" algn="tl">
                    <a:srgbClr val="C0C0C0"/>
                  </a:outerShdw>
                </a:effectLst>
              </a:rPr>
              <a:t>Goetschel</a:t>
            </a:r>
            <a:r>
              <a:rPr lang="fr-FR" altLang="fr-FR" sz="2800" dirty="0">
                <a:solidFill>
                  <a:schemeClr val="tx1"/>
                </a:solidFill>
                <a:effectLst>
                  <a:outerShdw blurRad="38100" dist="38100" dir="2700000" algn="tl">
                    <a:srgbClr val="C0C0C0"/>
                  </a:outerShdw>
                </a:effectLst>
              </a:rPr>
              <a:t>)</a:t>
            </a:r>
          </a:p>
          <a:p>
            <a:pPr>
              <a:lnSpc>
                <a:spcPct val="90000"/>
              </a:lnSpc>
              <a:spcBef>
                <a:spcPts val="700"/>
              </a:spcBef>
              <a:buClrTx/>
              <a:buSzPct val="60000"/>
              <a:buFontTx/>
              <a:buNone/>
            </a:pPr>
            <a:r>
              <a:rPr lang="fr-FR" altLang="fr-FR" sz="2800" dirty="0">
                <a:solidFill>
                  <a:schemeClr val="tx1"/>
                </a:solidFill>
                <a:effectLst>
                  <a:outerShdw blurRad="38100" dist="38100" dir="2700000" algn="tl">
                    <a:srgbClr val="C0C0C0"/>
                  </a:outerShdw>
                </a:effectLst>
              </a:rPr>
              <a:t>Système compétition, promoteur  immobilier, industrialisation des articles sportifs. </a:t>
            </a:r>
          </a:p>
          <a:p>
            <a:pPr>
              <a:lnSpc>
                <a:spcPct val="90000"/>
              </a:lnSpc>
              <a:spcBef>
                <a:spcPts val="700"/>
              </a:spcBef>
              <a:buClrTx/>
              <a:buSzPct val="60000"/>
              <a:buFontTx/>
              <a:buNone/>
            </a:pPr>
            <a:r>
              <a:rPr lang="fr-FR" altLang="fr-FR" sz="2800" dirty="0">
                <a:solidFill>
                  <a:schemeClr val="tx1"/>
                </a:solidFill>
                <a:effectLst>
                  <a:outerShdw blurRad="38100" dist="38100" dir="2700000" algn="tl">
                    <a:srgbClr val="C0C0C0"/>
                  </a:outerShdw>
                </a:effectLst>
              </a:rPr>
              <a:t>La compétition est le  vecteur essentiel de la promotion de marques.</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1959: 1ère dameuse</a:t>
            </a:r>
          </a:p>
          <a:p>
            <a:pPr>
              <a:lnSpc>
                <a:spcPct val="90000"/>
              </a:lnSpc>
              <a:spcBef>
                <a:spcPts val="700"/>
              </a:spcBef>
              <a:buClrTx/>
              <a:buSzPct val="60000"/>
              <a:buFontTx/>
              <a:buNone/>
            </a:pPr>
            <a:endParaRPr lang="fr-FR" altLang="fr-FR" sz="2800" dirty="0">
              <a:effectLst>
                <a:outerShdw blurRad="38100" dist="38100" dir="2700000" algn="tl">
                  <a:srgbClr val="C0C0C0"/>
                </a:outerShdw>
              </a:effectLst>
            </a:endParaRPr>
          </a:p>
          <a:p>
            <a:pPr>
              <a:lnSpc>
                <a:spcPct val="90000"/>
              </a:lnSpc>
              <a:spcBef>
                <a:spcPts val="700"/>
              </a:spcBef>
              <a:buClrTx/>
              <a:buSzPct val="60000"/>
              <a:buFontTx/>
              <a:buNone/>
            </a:pPr>
            <a:endParaRPr lang="fr-FR" altLang="fr-FR" sz="28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75930D82-4A95-944A-8EE5-B8A026049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52925"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6" name="Picture 2">
            <a:extLst>
              <a:ext uri="{FF2B5EF4-FFF2-40B4-BE49-F238E27FC236}">
                <a16:creationId xmlns:a16="http://schemas.microsoft.com/office/drawing/2014/main" id="{FA2CC792-07DF-1142-8255-C83416853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8" y="0"/>
            <a:ext cx="5078412"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7" name="Picture 3">
            <a:extLst>
              <a:ext uri="{FF2B5EF4-FFF2-40B4-BE49-F238E27FC236}">
                <a16:creationId xmlns:a16="http://schemas.microsoft.com/office/drawing/2014/main" id="{B0C7E978-0ACE-4F43-B1C7-7C786D67F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3688" y="3600450"/>
            <a:ext cx="4537075" cy="2773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8E916A64-CCDC-C84D-8F49-886B7FA7F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609600"/>
            <a:ext cx="6411912" cy="564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0" name="Text Box 2">
            <a:extLst>
              <a:ext uri="{FF2B5EF4-FFF2-40B4-BE49-F238E27FC236}">
                <a16:creationId xmlns:a16="http://schemas.microsoft.com/office/drawing/2014/main" id="{6391F603-5941-8248-A759-2F55E87432AA}"/>
              </a:ext>
            </a:extLst>
          </p:cNvPr>
          <p:cNvSpPr txBox="1">
            <a:spLocks noChangeArrowheads="1"/>
          </p:cNvSpPr>
          <p:nvPr/>
        </p:nvSpPr>
        <p:spPr bwMode="auto">
          <a:xfrm>
            <a:off x="7343775" y="4457700"/>
            <a:ext cx="20383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sz="2400"/>
              <a:t>Goitcshel, Mir,</a:t>
            </a:r>
          </a:p>
          <a:p>
            <a:pPr>
              <a:buClrTx/>
              <a:buFontTx/>
              <a:buNone/>
            </a:pPr>
            <a:r>
              <a:rPr lang="fr-FR" altLang="fr-FR" sz="2400"/>
              <a:t>Famose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a:extLst>
              <a:ext uri="{FF2B5EF4-FFF2-40B4-BE49-F238E27FC236}">
                <a16:creationId xmlns:a16="http://schemas.microsoft.com/office/drawing/2014/main" id="{4C05C6B9-DAFF-0342-B518-FC96036B5487}"/>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4514" name="Text Box 2">
            <a:extLst>
              <a:ext uri="{FF2B5EF4-FFF2-40B4-BE49-F238E27FC236}">
                <a16:creationId xmlns:a16="http://schemas.microsoft.com/office/drawing/2014/main" id="{43D88DF2-1E5B-0542-AC74-A94F732846C7}"/>
              </a:ext>
            </a:extLst>
          </p:cNvPr>
          <p:cNvSpPr txBox="1">
            <a:spLocks noChangeArrowheads="1"/>
          </p:cNvSpPr>
          <p:nvPr/>
        </p:nvSpPr>
        <p:spPr bwMode="auto">
          <a:xfrm>
            <a:off x="457199" y="584201"/>
            <a:ext cx="3502025" cy="4717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2400" dirty="0">
                <a:solidFill>
                  <a:schemeClr val="tx1"/>
                </a:solidFill>
                <a:effectLst>
                  <a:outerShdw blurRad="38100" dist="38100" dir="2700000" algn="tl">
                    <a:srgbClr val="C0C0C0"/>
                  </a:outerShdw>
                </a:effectLst>
              </a:rPr>
              <a:t>L’état apporte soutien au développement du tourisme:</a:t>
            </a:r>
          </a:p>
          <a:p>
            <a:pPr>
              <a:spcBef>
                <a:spcPts val="800"/>
              </a:spcBef>
              <a:buClr>
                <a:srgbClr val="FFFFCC"/>
              </a:buClr>
              <a:buSzPct val="60000"/>
              <a:buFont typeface="Wingdings" pitchFamily="2" charset="2"/>
              <a:buChar char=""/>
            </a:pPr>
            <a:r>
              <a:rPr lang="fr-FR" altLang="fr-FR" sz="2400" dirty="0">
                <a:solidFill>
                  <a:schemeClr val="tx1"/>
                </a:solidFill>
                <a:effectLst>
                  <a:outerShdw blurRad="38100" dist="38100" dir="2700000" algn="tl">
                    <a:srgbClr val="C0C0C0"/>
                  </a:outerShdw>
                </a:effectLst>
              </a:rPr>
              <a:t> Plan création de la commission interministérielle pour l'aménagement touristique de la montagne créé en 1964 à Chambéry</a:t>
            </a:r>
          </a:p>
          <a:p>
            <a:pPr>
              <a:spcBef>
                <a:spcPts val="800"/>
              </a:spcBef>
              <a:buClr>
                <a:srgbClr val="FFFFCC"/>
              </a:buClr>
              <a:buSzPct val="60000"/>
              <a:buFont typeface="Wingdings" pitchFamily="2" charset="2"/>
              <a:buChar char=""/>
            </a:pPr>
            <a:r>
              <a:rPr lang="fr-FR" altLang="fr-FR" sz="2400" dirty="0">
                <a:solidFill>
                  <a:schemeClr val="tx1"/>
                </a:solidFill>
                <a:effectLst>
                  <a:outerShdw blurRad="38100" dist="38100" dir="2700000" algn="tl">
                    <a:srgbClr val="C0C0C0"/>
                  </a:outerShdw>
                </a:effectLst>
              </a:rPr>
              <a:t>Étalement  des vacances scolaires</a:t>
            </a:r>
          </a:p>
          <a:p>
            <a:pPr hangingPunct="0">
              <a:buClrTx/>
              <a:buSzTx/>
              <a:buFontTx/>
              <a:buNone/>
            </a:pPr>
            <a:endParaRPr lang="fr-FR" altLang="fr-FR" sz="3200" dirty="0">
              <a:effectLst>
                <a:outerShdw blurRad="38100" dist="38100" dir="2700000" algn="tl">
                  <a:srgbClr val="C0C0C0"/>
                </a:outerShdw>
              </a:effectLst>
            </a:endParaRPr>
          </a:p>
          <a:p>
            <a:pPr hangingPunct="0">
              <a:buClrTx/>
              <a:buSzTx/>
              <a:buFontTx/>
              <a:buNone/>
            </a:pPr>
            <a:r>
              <a:rPr lang="fr-FR" altLang="fr-FR" sz="1200" dirty="0">
                <a:solidFill>
                  <a:srgbClr val="000000"/>
                </a:solidFill>
                <a:effectLst>
                  <a:outerShdw blurRad="38100" dist="38100" dir="2700000" algn="tl">
                    <a:srgbClr val="C0C0C0"/>
                  </a:outerShdw>
                </a:effectLst>
                <a:ea typeface="Arial Unicode MS" panose="020B0604020202020204" pitchFamily="34" charset="-128"/>
                <a:cs typeface="Arial Unicode MS" panose="020B0604020202020204" pitchFamily="34" charset="-128"/>
              </a:rPr>
              <a:t>La conquête de l'or blanc suppose la construction de nouveaux domaines skiables, hyper équipés, qui doivent bénéficier d'abord au tourisme de séjour et aux résidences secondaires, au détriment des skieurs du week-end, habitant dans la région et moins fortunés.</a:t>
            </a:r>
          </a:p>
        </p:txBody>
      </p:sp>
      <p:sp>
        <p:nvSpPr>
          <p:cNvPr id="64515" name="Text Box 3">
            <a:extLst>
              <a:ext uri="{FF2B5EF4-FFF2-40B4-BE49-F238E27FC236}">
                <a16:creationId xmlns:a16="http://schemas.microsoft.com/office/drawing/2014/main" id="{4BCD644B-4058-804D-AA69-1BFB095D7007}"/>
              </a:ext>
            </a:extLst>
          </p:cNvPr>
          <p:cNvSpPr txBox="1">
            <a:spLocks noChangeArrowheads="1"/>
          </p:cNvSpPr>
          <p:nvPr/>
        </p:nvSpPr>
        <p:spPr bwMode="auto">
          <a:xfrm>
            <a:off x="6210300" y="6042025"/>
            <a:ext cx="16287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a:t>Promo ski 1960</a:t>
            </a:r>
          </a:p>
        </p:txBody>
      </p:sp>
      <p:pic>
        <p:nvPicPr>
          <p:cNvPr id="64516" name="Picture 4">
            <a:extLst>
              <a:ext uri="{FF2B5EF4-FFF2-40B4-BE49-F238E27FC236}">
                <a16:creationId xmlns:a16="http://schemas.microsoft.com/office/drawing/2014/main" id="{605BC0C4-B767-9046-9164-08107F265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584200"/>
            <a:ext cx="3889375" cy="589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7" name="Picture 5">
            <a:extLst>
              <a:ext uri="{FF2B5EF4-FFF2-40B4-BE49-F238E27FC236}">
                <a16:creationId xmlns:a16="http://schemas.microsoft.com/office/drawing/2014/main" id="{81720B7A-0620-AE45-AABE-C03DF0341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950" y="720725"/>
            <a:ext cx="3176588" cy="422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4C0D354E-1EAF-E549-8896-6E1E9569C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700405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8" name="Picture 2">
            <a:extLst>
              <a:ext uri="{FF2B5EF4-FFF2-40B4-BE49-F238E27FC236}">
                <a16:creationId xmlns:a16="http://schemas.microsoft.com/office/drawing/2014/main" id="{FBE77CF6-2B1E-7946-910A-867A8BD3D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079500"/>
            <a:ext cx="3067050" cy="441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9" name="Text Box 3">
            <a:extLst>
              <a:ext uri="{FF2B5EF4-FFF2-40B4-BE49-F238E27FC236}">
                <a16:creationId xmlns:a16="http://schemas.microsoft.com/office/drawing/2014/main" id="{D307C4B6-7918-BC40-8091-3F647BE79414}"/>
              </a:ext>
            </a:extLst>
          </p:cNvPr>
          <p:cNvSpPr txBox="1">
            <a:spLocks noChangeArrowheads="1"/>
          </p:cNvSpPr>
          <p:nvPr/>
        </p:nvSpPr>
        <p:spPr bwMode="auto">
          <a:xfrm>
            <a:off x="360363" y="5040313"/>
            <a:ext cx="5684837" cy="155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pPr>
            <a:r>
              <a:rPr lang="fr-FR" altLang="fr-FR" sz="3200" dirty="0">
                <a:solidFill>
                  <a:schemeClr val="tx1"/>
                </a:solidFill>
                <a:effectLst>
                  <a:outerShdw blurRad="38100" dist="38100" dir="2700000" algn="tl">
                    <a:srgbClr val="C0C0C0"/>
                  </a:outerShdw>
                </a:effectLst>
              </a:rPr>
              <a:t>Concept de station skis au pied – Avoriaz , Les arcs, Flaine, La </a:t>
            </a:r>
            <a:r>
              <a:rPr lang="fr-FR" altLang="fr-FR" sz="3200" dirty="0" err="1">
                <a:solidFill>
                  <a:schemeClr val="tx1"/>
                </a:solidFill>
                <a:effectLst>
                  <a:outerShdw blurRad="38100" dist="38100" dir="2700000" algn="tl">
                    <a:srgbClr val="C0C0C0"/>
                  </a:outerShdw>
                </a:effectLst>
              </a:rPr>
              <a:t>Plagne</a:t>
            </a:r>
            <a:endParaRPr lang="fr-FR" altLang="fr-FR" sz="3200" dirty="0">
              <a:solidFill>
                <a:schemeClr val="tx1"/>
              </a:solidFill>
              <a:effectLst>
                <a:outerShdw blurRad="38100" dist="38100" dir="2700000" algn="tl">
                  <a:srgbClr val="C0C0C0"/>
                </a:outerShdw>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E6BFB8-2122-DB42-B83E-038BC978CE9F}"/>
              </a:ext>
            </a:extLst>
          </p:cNvPr>
          <p:cNvSpPr>
            <a:spLocks noGrp="1"/>
          </p:cNvSpPr>
          <p:nvPr>
            <p:ph type="title"/>
          </p:nvPr>
        </p:nvSpPr>
        <p:spPr>
          <a:xfrm>
            <a:off x="593964" y="365125"/>
            <a:ext cx="7921386" cy="975643"/>
          </a:xfrm>
        </p:spPr>
        <p:txBody>
          <a:bodyPr/>
          <a:lstStyle/>
          <a:p>
            <a:r>
              <a:rPr lang="fr-FR" dirty="0"/>
              <a:t>Compétence B </a:t>
            </a:r>
          </a:p>
        </p:txBody>
      </p:sp>
      <p:sp>
        <p:nvSpPr>
          <p:cNvPr id="3" name="Espace réservé du contenu 2">
            <a:extLst>
              <a:ext uri="{FF2B5EF4-FFF2-40B4-BE49-F238E27FC236}">
                <a16:creationId xmlns:a16="http://schemas.microsoft.com/office/drawing/2014/main" id="{521CB9A0-7892-024B-9E00-21478835A944}"/>
              </a:ext>
            </a:extLst>
          </p:cNvPr>
          <p:cNvSpPr>
            <a:spLocks noGrp="1"/>
          </p:cNvSpPr>
          <p:nvPr>
            <p:ph idx="1"/>
          </p:nvPr>
        </p:nvSpPr>
        <p:spPr>
          <a:xfrm>
            <a:off x="593964" y="1340768"/>
            <a:ext cx="7886700" cy="4351338"/>
          </a:xfrm>
        </p:spPr>
        <p:txBody>
          <a:bodyPr/>
          <a:lstStyle/>
          <a:p>
            <a:pPr lvl="0"/>
            <a:r>
              <a:rPr lang="fr-FR" dirty="0"/>
              <a:t>Analyse technique comparative à partir des fondamentaux techniques du ski alpin traités en cours théoriques et pratiques: </a:t>
            </a:r>
            <a:r>
              <a:rPr lang="fr-FR" b="1" dirty="0"/>
              <a:t> deux étudiant-e-s analysent et comparent leur technique de ski dans une situation précise de leur choix (</a:t>
            </a:r>
            <a:r>
              <a:rPr lang="fr-FR" dirty="0"/>
              <a:t>après validation de l’</a:t>
            </a:r>
            <a:r>
              <a:rPr lang="fr-FR" dirty="0" err="1"/>
              <a:t>enseignant-e</a:t>
            </a:r>
            <a:r>
              <a:rPr lang="fr-FR" dirty="0"/>
              <a:t>)</a:t>
            </a:r>
            <a:r>
              <a:rPr lang="fr-FR" b="1" dirty="0"/>
              <a:t>. </a:t>
            </a:r>
            <a:endParaRPr lang="fr-FR" dirty="0"/>
          </a:p>
          <a:p>
            <a:pPr lvl="0"/>
            <a:r>
              <a:rPr lang="fr-FR" dirty="0"/>
              <a:t>Cette analyse se fait à partir de vidéos / photos prises lors des séances pratiques dans une situation technique choisie par la doublette et validée par l’</a:t>
            </a:r>
            <a:r>
              <a:rPr lang="fr-FR" dirty="0" err="1"/>
              <a:t>enseignant-e</a:t>
            </a:r>
            <a:r>
              <a:rPr lang="fr-FR" dirty="0"/>
              <a:t> en TP</a:t>
            </a:r>
          </a:p>
          <a:p>
            <a:pPr lvl="0"/>
            <a:r>
              <a:rPr lang="fr-FR" dirty="0"/>
              <a:t>Moyens vidéo personnels (vidéo sur téléphone suffisant)</a:t>
            </a:r>
          </a:p>
          <a:p>
            <a:endParaRPr lang="fr-FR" dirty="0"/>
          </a:p>
        </p:txBody>
      </p:sp>
    </p:spTree>
    <p:extLst>
      <p:ext uri="{BB962C8B-B14F-4D97-AF65-F5344CB8AC3E}">
        <p14:creationId xmlns:p14="http://schemas.microsoft.com/office/powerpoint/2010/main" val="860408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a:extLst>
              <a:ext uri="{FF2B5EF4-FFF2-40B4-BE49-F238E27FC236}">
                <a16:creationId xmlns:a16="http://schemas.microsoft.com/office/drawing/2014/main" id="{AAE1B827-BAFA-7A46-8664-3AF2AD366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3429000" cy="2246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2" name="Picture 2">
            <a:extLst>
              <a:ext uri="{FF2B5EF4-FFF2-40B4-BE49-F238E27FC236}">
                <a16:creationId xmlns:a16="http://schemas.microsoft.com/office/drawing/2014/main" id="{9A857C7F-02C1-5E48-A269-EB91FFF2A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00050"/>
            <a:ext cx="4267200" cy="273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3" name="Picture 3">
            <a:extLst>
              <a:ext uri="{FF2B5EF4-FFF2-40B4-BE49-F238E27FC236}">
                <a16:creationId xmlns:a16="http://schemas.microsoft.com/office/drawing/2014/main" id="{1AFB7FA1-FA2B-F241-9648-5F5E2B6EB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328988"/>
            <a:ext cx="4648200" cy="3328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Text Box 4">
            <a:extLst>
              <a:ext uri="{FF2B5EF4-FFF2-40B4-BE49-F238E27FC236}">
                <a16:creationId xmlns:a16="http://schemas.microsoft.com/office/drawing/2014/main" id="{3344F5B2-4648-BF4A-A8A3-7ED454F01CE6}"/>
              </a:ext>
            </a:extLst>
          </p:cNvPr>
          <p:cNvSpPr txBox="1">
            <a:spLocks noChangeArrowheads="1"/>
          </p:cNvSpPr>
          <p:nvPr/>
        </p:nvSpPr>
        <p:spPr bwMode="auto">
          <a:xfrm>
            <a:off x="-122238" y="4572000"/>
            <a:ext cx="3282951" cy="1304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spcBef>
                <a:spcPts val="900"/>
              </a:spcBef>
              <a:buClrTx/>
              <a:buFontTx/>
              <a:buNone/>
            </a:pPr>
            <a:r>
              <a:rPr lang="fr-FR" altLang="fr-FR" sz="3600">
                <a:latin typeface="Comic Sans MS" panose="030F0902030302020204" pitchFamily="66" charset="0"/>
                <a:cs typeface="Times New Roman" panose="02020603050405020304" pitchFamily="18" charset="0"/>
              </a:rPr>
              <a:t>Les remontées</a:t>
            </a:r>
          </a:p>
          <a:p>
            <a:pPr algn="ctr">
              <a:spcBef>
                <a:spcPts val="900"/>
              </a:spcBef>
              <a:buClrTx/>
              <a:buFontTx/>
              <a:buNone/>
            </a:pPr>
            <a:r>
              <a:rPr lang="fr-FR" altLang="fr-FR" sz="3600">
                <a:latin typeface="Comic Sans MS" panose="030F0902030302020204" pitchFamily="66" charset="0"/>
                <a:cs typeface="Times New Roman" panose="02020603050405020304" pitchFamily="18" charset="0"/>
              </a:rPr>
              <a:t> mécaniques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798EF487-A6AA-AB46-BA7A-ED3107ABF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15975"/>
            <a:ext cx="5486400" cy="463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a:extLst>
              <a:ext uri="{FF2B5EF4-FFF2-40B4-BE49-F238E27FC236}">
                <a16:creationId xmlns:a16="http://schemas.microsoft.com/office/drawing/2014/main" id="{403CB474-0CD7-F24A-BA15-3FA4828D002E}"/>
              </a:ext>
            </a:extLst>
          </p:cNvPr>
          <p:cNvSpPr txBox="1">
            <a:spLocks noChangeArrowheads="1"/>
          </p:cNvSpPr>
          <p:nvPr/>
        </p:nvSpPr>
        <p:spPr bwMode="auto">
          <a:xfrm>
            <a:off x="685800" y="1417638"/>
            <a:ext cx="7772400" cy="256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5400" b="1">
                <a:solidFill>
                  <a:srgbClr val="FEEC94"/>
                </a:solidFill>
                <a:effectLst>
                  <a:outerShdw blurRad="38100" dist="38100" dir="2700000" algn="tl">
                    <a:srgbClr val="C0C0C0"/>
                  </a:outerShdw>
                </a:effectLst>
              </a:rPr>
              <a:t>La diversification des pratiques</a:t>
            </a:r>
            <a:br>
              <a:rPr lang="fr-FR" altLang="fr-FR" sz="5400" b="1">
                <a:solidFill>
                  <a:srgbClr val="FEEC94"/>
                </a:solidFill>
                <a:effectLst>
                  <a:outerShdw blurRad="38100" dist="38100" dir="2700000" algn="tl">
                    <a:srgbClr val="C0C0C0"/>
                  </a:outerShdw>
                </a:effectLst>
              </a:rPr>
            </a:br>
            <a:r>
              <a:rPr lang="fr-FR" altLang="fr-FR" sz="5400" b="1">
                <a:solidFill>
                  <a:srgbClr val="FEEC94"/>
                </a:solidFill>
                <a:effectLst>
                  <a:outerShdw blurRad="38100" dist="38100" dir="2700000" algn="tl">
                    <a:srgbClr val="C0C0C0"/>
                  </a:outerShdw>
                </a:effectLst>
              </a:rPr>
              <a:t>à partir des années 80</a:t>
            </a:r>
          </a:p>
        </p:txBody>
      </p:sp>
      <p:sp>
        <p:nvSpPr>
          <p:cNvPr id="70658" name="Text Box 2">
            <a:extLst>
              <a:ext uri="{FF2B5EF4-FFF2-40B4-BE49-F238E27FC236}">
                <a16:creationId xmlns:a16="http://schemas.microsoft.com/office/drawing/2014/main" id="{748A60D3-A993-5D4C-B9DF-58B6752FF245}"/>
              </a:ext>
            </a:extLst>
          </p:cNvPr>
          <p:cNvSpPr txBox="1">
            <a:spLocks noChangeArrowheads="1"/>
          </p:cNvSpPr>
          <p:nvPr/>
        </p:nvSpPr>
        <p:spPr bwMode="auto">
          <a:xfrm>
            <a:off x="2057400" y="3886200"/>
            <a:ext cx="5715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a:extLst>
              <a:ext uri="{FF2B5EF4-FFF2-40B4-BE49-F238E27FC236}">
                <a16:creationId xmlns:a16="http://schemas.microsoft.com/office/drawing/2014/main" id="{B24BA943-7AF1-264A-B4FD-F7CC9397C950}"/>
              </a:ext>
            </a:extLst>
          </p:cNvPr>
          <p:cNvSpPr txBox="1">
            <a:spLocks noChangeArrowheads="1"/>
          </p:cNvSpPr>
          <p:nvPr/>
        </p:nvSpPr>
        <p:spPr bwMode="auto">
          <a:xfrm>
            <a:off x="357188" y="109538"/>
            <a:ext cx="8786812" cy="2041525"/>
          </a:xfrm>
          <a:prstGeom prst="rect">
            <a:avLst/>
          </a:prstGeom>
          <a:solidFill>
            <a:srgbClr val="99FF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3200" b="1">
                <a:solidFill>
                  <a:srgbClr val="000000"/>
                </a:solidFill>
                <a:effectLst>
                  <a:outerShdw blurRad="38100" dist="38100" dir="2700000" algn="tl">
                    <a:srgbClr val="FFFFFF"/>
                  </a:outerShdw>
                </a:effectLst>
              </a:rPr>
              <a:t>Des modèles sociaux traditionnels à des pratiques de rupture:</a:t>
            </a:r>
            <a:br>
              <a:rPr lang="fr-FR" altLang="fr-FR" sz="3200" b="1">
                <a:solidFill>
                  <a:srgbClr val="000000"/>
                </a:solidFill>
                <a:effectLst>
                  <a:outerShdw blurRad="38100" dist="38100" dir="2700000" algn="tl">
                    <a:srgbClr val="FFFFFF"/>
                  </a:outerShdw>
                </a:effectLst>
              </a:rPr>
            </a:br>
            <a:r>
              <a:rPr lang="fr-FR" altLang="fr-FR" sz="3200" b="1">
                <a:solidFill>
                  <a:srgbClr val="000000"/>
                </a:solidFill>
                <a:effectLst>
                  <a:outerShdw blurRad="38100" dist="38100" dir="2700000" algn="tl">
                    <a:srgbClr val="FFFFFF"/>
                  </a:outerShdw>
                </a:effectLst>
              </a:rPr>
              <a:t>Des sports d’hiver aux sports de glisse et  l’émergence des tribus sportives </a:t>
            </a:r>
          </a:p>
        </p:txBody>
      </p:sp>
      <p:sp>
        <p:nvSpPr>
          <p:cNvPr id="71682" name="Text Box 2">
            <a:extLst>
              <a:ext uri="{FF2B5EF4-FFF2-40B4-BE49-F238E27FC236}">
                <a16:creationId xmlns:a16="http://schemas.microsoft.com/office/drawing/2014/main" id="{7350B8C2-C423-7544-AA97-B8F970799357}"/>
              </a:ext>
            </a:extLst>
          </p:cNvPr>
          <p:cNvSpPr txBox="1">
            <a:spLocks noChangeArrowheads="1"/>
          </p:cNvSpPr>
          <p:nvPr/>
        </p:nvSpPr>
        <p:spPr bwMode="auto">
          <a:xfrm>
            <a:off x="0" y="2214563"/>
            <a:ext cx="8942388" cy="3846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Le concept de tribu fait référence à de microgroupes </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fondés sur « être ensemble » . Pour les sports de glisse ces regroupements d’individus manifestent des rituels, des codes vestimentaires, des expressions. Ils expriment en outre la rébellion, la liberté et revendiquent des sensations extrêmes de plaisir.</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Apocalypse Snow</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a:extLst>
              <a:ext uri="{FF2B5EF4-FFF2-40B4-BE49-F238E27FC236}">
                <a16:creationId xmlns:a16="http://schemas.microsoft.com/office/drawing/2014/main" id="{60AD2986-1B19-B746-9983-2C5474B3F67F}"/>
              </a:ext>
            </a:extLst>
          </p:cNvPr>
          <p:cNvSpPr txBox="1">
            <a:spLocks noChangeArrowheads="1"/>
          </p:cNvSpPr>
          <p:nvPr/>
        </p:nvSpPr>
        <p:spPr bwMode="auto">
          <a:xfrm>
            <a:off x="360363" y="239713"/>
            <a:ext cx="8459787" cy="1200150"/>
          </a:xfrm>
          <a:prstGeom prst="rect">
            <a:avLst/>
          </a:prstGeom>
          <a:solidFill>
            <a:srgbClr val="99FF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3200" b="1">
                <a:solidFill>
                  <a:srgbClr val="000000"/>
                </a:solidFill>
                <a:effectLst>
                  <a:outerShdw blurRad="38100" dist="38100" dir="2700000" algn="tl">
                    <a:srgbClr val="FFFFFF"/>
                  </a:outerShdw>
                </a:effectLst>
              </a:rPr>
              <a:t>Diversité des pratiques, de la continuité à la rupture postmoderne</a:t>
            </a:r>
          </a:p>
        </p:txBody>
      </p:sp>
      <p:sp>
        <p:nvSpPr>
          <p:cNvPr id="72706" name="Text Box 2">
            <a:extLst>
              <a:ext uri="{FF2B5EF4-FFF2-40B4-BE49-F238E27FC236}">
                <a16:creationId xmlns:a16="http://schemas.microsoft.com/office/drawing/2014/main" id="{5F8A74F1-B608-A044-8C7E-6EC4A17E4170}"/>
              </a:ext>
            </a:extLst>
          </p:cNvPr>
          <p:cNvSpPr txBox="1">
            <a:spLocks noChangeArrowheads="1"/>
          </p:cNvSpPr>
          <p:nvPr/>
        </p:nvSpPr>
        <p:spPr bwMode="auto">
          <a:xfrm>
            <a:off x="0" y="2214563"/>
            <a:ext cx="8942388" cy="528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Les skieurs famille (resserrement des liens familiaux)</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Les explorateurs de l’alpe (randonneur-peau de phoque)</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Les promeneurs (raquette)</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Les ascètes (skieurs de fond)</a:t>
            </a:r>
          </a:p>
          <a:p>
            <a:pPr>
              <a:lnSpc>
                <a:spcPct val="90000"/>
              </a:lnSpc>
              <a:spcBef>
                <a:spcPts val="700"/>
              </a:spcBef>
              <a:buClr>
                <a:srgbClr val="FFFFCC"/>
              </a:buClr>
              <a:buSzPct val="60000"/>
              <a:buFont typeface="Wingdings" pitchFamily="2" charset="2"/>
              <a:buChar char=""/>
            </a:pPr>
            <a:r>
              <a:rPr lang="fr-FR" altLang="fr-FR" sz="2800" dirty="0">
                <a:solidFill>
                  <a:schemeClr val="tx1"/>
                </a:solidFill>
                <a:effectLst>
                  <a:outerShdw blurRad="38100" dist="38100" dir="2700000" algn="tl">
                    <a:srgbClr val="C0C0C0"/>
                  </a:outerShdw>
                </a:effectLst>
              </a:rPr>
              <a:t>Les </a:t>
            </a:r>
            <a:r>
              <a:rPr lang="fr-FR" altLang="fr-FR" sz="2800" dirty="0" err="1">
                <a:solidFill>
                  <a:schemeClr val="tx1"/>
                </a:solidFill>
                <a:effectLst>
                  <a:outerShdw blurRad="38100" dist="38100" dir="2700000" algn="tl">
                    <a:srgbClr val="C0C0C0"/>
                  </a:outerShdw>
                </a:effectLst>
              </a:rPr>
              <a:t>freeriders</a:t>
            </a:r>
            <a:r>
              <a:rPr lang="fr-FR" altLang="fr-FR" sz="2800" dirty="0">
                <a:solidFill>
                  <a:schemeClr val="tx1"/>
                </a:solidFill>
                <a:effectLst>
                  <a:outerShdw blurRad="38100" dist="38100" dir="2700000" algn="tl">
                    <a:srgbClr val="C0C0C0"/>
                  </a:outerShdw>
                </a:effectLst>
              </a:rPr>
              <a:t>,  les </a:t>
            </a:r>
            <a:r>
              <a:rPr lang="fr-FR" altLang="fr-FR" sz="2800" dirty="0" err="1">
                <a:solidFill>
                  <a:schemeClr val="tx1"/>
                </a:solidFill>
                <a:effectLst>
                  <a:outerShdw blurRad="38100" dist="38100" dir="2700000" algn="tl">
                    <a:srgbClr val="C0C0C0"/>
                  </a:outerShdw>
                </a:effectLst>
              </a:rPr>
              <a:t>snowboarder</a:t>
            </a:r>
            <a:r>
              <a:rPr lang="fr-FR" altLang="fr-FR" sz="2800" dirty="0">
                <a:solidFill>
                  <a:schemeClr val="tx1"/>
                </a:solidFill>
                <a:effectLst>
                  <a:outerShdw blurRad="38100" dist="38100" dir="2700000" algn="tl">
                    <a:srgbClr val="C0C0C0"/>
                  </a:outerShdw>
                </a:effectLst>
              </a:rPr>
              <a:t> ( recherche de sensations fortes, du plaisir immédiat sur des territoires qu’ils s’approprient momentanément)</a:t>
            </a:r>
          </a:p>
          <a:p>
            <a:pPr>
              <a:lnSpc>
                <a:spcPct val="90000"/>
              </a:lnSpc>
              <a:spcBef>
                <a:spcPts val="450"/>
              </a:spcBef>
              <a:buClr>
                <a:srgbClr val="FFFFCC"/>
              </a:buClr>
              <a:buSzPct val="60000"/>
              <a:buFont typeface="Wingdings" pitchFamily="2" charset="2"/>
              <a:buChar char=""/>
            </a:pPr>
            <a:r>
              <a:rPr lang="fr-FR" altLang="fr-FR" dirty="0" err="1">
                <a:solidFill>
                  <a:schemeClr val="tx1"/>
                </a:solidFill>
                <a:effectLst>
                  <a:outerShdw blurRad="38100" dist="38100" dir="2700000" algn="tl">
                    <a:srgbClr val="C0C0C0"/>
                  </a:outerShdw>
                </a:effectLst>
              </a:rPr>
              <a:t>Freerider</a:t>
            </a:r>
            <a:endParaRPr lang="fr-FR" altLang="fr-FR" dirty="0">
              <a:solidFill>
                <a:schemeClr val="tx1"/>
              </a:solidFill>
              <a:effectLst>
                <a:outerShdw blurRad="38100" dist="38100" dir="2700000" algn="tl">
                  <a:srgbClr val="C0C0C0"/>
                </a:outerShdw>
              </a:effectLst>
            </a:endParaRPr>
          </a:p>
          <a:p>
            <a:pPr>
              <a:lnSpc>
                <a:spcPct val="90000"/>
              </a:lnSpc>
              <a:spcBef>
                <a:spcPts val="450"/>
              </a:spcBef>
              <a:buClr>
                <a:srgbClr val="FFFFCC"/>
              </a:buClr>
              <a:buSzPct val="60000"/>
              <a:buFont typeface="Wingdings" pitchFamily="2" charset="2"/>
              <a:buChar char=""/>
            </a:pPr>
            <a:r>
              <a:rPr lang="fr-FR" altLang="fr-FR" dirty="0" err="1">
                <a:solidFill>
                  <a:schemeClr val="tx1"/>
                </a:solidFill>
                <a:effectLst>
                  <a:outerShdw blurRad="38100" dist="38100" dir="2700000" algn="tl">
                    <a:srgbClr val="C0C0C0"/>
                  </a:outerShdw>
                </a:effectLst>
              </a:rPr>
              <a:t>Freestyler</a:t>
            </a:r>
            <a:endParaRPr lang="fr-FR" altLang="fr-FR" dirty="0">
              <a:solidFill>
                <a:schemeClr val="tx1"/>
              </a:solidFill>
              <a:effectLst>
                <a:outerShdw blurRad="38100" dist="38100" dir="2700000" algn="tl">
                  <a:srgbClr val="C0C0C0"/>
                </a:outerShdw>
              </a:effectLst>
            </a:endParaRPr>
          </a:p>
          <a:p>
            <a:pPr>
              <a:lnSpc>
                <a:spcPct val="90000"/>
              </a:lnSpc>
              <a:spcBef>
                <a:spcPts val="450"/>
              </a:spcBef>
              <a:buClr>
                <a:srgbClr val="FFFFCC"/>
              </a:buClr>
              <a:buSzPct val="60000"/>
              <a:buFont typeface="Wingdings" pitchFamily="2" charset="2"/>
              <a:buChar char=""/>
            </a:pPr>
            <a:r>
              <a:rPr lang="fr-FR" altLang="fr-FR" dirty="0" err="1">
                <a:solidFill>
                  <a:schemeClr val="tx1"/>
                </a:solidFill>
                <a:effectLst>
                  <a:outerShdw blurRad="38100" dist="38100" dir="2700000" algn="tl">
                    <a:srgbClr val="C0C0C0"/>
                  </a:outerShdw>
                </a:effectLst>
              </a:rPr>
              <a:t>Skiercrosser</a:t>
            </a:r>
            <a:endParaRPr lang="fr-FR" altLang="fr-FR" dirty="0">
              <a:solidFill>
                <a:schemeClr val="tx1"/>
              </a:solidFill>
              <a:effectLst>
                <a:outerShdw blurRad="38100" dist="38100" dir="2700000" algn="tl">
                  <a:srgbClr val="C0C0C0"/>
                </a:outerShdw>
              </a:effectLst>
            </a:endParaRPr>
          </a:p>
          <a:p>
            <a:pPr>
              <a:lnSpc>
                <a:spcPct val="90000"/>
              </a:lnSpc>
              <a:spcBef>
                <a:spcPts val="450"/>
              </a:spcBef>
              <a:buClr>
                <a:srgbClr val="FFFFCC"/>
              </a:buClr>
              <a:buSzPct val="60000"/>
              <a:buFont typeface="Wingdings" pitchFamily="2" charset="2"/>
              <a:buChar char=""/>
            </a:pPr>
            <a:r>
              <a:rPr lang="fr-FR" altLang="fr-FR" dirty="0" err="1">
                <a:solidFill>
                  <a:schemeClr val="tx1"/>
                </a:solidFill>
                <a:effectLst>
                  <a:outerShdw blurRad="38100" dist="38100" dir="2700000" algn="tl">
                    <a:srgbClr val="C0C0C0"/>
                  </a:outerShdw>
                </a:effectLst>
              </a:rPr>
              <a:t>Boader</a:t>
            </a:r>
            <a:r>
              <a:rPr lang="fr-FR" altLang="fr-FR" dirty="0">
                <a:solidFill>
                  <a:schemeClr val="tx1"/>
                </a:solidFill>
                <a:effectLst>
                  <a:outerShdw blurRad="38100" dist="38100" dir="2700000" algn="tl">
                    <a:srgbClr val="C0C0C0"/>
                  </a:outerShdw>
                </a:effectLst>
              </a:rPr>
              <a:t> crosser</a:t>
            </a:r>
          </a:p>
          <a:p>
            <a:pPr>
              <a:lnSpc>
                <a:spcPct val="90000"/>
              </a:lnSpc>
              <a:spcBef>
                <a:spcPts val="450"/>
              </a:spcBef>
              <a:buClr>
                <a:srgbClr val="FFFFCC"/>
              </a:buClr>
              <a:buSzPct val="60000"/>
              <a:buFont typeface="Wingdings" pitchFamily="2" charset="2"/>
              <a:buChar char=""/>
            </a:pPr>
            <a:r>
              <a:rPr lang="fr-FR" altLang="fr-FR" dirty="0" err="1">
                <a:solidFill>
                  <a:schemeClr val="tx1"/>
                </a:solidFill>
                <a:effectLst>
                  <a:outerShdw blurRad="38100" dist="38100" dir="2700000" algn="tl">
                    <a:srgbClr val="C0C0C0"/>
                  </a:outerShdw>
                </a:effectLst>
              </a:rPr>
              <a:t>Backcountry</a:t>
            </a:r>
            <a:r>
              <a:rPr lang="fr-FR" altLang="fr-FR" dirty="0">
                <a:solidFill>
                  <a:schemeClr val="tx1"/>
                </a:solidFill>
                <a:effectLst>
                  <a:outerShdw blurRad="38100" dist="38100" dir="2700000" algn="tl">
                    <a:srgbClr val="C0C0C0"/>
                  </a:outerShdw>
                </a:effectLst>
              </a:rPr>
              <a:t> </a:t>
            </a:r>
            <a:r>
              <a:rPr lang="fr-FR" altLang="fr-FR" dirty="0" err="1">
                <a:solidFill>
                  <a:schemeClr val="tx1"/>
                </a:solidFill>
                <a:effectLst>
                  <a:outerShdw blurRad="38100" dist="38100" dir="2700000" algn="tl">
                    <a:srgbClr val="C0C0C0"/>
                  </a:outerShdw>
                </a:effectLst>
              </a:rPr>
              <a:t>freestyler</a:t>
            </a:r>
            <a:endParaRPr lang="fr-FR" altLang="fr-FR" dirty="0">
              <a:solidFill>
                <a:schemeClr val="tx1"/>
              </a:solidFill>
              <a:effectLst>
                <a:outerShdw blurRad="38100" dist="38100" dir="2700000" algn="tl">
                  <a:srgbClr val="C0C0C0"/>
                </a:outerShdw>
              </a:effectLst>
            </a:endParaRPr>
          </a:p>
          <a:p>
            <a:pPr>
              <a:lnSpc>
                <a:spcPct val="90000"/>
              </a:lnSpc>
              <a:spcBef>
                <a:spcPts val="450"/>
              </a:spcBef>
              <a:buClrTx/>
              <a:buSzPct val="60000"/>
              <a:buFontTx/>
              <a:buNone/>
            </a:pPr>
            <a:endParaRPr lang="fr-FR" altLang="fr-FR" dirty="0">
              <a:effectLst>
                <a:outerShdw blurRad="38100" dist="38100" dir="2700000" algn="tl">
                  <a:srgbClr val="C0C0C0"/>
                </a:outerShdw>
              </a:effectLst>
            </a:endParaRPr>
          </a:p>
          <a:p>
            <a:pPr>
              <a:spcBef>
                <a:spcPts val="450"/>
              </a:spcBef>
              <a:buClrTx/>
              <a:buSzPct val="60000"/>
              <a:buFontTx/>
              <a:buNone/>
            </a:pPr>
            <a:endParaRPr lang="fr-FR" altLang="fr-FR"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a:extLst>
              <a:ext uri="{FF2B5EF4-FFF2-40B4-BE49-F238E27FC236}">
                <a16:creationId xmlns:a16="http://schemas.microsoft.com/office/drawing/2014/main" id="{E1155B45-A8D9-9A42-A576-E5D05B800210}"/>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De nouvelles tendances </a:t>
            </a:r>
          </a:p>
        </p:txBody>
      </p:sp>
      <p:sp>
        <p:nvSpPr>
          <p:cNvPr id="74754" name="Text Box 2">
            <a:extLst>
              <a:ext uri="{FF2B5EF4-FFF2-40B4-BE49-F238E27FC236}">
                <a16:creationId xmlns:a16="http://schemas.microsoft.com/office/drawing/2014/main" id="{D8BC5C0E-7BFE-8040-889A-0EEB1E004EF1}"/>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None/>
            </a:pPr>
            <a:endParaRPr lang="fr-FR" altLang="fr-FR" sz="3200" dirty="0">
              <a:effectLst>
                <a:outerShdw blurRad="38100" dist="38100" dir="2700000" algn="tl">
                  <a:srgbClr val="C0C0C0"/>
                </a:outerShdw>
              </a:effectLst>
            </a:endParaRP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Stations familiales</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Stations traditions (coupe du monde de descente)</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Stations luxes</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Stations sportives jeunes et branchées </a:t>
            </a:r>
          </a:p>
          <a:p>
            <a:pPr>
              <a:spcBef>
                <a:spcPts val="800"/>
              </a:spcBef>
              <a:buClrTx/>
              <a:buSzTx/>
              <a:buFontTx/>
              <a:buNone/>
            </a:pPr>
            <a:r>
              <a:rPr lang="fr-FR" altLang="fr-FR" sz="3200" dirty="0" err="1">
                <a:solidFill>
                  <a:srgbClr val="000000"/>
                </a:solidFill>
                <a:effectLst>
                  <a:outerShdw blurRad="38100" dist="38100" dir="2700000" algn="tl">
                    <a:srgbClr val="C0C0C0"/>
                  </a:outerShdw>
                </a:effectLst>
                <a:ea typeface="Arial Unicode MS" panose="020B0604020202020204" pitchFamily="34" charset="-128"/>
                <a:cs typeface="Arial Unicode MS" panose="020B0604020202020204" pitchFamily="34" charset="-128"/>
              </a:rPr>
              <a:t>Snowpark</a:t>
            </a:r>
            <a:r>
              <a:rPr lang="fr-FR" altLang="fr-FR" sz="3200" dirty="0">
                <a:solidFill>
                  <a:srgbClr val="000000"/>
                </a:solidFill>
                <a:effectLst>
                  <a:outerShdw blurRad="38100" dist="38100" dir="2700000" algn="tl">
                    <a:srgbClr val="C0C0C0"/>
                  </a:outerShdw>
                </a:effectLst>
                <a:ea typeface="Arial Unicode MS" panose="020B0604020202020204" pitchFamily="34" charset="-128"/>
                <a:cs typeface="Arial Unicode MS" panose="020B0604020202020204" pitchFamily="34" charset="-128"/>
              </a:rPr>
              <a:t> (halfpipe- espace </a:t>
            </a:r>
            <a:r>
              <a:rPr lang="fr-FR" altLang="fr-FR" sz="3200" dirty="0" err="1">
                <a:solidFill>
                  <a:srgbClr val="000000"/>
                </a:solidFill>
                <a:effectLst>
                  <a:outerShdw blurRad="38100" dist="38100" dir="2700000" algn="tl">
                    <a:srgbClr val="C0C0C0"/>
                  </a:outerShdw>
                </a:effectLst>
                <a:ea typeface="Arial Unicode MS" panose="020B0604020202020204" pitchFamily="34" charset="-128"/>
                <a:cs typeface="Arial Unicode MS" panose="020B0604020202020204" pitchFamily="34" charset="-128"/>
              </a:rPr>
              <a:t>freeride</a:t>
            </a:r>
            <a:r>
              <a:rPr lang="fr-FR" altLang="fr-FR" sz="3200" dirty="0">
                <a:solidFill>
                  <a:srgbClr val="000000"/>
                </a:solidFill>
                <a:effectLst>
                  <a:outerShdw blurRad="38100" dist="38100" dir="2700000" algn="tl">
                    <a:srgbClr val="C0C0C0"/>
                  </a:outerShdw>
                </a:effectLst>
                <a:ea typeface="Arial Unicode MS" panose="020B0604020202020204" pitchFamily="34" charset="-128"/>
                <a:cs typeface="Arial Unicode MS" panose="020B0604020202020204" pitchFamily="34" charset="-128"/>
              </a:rPr>
              <a:t>- table- gap- set up)</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B492927F-0785-C64D-A2FA-2A75392CC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51388" cy="316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78" name="Picture 2">
            <a:extLst>
              <a:ext uri="{FF2B5EF4-FFF2-40B4-BE49-F238E27FC236}">
                <a16:creationId xmlns:a16="http://schemas.microsoft.com/office/drawing/2014/main" id="{AF901674-0096-EF4D-BCC8-C98F70CC6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0"/>
            <a:ext cx="4000500" cy="2182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79" name="Picture 3">
            <a:extLst>
              <a:ext uri="{FF2B5EF4-FFF2-40B4-BE49-F238E27FC236}">
                <a16:creationId xmlns:a16="http://schemas.microsoft.com/office/drawing/2014/main" id="{F0A83030-8859-084C-85FE-CAE40F1B8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65400"/>
            <a:ext cx="4787900" cy="1901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4">
            <a:extLst>
              <a:ext uri="{FF2B5EF4-FFF2-40B4-BE49-F238E27FC236}">
                <a16:creationId xmlns:a16="http://schemas.microsoft.com/office/drawing/2014/main" id="{9059D66C-CE2F-304A-8D7F-6806040B78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1268413"/>
            <a:ext cx="4429125"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1" name="Picture 5">
            <a:extLst>
              <a:ext uri="{FF2B5EF4-FFF2-40B4-BE49-F238E27FC236}">
                <a16:creationId xmlns:a16="http://schemas.microsoft.com/office/drawing/2014/main" id="{2DF330E8-DAC9-BA4B-878A-625AEE3B5C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97350"/>
            <a:ext cx="3708400" cy="2471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2" name="Picture 6">
            <a:extLst>
              <a:ext uri="{FF2B5EF4-FFF2-40B4-BE49-F238E27FC236}">
                <a16:creationId xmlns:a16="http://schemas.microsoft.com/office/drawing/2014/main" id="{EB4F5E44-A956-954A-B1F3-CD24A20FAA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375" y="3619500"/>
            <a:ext cx="5048250" cy="323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a:extLst>
              <a:ext uri="{FF2B5EF4-FFF2-40B4-BE49-F238E27FC236}">
                <a16:creationId xmlns:a16="http://schemas.microsoft.com/office/drawing/2014/main" id="{95EA22E4-F4B5-8B40-9485-B2912A1B954F}"/>
              </a:ext>
            </a:extLst>
          </p:cNvPr>
          <p:cNvSpPr txBox="1">
            <a:spLocks noChangeArrowheads="1"/>
          </p:cNvSpPr>
          <p:nvPr/>
        </p:nvSpPr>
        <p:spPr bwMode="auto">
          <a:xfrm>
            <a:off x="685800" y="1066800"/>
            <a:ext cx="8229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br>
              <a:rPr lang="fr-FR" altLang="fr-FR" sz="4400" b="1">
                <a:solidFill>
                  <a:srgbClr val="FEEC94"/>
                </a:solidFill>
                <a:effectLst>
                  <a:outerShdw blurRad="38100" dist="38100" dir="2700000" algn="tl">
                    <a:srgbClr val="C0C0C0"/>
                  </a:outerShdw>
                </a:effectLst>
              </a:rPr>
            </a:br>
            <a:endParaRPr lang="fr-FR" altLang="fr-FR" sz="4400" b="1">
              <a:solidFill>
                <a:srgbClr val="FEEC94"/>
              </a:solidFill>
              <a:effectLst>
                <a:outerShdw blurRad="38100" dist="38100" dir="2700000" algn="tl">
                  <a:srgbClr val="C0C0C0"/>
                </a:outerShdw>
              </a:effectLst>
            </a:endParaRPr>
          </a:p>
        </p:txBody>
      </p:sp>
      <p:sp>
        <p:nvSpPr>
          <p:cNvPr id="76802" name="Text Box 2">
            <a:extLst>
              <a:ext uri="{FF2B5EF4-FFF2-40B4-BE49-F238E27FC236}">
                <a16:creationId xmlns:a16="http://schemas.microsoft.com/office/drawing/2014/main" id="{E03845F2-A1DE-9C43-966E-E751C4F6F1D0}"/>
              </a:ext>
            </a:extLst>
          </p:cNvPr>
          <p:cNvSpPr txBox="1">
            <a:spLocks noChangeArrowheads="1"/>
          </p:cNvSpPr>
          <p:nvPr/>
        </p:nvSpPr>
        <p:spPr bwMode="auto">
          <a:xfrm>
            <a:off x="214313" y="642938"/>
            <a:ext cx="8691562" cy="488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Conclusion:</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 On assiste à un effritements des positions fédérales et la rupture entre loisirs et compétitions qui rend insensible les uns aux exploits des autres.</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Quels rôles jouent aujourd’hui les héros sportifs dans l’offre des </a:t>
            </a:r>
            <a:r>
              <a:rPr lang="fr-FR" altLang="fr-FR" sz="3200" dirty="0" err="1">
                <a:solidFill>
                  <a:schemeClr val="tx1"/>
                </a:solidFill>
                <a:effectLst>
                  <a:outerShdw blurRad="38100" dist="38100" dir="2700000" algn="tl">
                    <a:srgbClr val="C0C0C0"/>
                  </a:outerShdw>
                </a:effectLst>
              </a:rPr>
              <a:t>équimentiers</a:t>
            </a:r>
            <a:r>
              <a:rPr lang="fr-FR" altLang="fr-FR" sz="3200" dirty="0">
                <a:solidFill>
                  <a:schemeClr val="tx1"/>
                </a:solidFill>
                <a:effectLst>
                  <a:outerShdw blurRad="38100" dist="38100" dir="2700000" algn="tl">
                    <a:srgbClr val="C0C0C0"/>
                  </a:outerShdw>
                </a:effectLst>
              </a:rPr>
              <a:t>?</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Exemple: K. Ruby et Quechua ( années 2000)</a:t>
            </a:r>
          </a:p>
          <a:p>
            <a:pPr>
              <a:spcBef>
                <a:spcPts val="800"/>
              </a:spcBef>
              <a:buClrTx/>
              <a:buSzPct val="60000"/>
              <a:buFontTx/>
              <a:buNone/>
            </a:pPr>
            <a:r>
              <a:rPr lang="fr-FR" altLang="fr-FR" sz="3200" dirty="0">
                <a:solidFill>
                  <a:schemeClr val="tx1"/>
                </a:solidFill>
                <a:effectLst>
                  <a:outerShdw blurRad="38100" dist="38100" dir="2700000" algn="tl">
                    <a:srgbClr val="C0C0C0"/>
                  </a:outerShdw>
                </a:effectLst>
              </a:rPr>
              <a:t>Manu </a:t>
            </a:r>
            <a:r>
              <a:rPr lang="fr-FR" altLang="fr-FR" sz="3200" dirty="0" err="1">
                <a:solidFill>
                  <a:schemeClr val="tx1"/>
                </a:solidFill>
                <a:effectLst>
                  <a:outerShdw blurRad="38100" dist="38100" dir="2700000" algn="tl">
                    <a:srgbClr val="C0C0C0"/>
                  </a:outerShdw>
                </a:effectLst>
              </a:rPr>
              <a:t>Portet</a:t>
            </a:r>
            <a:r>
              <a:rPr lang="fr-FR" altLang="fr-FR" sz="3200" dirty="0">
                <a:solidFill>
                  <a:schemeClr val="tx1"/>
                </a:solidFill>
                <a:effectLst>
                  <a:outerShdw blurRad="38100" dist="38100" dir="2700000" algn="tl">
                    <a:srgbClr val="C0C0C0"/>
                  </a:outerShdw>
                </a:effectLst>
              </a:rPr>
              <a:t>, Marc </a:t>
            </a:r>
            <a:r>
              <a:rPr lang="fr-FR" altLang="fr-FR" sz="3200" dirty="0" err="1">
                <a:solidFill>
                  <a:schemeClr val="tx1"/>
                </a:solidFill>
                <a:effectLst>
                  <a:outerShdw blurRad="38100" dist="38100" dir="2700000" algn="tl">
                    <a:srgbClr val="C0C0C0"/>
                  </a:outerShdw>
                </a:effectLst>
              </a:rPr>
              <a:t>Haziza</a:t>
            </a:r>
            <a:r>
              <a:rPr lang="fr-FR" altLang="fr-FR" sz="3200" dirty="0">
                <a:solidFill>
                  <a:schemeClr val="tx1"/>
                </a:solidFill>
                <a:effectLst>
                  <a:outerShdw blurRad="38100" dist="38100" dir="2700000" algn="tl">
                    <a:srgbClr val="C0C0C0"/>
                  </a:outerShdw>
                </a:effectLst>
              </a:rPr>
              <a:t>, Mickey Picon, les </a:t>
            </a:r>
            <a:r>
              <a:rPr lang="fr-FR" altLang="fr-FR" sz="3200" dirty="0" err="1">
                <a:solidFill>
                  <a:schemeClr val="tx1"/>
                </a:solidFill>
                <a:effectLst>
                  <a:outerShdw blurRad="38100" dist="38100" dir="2700000" algn="tl">
                    <a:srgbClr val="C0C0C0"/>
                  </a:outerShdw>
                </a:effectLst>
              </a:rPr>
              <a:t>frenchs</a:t>
            </a:r>
            <a:r>
              <a:rPr lang="fr-FR" altLang="fr-FR" sz="3200" dirty="0">
                <a:solidFill>
                  <a:schemeClr val="tx1"/>
                </a:solidFill>
                <a:effectLst>
                  <a:outerShdw blurRad="38100" dist="38100" dir="2700000" algn="tl">
                    <a:srgbClr val="C0C0C0"/>
                  </a:outerShdw>
                </a:effectLst>
              </a:rPr>
              <a:t> pro Surfer pour la </a:t>
            </a:r>
            <a:r>
              <a:rPr lang="fr-FR" altLang="fr-FR" sz="3200" dirty="0" err="1">
                <a:solidFill>
                  <a:schemeClr val="tx1"/>
                </a:solidFill>
                <a:effectLst>
                  <a:outerShdw blurRad="38100" dist="38100" dir="2700000" algn="tl">
                    <a:srgbClr val="C0C0C0"/>
                  </a:outerShdw>
                </a:effectLst>
              </a:rPr>
              <a:t>Quik</a:t>
            </a:r>
            <a:r>
              <a:rPr lang="fr-FR" altLang="fr-FR" sz="3200" dirty="0">
                <a:solidFill>
                  <a:schemeClr val="tx1"/>
                </a:solidFill>
                <a:effectLst>
                  <a:outerShdw blurRad="38100" dist="38100" dir="2700000" algn="tl">
                    <a:srgbClr val="C0C0C0"/>
                  </a:outerShdw>
                </a:effectLst>
              </a:rPr>
              <a:t> </a:t>
            </a:r>
            <a:r>
              <a:rPr lang="fr-FR" altLang="fr-FR" sz="3200" dirty="0" err="1">
                <a:solidFill>
                  <a:schemeClr val="tx1"/>
                </a:solidFill>
                <a:effectLst>
                  <a:outerShdw blurRad="38100" dist="38100" dir="2700000" algn="tl">
                    <a:srgbClr val="C0C0C0"/>
                  </a:outerShdw>
                </a:effectLst>
              </a:rPr>
              <a:t>silver</a:t>
            </a:r>
            <a:endParaRPr lang="fr-FR" altLang="fr-FR" sz="3200" dirty="0">
              <a:solidFill>
                <a:schemeClr val="tx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021EA85-BA89-D44E-9FFF-191FA2776AD5}"/>
              </a:ext>
            </a:extLst>
          </p:cNvPr>
          <p:cNvSpPr>
            <a:spLocks noGrp="1"/>
          </p:cNvSpPr>
          <p:nvPr>
            <p:ph idx="1"/>
          </p:nvPr>
        </p:nvSpPr>
        <p:spPr>
          <a:xfrm>
            <a:off x="539552" y="260648"/>
            <a:ext cx="7886700" cy="4351338"/>
          </a:xfrm>
        </p:spPr>
        <p:txBody>
          <a:bodyPr/>
          <a:lstStyle/>
          <a:p>
            <a:r>
              <a:rPr lang="fr-FR" b="1" dirty="0"/>
              <a:t>Dispositif et organisation de l’épreuve théorique</a:t>
            </a:r>
            <a:endParaRPr lang="fr-FR" dirty="0"/>
          </a:p>
          <a:p>
            <a:pPr lvl="0"/>
            <a:r>
              <a:rPr lang="fr-FR" dirty="0"/>
              <a:t>9 minutes (exposé 7’ + questions 2’)+ 1 mn de rotation, </a:t>
            </a:r>
          </a:p>
          <a:p>
            <a:pPr lvl="0"/>
            <a:r>
              <a:rPr lang="fr-FR" dirty="0"/>
              <a:t>Présentation orale notée, avec support PPT intégrant des vidéos et/ou des photos illustrant l’analyse technique. (</a:t>
            </a:r>
            <a:r>
              <a:rPr lang="fr-FR" dirty="0" err="1"/>
              <a:t>Kinovéa</a:t>
            </a:r>
            <a:r>
              <a:rPr lang="fr-FR" dirty="0"/>
              <a:t> 2 écrans de lecture </a:t>
            </a:r>
            <a:r>
              <a:rPr lang="fr-FR" dirty="0" err="1"/>
              <a:t>cf</a:t>
            </a:r>
            <a:r>
              <a:rPr lang="fr-FR" dirty="0"/>
              <a:t> tutoriel </a:t>
            </a:r>
            <a:r>
              <a:rPr lang="fr-FR" dirty="0" err="1"/>
              <a:t>kinovéa</a:t>
            </a:r>
            <a:r>
              <a:rPr lang="fr-FR" dirty="0"/>
              <a:t> </a:t>
            </a:r>
            <a:r>
              <a:rPr lang="fr-FR" dirty="0" err="1"/>
              <a:t>ac-grenoble.fr</a:t>
            </a:r>
            <a:r>
              <a:rPr lang="fr-FR" dirty="0"/>
              <a:t>)</a:t>
            </a:r>
          </a:p>
          <a:p>
            <a:pPr lvl="0"/>
            <a:r>
              <a:rPr lang="fr-FR" dirty="0"/>
              <a:t>Le groupe suivant pose une question au groupe qui présente</a:t>
            </a:r>
          </a:p>
          <a:p>
            <a:pPr lvl="0"/>
            <a:r>
              <a:rPr lang="fr-FR" dirty="0"/>
              <a:t>Le PPT est remis sur MOODLE avant la présentation et noté : l’analyse est intégrée dans la partie « commentaire du PPT »</a:t>
            </a:r>
          </a:p>
          <a:p>
            <a:pPr lvl="0"/>
            <a:r>
              <a:rPr lang="fr-FR" dirty="0"/>
              <a:t>Présentation orale par groupe TP lors des TD 4 et TD5</a:t>
            </a:r>
          </a:p>
          <a:p>
            <a:endParaRPr lang="fr-FR" dirty="0"/>
          </a:p>
        </p:txBody>
      </p:sp>
    </p:spTree>
    <p:extLst>
      <p:ext uri="{BB962C8B-B14F-4D97-AF65-F5344CB8AC3E}">
        <p14:creationId xmlns:p14="http://schemas.microsoft.com/office/powerpoint/2010/main" val="3668294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1">
            <a:extLst>
              <a:ext uri="{FF2B5EF4-FFF2-40B4-BE49-F238E27FC236}">
                <a16:creationId xmlns:a16="http://schemas.microsoft.com/office/drawing/2014/main" id="{EE68919C-A49E-EC49-B697-1F86E13D0E47}"/>
              </a:ext>
            </a:extLst>
          </p:cNvPr>
          <p:cNvSpPr txBox="1">
            <a:spLocks noChangeArrowheads="1"/>
          </p:cNvSpPr>
          <p:nvPr/>
        </p:nvSpPr>
        <p:spPr bwMode="auto">
          <a:xfrm>
            <a:off x="1116013" y="260350"/>
            <a:ext cx="8027987"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000" b="1">
                <a:solidFill>
                  <a:srgbClr val="FEEC94"/>
                </a:solidFill>
                <a:effectLst>
                  <a:outerShdw blurRad="38100" dist="38100" dir="2700000" algn="tl">
                    <a:srgbClr val="C0C0C0"/>
                  </a:outerShdw>
                </a:effectLst>
              </a:rPr>
              <a:t>Etat des lieux</a:t>
            </a:r>
          </a:p>
        </p:txBody>
      </p:sp>
      <p:sp>
        <p:nvSpPr>
          <p:cNvPr id="77826" name="Text Box 2">
            <a:extLst>
              <a:ext uri="{FF2B5EF4-FFF2-40B4-BE49-F238E27FC236}">
                <a16:creationId xmlns:a16="http://schemas.microsoft.com/office/drawing/2014/main" id="{A68C4B6A-BF01-BF41-9A7C-24895F27B416}"/>
              </a:ext>
            </a:extLst>
          </p:cNvPr>
          <p:cNvSpPr txBox="1">
            <a:spLocks noChangeArrowheads="1"/>
          </p:cNvSpPr>
          <p:nvPr/>
        </p:nvSpPr>
        <p:spPr bwMode="auto">
          <a:xfrm>
            <a:off x="2627313" y="3716338"/>
            <a:ext cx="6238875" cy="2192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7827" name="Text Box 3">
            <a:extLst>
              <a:ext uri="{FF2B5EF4-FFF2-40B4-BE49-F238E27FC236}">
                <a16:creationId xmlns:a16="http://schemas.microsoft.com/office/drawing/2014/main" id="{CCC40DF2-191F-E34D-A6A2-AF5B1E691EE4}"/>
              </a:ext>
            </a:extLst>
          </p:cNvPr>
          <p:cNvSpPr txBox="1">
            <a:spLocks noChangeArrowheads="1"/>
          </p:cNvSpPr>
          <p:nvPr/>
        </p:nvSpPr>
        <p:spPr bwMode="auto">
          <a:xfrm>
            <a:off x="395288" y="1196975"/>
            <a:ext cx="6524625" cy="1922463"/>
          </a:xfrm>
          <a:prstGeom prst="rect">
            <a:avLst/>
          </a:prstGeom>
          <a:solidFill>
            <a:srgbClr val="99FF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sz="2400" u="sng">
                <a:solidFill>
                  <a:srgbClr val="000000"/>
                </a:solidFill>
                <a:effectLst>
                  <a:outerShdw blurRad="38100" dist="38100" dir="2700000" algn="tl">
                    <a:srgbClr val="FFFFFF"/>
                  </a:outerShdw>
                </a:effectLst>
              </a:rPr>
              <a:t>Skieurs alpins:</a:t>
            </a:r>
          </a:p>
          <a:p>
            <a:pPr>
              <a:buClrTx/>
              <a:buFontTx/>
              <a:buNone/>
            </a:pPr>
            <a:r>
              <a:rPr lang="fr-FR" altLang="fr-FR" sz="2400">
                <a:solidFill>
                  <a:srgbClr val="000000"/>
                </a:solidFill>
                <a:effectLst>
                  <a:outerShdw blurRad="38100" dist="38100" dir="2700000" algn="tl">
                    <a:srgbClr val="FFFFFF"/>
                  </a:outerShdw>
                </a:effectLst>
              </a:rPr>
              <a:t>45 millions dans le monde</a:t>
            </a:r>
          </a:p>
          <a:p>
            <a:pPr>
              <a:buClrTx/>
              <a:buFontTx/>
              <a:buNone/>
            </a:pPr>
            <a:r>
              <a:rPr lang="fr-FR" altLang="fr-FR" sz="2400">
                <a:solidFill>
                  <a:srgbClr val="000000"/>
                </a:solidFill>
                <a:effectLst>
                  <a:outerShdw blurRad="38100" dist="38100" dir="2700000" algn="tl">
                    <a:srgbClr val="FFFFFF"/>
                  </a:outerShdw>
                </a:effectLst>
              </a:rPr>
              <a:t>( 40% Europe, 22% Canada et USA, 18% au Japon)</a:t>
            </a:r>
          </a:p>
          <a:p>
            <a:pPr>
              <a:buClrTx/>
              <a:buFontTx/>
              <a:buNone/>
            </a:pPr>
            <a:r>
              <a:rPr lang="fr-FR" altLang="fr-FR" sz="2400" u="sng">
                <a:solidFill>
                  <a:srgbClr val="000000"/>
                </a:solidFill>
                <a:effectLst>
                  <a:outerShdw blurRad="38100" dist="38100" dir="2700000" algn="tl">
                    <a:srgbClr val="FFFFFF"/>
                  </a:outerShdw>
                </a:effectLst>
              </a:rPr>
              <a:t>Skieurs de fond</a:t>
            </a:r>
            <a:r>
              <a:rPr lang="fr-FR" altLang="fr-FR" sz="2400">
                <a:solidFill>
                  <a:srgbClr val="000000"/>
                </a:solidFill>
                <a:effectLst>
                  <a:outerShdw blurRad="38100" dist="38100" dir="2700000" algn="tl">
                    <a:srgbClr val="FFFFFF"/>
                  </a:outerShdw>
                </a:effectLst>
              </a:rPr>
              <a:t> 11.7 millions</a:t>
            </a:r>
          </a:p>
          <a:p>
            <a:pPr>
              <a:buClrTx/>
              <a:buFontTx/>
              <a:buNone/>
            </a:pPr>
            <a:endParaRPr lang="fr-FR" altLang="fr-FR" sz="2400">
              <a:solidFill>
                <a:srgbClr val="000000"/>
              </a:solidFill>
              <a:effectLst>
                <a:outerShdw blurRad="38100" dist="38100" dir="2700000" algn="tl">
                  <a:srgbClr val="FFFFFF"/>
                </a:outerShdw>
              </a:effectLst>
            </a:endParaRPr>
          </a:p>
        </p:txBody>
      </p:sp>
      <p:sp>
        <p:nvSpPr>
          <p:cNvPr id="77828" name="Text Box 4">
            <a:extLst>
              <a:ext uri="{FF2B5EF4-FFF2-40B4-BE49-F238E27FC236}">
                <a16:creationId xmlns:a16="http://schemas.microsoft.com/office/drawing/2014/main" id="{4F8EBD99-1FAE-D549-BFCC-678768398A67}"/>
              </a:ext>
            </a:extLst>
          </p:cNvPr>
          <p:cNvSpPr txBox="1">
            <a:spLocks noChangeArrowheads="1"/>
          </p:cNvSpPr>
          <p:nvPr/>
        </p:nvSpPr>
        <p:spPr bwMode="auto">
          <a:xfrm>
            <a:off x="687388" y="3357563"/>
            <a:ext cx="7626350" cy="2654300"/>
          </a:xfrm>
          <a:prstGeom prst="rect">
            <a:avLst/>
          </a:prstGeom>
          <a:solidFill>
            <a:srgbClr val="99CC00"/>
          </a:solidFill>
          <a:ln w="9360">
            <a:solidFill>
              <a:srgbClr val="99CC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sz="2400" u="sng">
                <a:solidFill>
                  <a:srgbClr val="000000"/>
                </a:solidFill>
                <a:effectLst>
                  <a:outerShdw blurRad="38100" dist="38100" dir="2700000" algn="tl">
                    <a:srgbClr val="FFFFFF"/>
                  </a:outerShdw>
                </a:effectLst>
              </a:rPr>
              <a:t>Ventes mondiales de ski</a:t>
            </a:r>
            <a:r>
              <a:rPr lang="fr-FR" altLang="fr-FR" sz="2400">
                <a:solidFill>
                  <a:srgbClr val="000000"/>
                </a:solidFill>
                <a:effectLst>
                  <a:outerShdw blurRad="38100" dist="38100" dir="2700000" algn="tl">
                    <a:srgbClr val="FFFFFF"/>
                  </a:outerShdw>
                </a:effectLst>
              </a:rPr>
              <a:t>:</a:t>
            </a:r>
          </a:p>
          <a:p>
            <a:pPr>
              <a:buFont typeface="Times New Roman" panose="02020603050405020304" pitchFamily="18" charset="0"/>
              <a:buChar char="•"/>
            </a:pPr>
            <a:r>
              <a:rPr lang="fr-FR" altLang="fr-FR" sz="2400" u="sng">
                <a:solidFill>
                  <a:srgbClr val="000000"/>
                </a:solidFill>
                <a:effectLst>
                  <a:outerShdw blurRad="38100" dist="38100" dir="2700000" algn="tl">
                    <a:srgbClr val="FFFFFF"/>
                  </a:outerShdw>
                </a:effectLst>
              </a:rPr>
              <a:t>Fabricants dans le monde</a:t>
            </a:r>
            <a:r>
              <a:rPr lang="fr-FR" altLang="fr-FR" sz="2400">
                <a:solidFill>
                  <a:srgbClr val="000000"/>
                </a:solidFill>
                <a:effectLst>
                  <a:outerShdw blurRad="38100" dist="38100" dir="2700000" algn="tl">
                    <a:srgbClr val="FFFFFF"/>
                  </a:outerShdw>
                </a:effectLst>
              </a:rPr>
              <a:t>,</a:t>
            </a:r>
          </a:p>
          <a:p>
            <a:pPr>
              <a:buClrTx/>
              <a:buFontTx/>
              <a:buNone/>
            </a:pPr>
            <a:r>
              <a:rPr lang="fr-FR" altLang="fr-FR" sz="2400">
                <a:solidFill>
                  <a:srgbClr val="000000"/>
                </a:solidFill>
                <a:effectLst>
                  <a:outerShdw blurRad="38100" dist="38100" dir="2700000" algn="tl">
                    <a:srgbClr val="FFFFFF"/>
                  </a:outerShdw>
                </a:effectLst>
              </a:rPr>
              <a:t>Rossignol-Dynastar, 24% de la production</a:t>
            </a:r>
          </a:p>
          <a:p>
            <a:pPr>
              <a:buClrTx/>
              <a:buFontTx/>
              <a:buNone/>
            </a:pPr>
            <a:r>
              <a:rPr lang="fr-FR" altLang="fr-FR" sz="2400">
                <a:solidFill>
                  <a:srgbClr val="000000"/>
                </a:solidFill>
                <a:effectLst>
                  <a:outerShdw blurRad="38100" dist="38100" dir="2700000" algn="tl">
                    <a:srgbClr val="FFFFFF"/>
                  </a:outerShdw>
                </a:effectLst>
              </a:rPr>
              <a:t>Atomic -dynamic 20% de la production </a:t>
            </a:r>
          </a:p>
          <a:p>
            <a:pPr>
              <a:buFont typeface="Times New Roman" panose="02020603050405020304" pitchFamily="18" charset="0"/>
              <a:buChar char="•"/>
            </a:pPr>
            <a:r>
              <a:rPr lang="fr-FR" altLang="fr-FR" sz="2400">
                <a:solidFill>
                  <a:srgbClr val="000000"/>
                </a:solidFill>
                <a:effectLst>
                  <a:outerShdw blurRad="38100" dist="38100" dir="2700000" algn="tl">
                    <a:srgbClr val="FFFFFF"/>
                  </a:outerShdw>
                </a:effectLst>
              </a:rPr>
              <a:t>Répartition des fabricants dans le monde</a:t>
            </a:r>
          </a:p>
          <a:p>
            <a:pPr>
              <a:buClrTx/>
              <a:buFontTx/>
              <a:buNone/>
            </a:pPr>
            <a:r>
              <a:rPr lang="fr-FR" altLang="fr-FR" sz="2400">
                <a:solidFill>
                  <a:srgbClr val="000000"/>
                </a:solidFill>
                <a:effectLst>
                  <a:outerShdw blurRad="38100" dist="38100" dir="2700000" algn="tl">
                    <a:srgbClr val="FFFFFF"/>
                  </a:outerShdw>
                </a:effectLst>
              </a:rPr>
              <a:t>42% en Autriche, 27% en France,8% aux USA, 8% au Japon</a:t>
            </a:r>
          </a:p>
          <a:p>
            <a:pPr>
              <a:buClrTx/>
              <a:buFontTx/>
              <a:buNone/>
            </a:pPr>
            <a:endParaRPr lang="fr-FR" altLang="fr-FR" sz="2400">
              <a:solidFill>
                <a:srgbClr val="0000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a:extLst>
              <a:ext uri="{FF2B5EF4-FFF2-40B4-BE49-F238E27FC236}">
                <a16:creationId xmlns:a16="http://schemas.microsoft.com/office/drawing/2014/main" id="{F0237533-DF18-1C48-B176-E8D5A1E532D0}"/>
              </a:ext>
            </a:extLst>
          </p:cNvPr>
          <p:cNvSpPr txBox="1">
            <a:spLocks noChangeArrowheads="1"/>
          </p:cNvSpPr>
          <p:nvPr/>
        </p:nvSpPr>
        <p:spPr bwMode="auto">
          <a:xfrm>
            <a:off x="539750" y="900113"/>
            <a:ext cx="7924800" cy="5265160"/>
          </a:xfrm>
          <a:prstGeom prst="rect">
            <a:avLst/>
          </a:prstGeom>
          <a:ln/>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buClrTx/>
              <a:buFontTx/>
              <a:buNone/>
            </a:pPr>
            <a:r>
              <a:rPr lang="fr-FR" altLang="fr-FR" sz="2400" u="sng" dirty="0">
                <a:solidFill>
                  <a:schemeClr val="tx1"/>
                </a:solidFill>
              </a:rPr>
              <a:t>Aujourd’hui, positionnement de l’offre française de sports d’hiver par rapport aux autres pays</a:t>
            </a:r>
          </a:p>
          <a:p>
            <a:pPr>
              <a:buClrTx/>
              <a:buFontTx/>
              <a:buNone/>
            </a:pPr>
            <a:r>
              <a:rPr lang="fr-FR" altLang="fr-FR" sz="2400" u="sng" dirty="0">
                <a:solidFill>
                  <a:schemeClr val="tx1"/>
                </a:solidFill>
              </a:rPr>
              <a:t> européens directement concurrents ( Allemagne, Autriche, Italie, Andorre, Espagne) en 2005</a:t>
            </a:r>
          </a:p>
          <a:p>
            <a:pPr>
              <a:buClrTx/>
              <a:buFontTx/>
              <a:buNone/>
            </a:pPr>
            <a:endParaRPr lang="fr-FR" altLang="fr-FR" sz="2400" dirty="0">
              <a:solidFill>
                <a:schemeClr val="tx1"/>
              </a:solidFill>
            </a:endParaRPr>
          </a:p>
          <a:p>
            <a:pPr>
              <a:buClrTx/>
              <a:buSzTx/>
              <a:buFontTx/>
              <a:buNone/>
            </a:pPr>
            <a:r>
              <a:rPr lang="fr-FR" altLang="fr-FR" sz="1200" dirty="0">
                <a:solidFill>
                  <a:schemeClr val="tx1"/>
                </a:solidFill>
              </a:rPr>
              <a:t>L’étude  (ODIT France, le positionnement de l’offre française des sports d’hiver) Etude réalisée par le cabinet Architecture de territoire) tend à prouver que :</a:t>
            </a:r>
          </a:p>
          <a:p>
            <a:pPr>
              <a:buClr>
                <a:srgbClr val="FFFFFF"/>
              </a:buClr>
              <a:buFont typeface="Wingdings" pitchFamily="2" charset="2"/>
              <a:buChar char=""/>
            </a:pPr>
            <a:r>
              <a:rPr lang="fr-FR" altLang="fr-FR" sz="2400" dirty="0">
                <a:solidFill>
                  <a:schemeClr val="tx1"/>
                </a:solidFill>
              </a:rPr>
              <a:t>La France reste leader sur le marché des sports d’hiver ( 357 des stations de skis qui existent sur les 4000 stations de sports dans le monde). Le domaine skiable recouvre 30% du domaine skiable européen. Elle possède 4013 remontées mécaniques soit 18% du parc mondial.</a:t>
            </a:r>
          </a:p>
          <a:p>
            <a:pPr>
              <a:buClr>
                <a:srgbClr val="FFFFFF"/>
              </a:buClr>
              <a:buFont typeface="Wingdings" pitchFamily="2" charset="2"/>
              <a:buChar char=""/>
            </a:pPr>
            <a:r>
              <a:rPr lang="fr-FR" altLang="fr-FR" sz="2400" dirty="0">
                <a:solidFill>
                  <a:schemeClr val="tx1"/>
                </a:solidFill>
              </a:rPr>
              <a:t>La France doit faire concurrence aux destinations européennes mais aussi US, Japon, Canada, Amérique du sud, Turquie, Chine, Corée.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549940D6-A64A-D54C-9E2F-9E25F0F9977D}"/>
              </a:ext>
            </a:extLst>
          </p:cNvPr>
          <p:cNvSpPr>
            <a:spLocks noChangeArrowheads="1"/>
          </p:cNvSpPr>
          <p:nvPr/>
        </p:nvSpPr>
        <p:spPr bwMode="auto">
          <a:xfrm>
            <a:off x="428625" y="214313"/>
            <a:ext cx="8001000" cy="5580062"/>
          </a:xfrm>
          <a:prstGeom prst="rect">
            <a:avLst/>
          </a:prstGeom>
          <a:solidFill>
            <a:schemeClr val="accent1"/>
          </a:solidFill>
          <a:ln>
            <a:noFill/>
          </a:ln>
          <a:effectLst/>
          <a:extLst/>
        </p:spPr>
        <p:txBody>
          <a:bodyPr lIns="90000" tIns="46800" rIns="90000" bIns="46800">
            <a:spAutoFit/>
          </a:bodyPr>
          <a:lstStyle>
            <a:lvl1pPr marL="457200" indent="-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1pPr>
            <a:lvl2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Times New Roman" panose="02020603050405020304" pitchFamily="18" charset="0"/>
                <a:ea typeface="SimSun" panose="02010600030101010101" pitchFamily="2" charset="-122"/>
              </a:defRPr>
            </a:lvl9pPr>
          </a:lstStyle>
          <a:p>
            <a:pPr>
              <a:buClr>
                <a:srgbClr val="FFFFFF"/>
              </a:buClr>
              <a:buFont typeface="Wingdings" pitchFamily="2" charset="2"/>
              <a:buChar char=""/>
            </a:pPr>
            <a:r>
              <a:rPr lang="fr-FR" altLang="fr-FR" sz="2400" i="1" dirty="0">
                <a:solidFill>
                  <a:schemeClr val="tx1"/>
                </a:solidFill>
              </a:rPr>
              <a:t>Les points forts:</a:t>
            </a:r>
          </a:p>
          <a:p>
            <a:pPr>
              <a:buClrTx/>
              <a:buFontTx/>
              <a:buNone/>
            </a:pPr>
            <a:r>
              <a:rPr lang="fr-FR" altLang="fr-FR" sz="2400" dirty="0">
                <a:solidFill>
                  <a:schemeClr val="tx1"/>
                </a:solidFill>
              </a:rPr>
              <a:t>Les grandes stations avec un enneigement garanti, de vastes domaines skiables, image excellente  pour la qualité de ski. La  structuration des domaines par le haut</a:t>
            </a:r>
          </a:p>
          <a:p>
            <a:pPr>
              <a:buClrTx/>
              <a:buFontTx/>
              <a:buNone/>
            </a:pPr>
            <a:r>
              <a:rPr lang="fr-FR" altLang="fr-FR" sz="2400" dirty="0">
                <a:solidFill>
                  <a:schemeClr val="tx1"/>
                </a:solidFill>
              </a:rPr>
              <a:t> ( ski au pied ) est une exclusivité française . Les stations sont interconnectées  grâce à un projet décidé au niveau de l’état.</a:t>
            </a:r>
          </a:p>
          <a:p>
            <a:pPr>
              <a:buClrTx/>
              <a:buFontTx/>
              <a:buNone/>
            </a:pPr>
            <a:endParaRPr lang="fr-FR" altLang="fr-FR" sz="2400" i="1" dirty="0">
              <a:solidFill>
                <a:schemeClr val="tx1"/>
              </a:solidFill>
            </a:endParaRPr>
          </a:p>
          <a:p>
            <a:pPr>
              <a:buClr>
                <a:srgbClr val="FFFFFF"/>
              </a:buClr>
              <a:buFont typeface="Wingdings" pitchFamily="2" charset="2"/>
              <a:buChar char=""/>
            </a:pPr>
            <a:r>
              <a:rPr lang="fr-FR" altLang="fr-FR" sz="2400" i="1" dirty="0">
                <a:solidFill>
                  <a:schemeClr val="tx1"/>
                </a:solidFill>
              </a:rPr>
              <a:t>Les points faibles de l’offre française:</a:t>
            </a:r>
          </a:p>
          <a:p>
            <a:pPr>
              <a:buClrTx/>
              <a:buFontTx/>
              <a:buNone/>
            </a:pPr>
            <a:r>
              <a:rPr lang="fr-FR" altLang="fr-FR" sz="2400" dirty="0">
                <a:solidFill>
                  <a:schemeClr val="tx1"/>
                </a:solidFill>
              </a:rPr>
              <a:t>Les activités de montagne dédiées à la clientèle des seniors et des non skieurs. Autriche et Suisse offrent plus de possibilités pour ce qui est des activités hors ski et après ski ( chemins de promenade déblayés, itinéraire de randonnée, pistes de luges, installations sportives…) image d’accueil, de convivialité , d’authenticité respectueuse de l’environnement.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7EB14D29-D55D-9D4F-A546-8E00EF9507D3}"/>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Quelques recommandations </a:t>
            </a:r>
          </a:p>
        </p:txBody>
      </p:sp>
      <p:sp>
        <p:nvSpPr>
          <p:cNvPr id="9218" name="Text Box 2">
            <a:extLst>
              <a:ext uri="{FF2B5EF4-FFF2-40B4-BE49-F238E27FC236}">
                <a16:creationId xmlns:a16="http://schemas.microsoft.com/office/drawing/2014/main" id="{7170527B-C85A-9A41-93CA-282E01744E96}"/>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Etre équipé de vêtements chauds+ bonnets + gants</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Prévoir masque et crème solaire</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Paire </a:t>
            </a:r>
            <a:r>
              <a:rPr lang="fr-FR" altLang="fr-FR" sz="3200" u="sng" dirty="0">
                <a:solidFill>
                  <a:schemeClr val="tx1"/>
                </a:solidFill>
                <a:effectLst>
                  <a:outerShdw blurRad="38100" dist="38100" dir="2700000" algn="tl">
                    <a:srgbClr val="C0C0C0"/>
                  </a:outerShdw>
                </a:effectLst>
              </a:rPr>
              <a:t>de skis paraboliques</a:t>
            </a:r>
            <a:r>
              <a:rPr lang="fr-FR" altLang="fr-FR" sz="3200" dirty="0">
                <a:solidFill>
                  <a:schemeClr val="tx1"/>
                </a:solidFill>
                <a:effectLst>
                  <a:outerShdw blurRad="38100" dist="38100" dir="2700000" algn="tl">
                    <a:srgbClr val="C0C0C0"/>
                  </a:outerShdw>
                </a:effectLst>
              </a:rPr>
              <a:t>+ chaussures + bâtons.</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Casse croûte à prévoir</a:t>
            </a:r>
            <a:r>
              <a:rPr lang="fr-FR" altLang="fr-FR" sz="3200" dirty="0">
                <a:effectLst>
                  <a:outerShdw blurRad="38100" dist="38100" dir="2700000" algn="tl">
                    <a:srgbClr val="C0C0C0"/>
                  </a:outerShdw>
                </a:effectLst>
              </a:rPr>
              <a:t>. </a:t>
            </a:r>
          </a:p>
          <a:p>
            <a:pPr>
              <a:spcBef>
                <a:spcPts val="800"/>
              </a:spcBef>
              <a:buClrTx/>
              <a:buSzPct val="60000"/>
              <a:buFontTx/>
              <a:buNone/>
            </a:pPr>
            <a:endParaRPr lang="fr-FR" altLang="fr-FR" sz="32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4BD83799-F202-A64A-8A4A-0C922BB0BE52}"/>
              </a:ext>
            </a:extLst>
          </p:cNvPr>
          <p:cNvSpPr txBox="1">
            <a:spLocks noChangeArrowheads="1"/>
          </p:cNvSpPr>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fr-FR" altLang="fr-FR" sz="4400" b="1">
                <a:solidFill>
                  <a:srgbClr val="FEEC94"/>
                </a:solidFill>
                <a:effectLst>
                  <a:outerShdw blurRad="38100" dist="38100" dir="2700000" algn="tl">
                    <a:srgbClr val="C0C0C0"/>
                  </a:outerShdw>
                </a:effectLst>
              </a:rPr>
              <a:t>Des éclairages variés</a:t>
            </a:r>
          </a:p>
        </p:txBody>
      </p:sp>
      <p:sp>
        <p:nvSpPr>
          <p:cNvPr id="10242" name="Text Box 2">
            <a:extLst>
              <a:ext uri="{FF2B5EF4-FFF2-40B4-BE49-F238E27FC236}">
                <a16:creationId xmlns:a16="http://schemas.microsoft.com/office/drawing/2014/main" id="{94725150-8F53-EC48-B296-5C3C159D395C}"/>
              </a:ext>
            </a:extLst>
          </p:cNvPr>
          <p:cNvSpPr txBox="1">
            <a:spLocks noChangeArrowheads="1"/>
          </p:cNvSpPr>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FFFFFF"/>
                </a:solidFill>
                <a:latin typeface="Times New Roman" panose="02020603050405020304" pitchFamily="18" charset="0"/>
                <a:ea typeface="SimSun" panose="02010600030101010101" pitchFamily="2" charset="-122"/>
              </a:defRPr>
            </a:lvl9pPr>
          </a:lstStyle>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Analyse historique</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Analyse  sociologique (anthropologique) </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Analyse biomécanique</a:t>
            </a:r>
          </a:p>
          <a:p>
            <a:pPr>
              <a:spcBef>
                <a:spcPts val="800"/>
              </a:spcBef>
              <a:buClr>
                <a:srgbClr val="FFFFCC"/>
              </a:buClr>
              <a:buSzPct val="60000"/>
              <a:buFont typeface="Wingdings" pitchFamily="2" charset="2"/>
              <a:buChar char=""/>
            </a:pPr>
            <a:r>
              <a:rPr lang="fr-FR" altLang="fr-FR" sz="3200" dirty="0">
                <a:solidFill>
                  <a:schemeClr val="tx1"/>
                </a:solidFill>
                <a:effectLst>
                  <a:outerShdw blurRad="38100" dist="38100" dir="2700000" algn="tl">
                    <a:srgbClr val="C0C0C0"/>
                  </a:outerShdw>
                </a:effectLst>
              </a:rPr>
              <a:t>Analyse didactique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ème 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ème 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TotalTime>
  <Words>3239</Words>
  <Application>Microsoft Macintosh PowerPoint</Application>
  <PresentationFormat>Affichage à l'écran (4:3)</PresentationFormat>
  <Paragraphs>341</Paragraphs>
  <Slides>72</Slides>
  <Notes>70</Notes>
  <HiddenSlides>0</HiddenSlides>
  <MMClips>0</MMClips>
  <ScaleCrop>false</ScaleCrop>
  <HeadingPairs>
    <vt:vector size="8" baseType="variant">
      <vt:variant>
        <vt:lpstr>Polices utilisées</vt:lpstr>
      </vt:variant>
      <vt:variant>
        <vt:i4>6</vt:i4>
      </vt:variant>
      <vt:variant>
        <vt:lpstr>Thème</vt:lpstr>
      </vt:variant>
      <vt:variant>
        <vt:i4>2</vt:i4>
      </vt:variant>
      <vt:variant>
        <vt:lpstr>Serveurs OLE incorporés</vt:lpstr>
      </vt:variant>
      <vt:variant>
        <vt:i4>0</vt:i4>
      </vt:variant>
      <vt:variant>
        <vt:lpstr>Titres des diapositives</vt:lpstr>
      </vt:variant>
      <vt:variant>
        <vt:i4>72</vt:i4>
      </vt:variant>
    </vt:vector>
  </HeadingPairs>
  <TitlesOfParts>
    <vt:vector size="80" baseType="lpstr">
      <vt:lpstr>Arial Unicode MS</vt:lpstr>
      <vt:lpstr>SimSun</vt:lpstr>
      <vt:lpstr>Arial</vt:lpstr>
      <vt:lpstr>Comic Sans MS</vt:lpstr>
      <vt:lpstr>Times New Roman</vt:lpstr>
      <vt:lpstr>Wingdings</vt:lpstr>
      <vt:lpstr>Thème Office</vt:lpstr>
      <vt:lpstr>Thème Office</vt:lpstr>
      <vt:lpstr>Présentation PowerPoint</vt:lpstr>
      <vt:lpstr>Présentation PowerPoint</vt:lpstr>
      <vt:lpstr>Présentation PowerPoint</vt:lpstr>
      <vt:lpstr>Présentation PowerPoint</vt:lpstr>
      <vt:lpstr>Présentation PowerPoint</vt:lpstr>
      <vt:lpstr>Compétence B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fabienne Gillonnier</cp:lastModifiedBy>
  <cp:revision>50</cp:revision>
  <cp:lastPrinted>1601-01-01T00:00:00Z</cp:lastPrinted>
  <dcterms:created xsi:type="dcterms:W3CDTF">2004-12-01T16:31:57Z</dcterms:created>
  <dcterms:modified xsi:type="dcterms:W3CDTF">2023-02-07T13:14:02Z</dcterms:modified>
</cp:coreProperties>
</file>