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56" r:id="rId2"/>
    <p:sldId id="265" r:id="rId3"/>
    <p:sldId id="257" r:id="rId4"/>
    <p:sldId id="260" r:id="rId5"/>
    <p:sldId id="261" r:id="rId6"/>
    <p:sldId id="258" r:id="rId7"/>
    <p:sldId id="259" r:id="rId8"/>
    <p:sldId id="266" r:id="rId9"/>
    <p:sldId id="267" r:id="rId10"/>
    <p:sldId id="269" r:id="rId11"/>
    <p:sldId id="268" r:id="rId12"/>
    <p:sldId id="270" r:id="rId13"/>
    <p:sldId id="271" r:id="rId14"/>
    <p:sldId id="262" r:id="rId15"/>
    <p:sldId id="263" r:id="rId16"/>
    <p:sldId id="264" r:id="rId17"/>
    <p:sldId id="272" r:id="rId18"/>
    <p:sldId id="277" r:id="rId19"/>
    <p:sldId id="273" r:id="rId20"/>
    <p:sldId id="276" r:id="rId21"/>
    <p:sldId id="274" r:id="rId22"/>
    <p:sldId id="275" r:id="rId23"/>
    <p:sldId id="278" r:id="rId24"/>
    <p:sldId id="279" r:id="rId25"/>
    <p:sldId id="283" r:id="rId26"/>
    <p:sldId id="280" r:id="rId27"/>
    <p:sldId id="281" r:id="rId28"/>
    <p:sldId id="282" r:id="rId29"/>
    <p:sldId id="284" r:id="rId30"/>
    <p:sldId id="285"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18AE6-DF36-BE42-A4AB-1E431AE98A50}" type="datetimeFigureOut">
              <a:rPr lang="fr-FR" smtClean="0"/>
              <a:t>05/10/2023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C4E54-CB84-3646-A118-052F91C4F839}" type="slidenum">
              <a:rPr lang="fr-FR" smtClean="0"/>
              <a:t>‹N°›</a:t>
            </a:fld>
            <a:endParaRPr lang="fr-FR"/>
          </a:p>
        </p:txBody>
      </p:sp>
    </p:spTree>
    <p:extLst>
      <p:ext uri="{BB962C8B-B14F-4D97-AF65-F5344CB8AC3E}">
        <p14:creationId xmlns:p14="http://schemas.microsoft.com/office/powerpoint/2010/main" val="3432657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67C4E54-CB84-3646-A118-052F91C4F839}" type="slidenum">
              <a:rPr lang="fr-FR" smtClean="0"/>
              <a:t>5</a:t>
            </a:fld>
            <a:endParaRPr lang="fr-FR"/>
          </a:p>
        </p:txBody>
      </p:sp>
    </p:spTree>
    <p:extLst>
      <p:ext uri="{BB962C8B-B14F-4D97-AF65-F5344CB8AC3E}">
        <p14:creationId xmlns:p14="http://schemas.microsoft.com/office/powerpoint/2010/main" val="2801957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67C4E54-CB84-3646-A118-052F91C4F839}" type="slidenum">
              <a:rPr lang="fr-FR" smtClean="0"/>
              <a:t>11</a:t>
            </a:fld>
            <a:endParaRPr lang="fr-FR"/>
          </a:p>
        </p:txBody>
      </p:sp>
    </p:spTree>
    <p:extLst>
      <p:ext uri="{BB962C8B-B14F-4D97-AF65-F5344CB8AC3E}">
        <p14:creationId xmlns:p14="http://schemas.microsoft.com/office/powerpoint/2010/main" val="376024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10/5/23</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1704271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10/5/23</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2283184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10/5/23</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3011841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10/5/23</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13917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10/5/23</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88369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10/5/23</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2704421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10/5/23</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3730167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10/5/23</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4148647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10/5/23</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2838574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10/5/23</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730322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10/5/23</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‹N°›</a:t>
            </a:fld>
            <a:endParaRPr lang="en-US"/>
          </a:p>
        </p:txBody>
      </p:sp>
    </p:spTree>
    <p:extLst>
      <p:ext uri="{BB962C8B-B14F-4D97-AF65-F5344CB8AC3E}">
        <p14:creationId xmlns:p14="http://schemas.microsoft.com/office/powerpoint/2010/main" val="1140823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10/5/23</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‹N°›</a:t>
            </a:fld>
            <a:endParaRPr lang="en-US"/>
          </a:p>
        </p:txBody>
      </p:sp>
    </p:spTree>
    <p:extLst>
      <p:ext uri="{BB962C8B-B14F-4D97-AF65-F5344CB8AC3E}">
        <p14:creationId xmlns:p14="http://schemas.microsoft.com/office/powerpoint/2010/main" val="378999861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4" name="Vidéo 3" descr="Intervalles de temps des lumières de bâtiment">
            <a:extLst>
              <a:ext uri="{FF2B5EF4-FFF2-40B4-BE49-F238E27FC236}">
                <a16:creationId xmlns:a16="http://schemas.microsoft.com/office/drawing/2014/main" id="{D80CA23F-FE6C-AD0C-F9C2-8B65BC76FEF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80" cy="6857989"/>
          </a:xfrm>
          <a:prstGeom prst="rect">
            <a:avLst/>
          </a:prstGeom>
        </p:spPr>
      </p:pic>
      <p:sp>
        <p:nvSpPr>
          <p:cNvPr id="11" name="Rectangle 10">
            <a:extLst>
              <a:ext uri="{FF2B5EF4-FFF2-40B4-BE49-F238E27FC236}">
                <a16:creationId xmlns:a16="http://schemas.microsoft.com/office/drawing/2014/main" id="{107303E2-7D44-46E4-A0D5-73DF9974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172075"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2AF24B-DF9B-4580-9019-8FABD7AC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8875" y="1255390"/>
            <a:ext cx="4008678" cy="4034028"/>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814E6672-D9A3-4574-B870-15130060A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29740" y="720056"/>
            <a:ext cx="3094425" cy="3113994"/>
          </a:xfrm>
          <a:prstGeom prst="ellipse">
            <a:avLst/>
          </a:prstGeom>
          <a:gradFill>
            <a:gsLst>
              <a:gs pos="0">
                <a:schemeClr val="accent1">
                  <a:alpha val="40000"/>
                </a:schemeClr>
              </a:gs>
              <a:gs pos="100000">
                <a:schemeClr val="accent1">
                  <a:lumMod val="20000"/>
                  <a:lumOff val="80000"/>
                  <a:alpha val="69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3C834299-5EC1-5B1A-15D9-B3B954F106B7}"/>
              </a:ext>
            </a:extLst>
          </p:cNvPr>
          <p:cNvSpPr>
            <a:spLocks noGrp="1"/>
          </p:cNvSpPr>
          <p:nvPr>
            <p:ph type="ctrTitle"/>
          </p:nvPr>
        </p:nvSpPr>
        <p:spPr>
          <a:xfrm>
            <a:off x="537410" y="728905"/>
            <a:ext cx="4396540" cy="3184274"/>
          </a:xfrm>
        </p:spPr>
        <p:txBody>
          <a:bodyPr>
            <a:normAutofit/>
          </a:bodyPr>
          <a:lstStyle/>
          <a:p>
            <a:pPr algn="l"/>
            <a:r>
              <a:rPr lang="fr-FR">
                <a:solidFill>
                  <a:srgbClr val="FFFFFF"/>
                </a:solidFill>
              </a:rPr>
              <a:t>Le capitalisme a capturé la propriété</a:t>
            </a:r>
          </a:p>
        </p:txBody>
      </p:sp>
      <p:sp>
        <p:nvSpPr>
          <p:cNvPr id="3" name="Sous-titre 2">
            <a:extLst>
              <a:ext uri="{FF2B5EF4-FFF2-40B4-BE49-F238E27FC236}">
                <a16:creationId xmlns:a16="http://schemas.microsoft.com/office/drawing/2014/main" id="{6496CC8D-937B-7ED0-7A59-4B3B3FE15A66}"/>
              </a:ext>
            </a:extLst>
          </p:cNvPr>
          <p:cNvSpPr>
            <a:spLocks noGrp="1"/>
          </p:cNvSpPr>
          <p:nvPr>
            <p:ph type="subTitle" idx="1"/>
          </p:nvPr>
        </p:nvSpPr>
        <p:spPr>
          <a:xfrm>
            <a:off x="537410" y="4072044"/>
            <a:ext cx="4396540" cy="1495379"/>
          </a:xfrm>
        </p:spPr>
        <p:txBody>
          <a:bodyPr>
            <a:normAutofit/>
          </a:bodyPr>
          <a:lstStyle/>
          <a:p>
            <a:pPr algn="l"/>
            <a:r>
              <a:rPr lang="fr-FR" sz="2200">
                <a:solidFill>
                  <a:srgbClr val="FFFFFF"/>
                </a:solidFill>
              </a:rPr>
              <a:t>Myriam DONSIMONI</a:t>
            </a:r>
          </a:p>
          <a:p>
            <a:pPr algn="l"/>
            <a:r>
              <a:rPr lang="fr-FR" sz="2200">
                <a:solidFill>
                  <a:srgbClr val="FFFFFF"/>
                </a:solidFill>
              </a:rPr>
              <a:t>Cinéma et société</a:t>
            </a:r>
          </a:p>
        </p:txBody>
      </p:sp>
    </p:spTree>
    <p:extLst>
      <p:ext uri="{BB962C8B-B14F-4D97-AF65-F5344CB8AC3E}">
        <p14:creationId xmlns:p14="http://schemas.microsoft.com/office/powerpoint/2010/main" val="302832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D9121D-EF3A-F056-B82D-3016705ADBDB}"/>
              </a:ext>
            </a:extLst>
          </p:cNvPr>
          <p:cNvSpPr>
            <a:spLocks noGrp="1"/>
          </p:cNvSpPr>
          <p:nvPr>
            <p:ph type="title"/>
          </p:nvPr>
        </p:nvSpPr>
        <p:spPr/>
        <p:txBody>
          <a:bodyPr/>
          <a:lstStyle/>
          <a:p>
            <a:r>
              <a:rPr lang="fr-FR" dirty="0"/>
              <a:t>Deux conceptions de la propriété</a:t>
            </a:r>
          </a:p>
        </p:txBody>
      </p:sp>
      <p:sp>
        <p:nvSpPr>
          <p:cNvPr id="3" name="Espace réservé du contenu 2">
            <a:extLst>
              <a:ext uri="{FF2B5EF4-FFF2-40B4-BE49-F238E27FC236}">
                <a16:creationId xmlns:a16="http://schemas.microsoft.com/office/drawing/2014/main" id="{53F460CD-3D30-E251-3D11-7C53C378A528}"/>
              </a:ext>
            </a:extLst>
          </p:cNvPr>
          <p:cNvSpPr>
            <a:spLocks noGrp="1"/>
          </p:cNvSpPr>
          <p:nvPr>
            <p:ph idx="1"/>
          </p:nvPr>
        </p:nvSpPr>
        <p:spPr>
          <a:xfrm>
            <a:off x="838200" y="2406869"/>
            <a:ext cx="10515600" cy="3770094"/>
          </a:xfrm>
        </p:spPr>
        <p:txBody>
          <a:bodyPr/>
          <a:lstStyle/>
          <a:p>
            <a:r>
              <a:rPr lang="fr-FR" dirty="0"/>
              <a:t>D’un côté la propriété absolue avec un propriétaire souverain</a:t>
            </a:r>
          </a:p>
          <a:p>
            <a:r>
              <a:rPr lang="fr-FR" dirty="0"/>
              <a:t>De l’autre, un droit de propriété qui s’insère dans le jeu des relations sociales.</a:t>
            </a:r>
          </a:p>
          <a:p>
            <a:r>
              <a:rPr lang="fr-FR" dirty="0"/>
              <a:t>=&gt; le droit d’usage est le cœur de la propriété, plus que le pouvoir d’exclure.</a:t>
            </a:r>
          </a:p>
        </p:txBody>
      </p:sp>
    </p:spTree>
    <p:extLst>
      <p:ext uri="{BB962C8B-B14F-4D97-AF65-F5344CB8AC3E}">
        <p14:creationId xmlns:p14="http://schemas.microsoft.com/office/powerpoint/2010/main" val="1939638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D0CC6B-912B-EC01-70ED-94067B77BD64}"/>
              </a:ext>
            </a:extLst>
          </p:cNvPr>
          <p:cNvSpPr>
            <a:spLocks noGrp="1"/>
          </p:cNvSpPr>
          <p:nvPr>
            <p:ph type="title"/>
          </p:nvPr>
        </p:nvSpPr>
        <p:spPr/>
        <p:txBody>
          <a:bodyPr>
            <a:normAutofit fontScale="90000"/>
          </a:bodyPr>
          <a:lstStyle/>
          <a:p>
            <a:r>
              <a:rPr lang="fr-FR" dirty="0"/>
              <a:t>Des prétentions de la propriété à la réalité</a:t>
            </a:r>
          </a:p>
        </p:txBody>
      </p:sp>
      <p:sp>
        <p:nvSpPr>
          <p:cNvPr id="3" name="Espace réservé du contenu 2">
            <a:extLst>
              <a:ext uri="{FF2B5EF4-FFF2-40B4-BE49-F238E27FC236}">
                <a16:creationId xmlns:a16="http://schemas.microsoft.com/office/drawing/2014/main" id="{CC6C70CA-A39B-6AD7-1499-518AACDA82FA}"/>
              </a:ext>
            </a:extLst>
          </p:cNvPr>
          <p:cNvSpPr>
            <a:spLocks noGrp="1"/>
          </p:cNvSpPr>
          <p:nvPr>
            <p:ph idx="1"/>
          </p:nvPr>
        </p:nvSpPr>
        <p:spPr>
          <a:xfrm>
            <a:off x="838200" y="2238703"/>
            <a:ext cx="10515600" cy="4127446"/>
          </a:xfrm>
        </p:spPr>
        <p:txBody>
          <a:bodyPr>
            <a:normAutofit fontScale="92500"/>
          </a:bodyPr>
          <a:lstStyle/>
          <a:p>
            <a:r>
              <a:rPr lang="fr-FR" sz="2200" dirty="0">
                <a:effectLst/>
                <a:ea typeface="Calibri" panose="020F0502020204030204" pitchFamily="34" charset="0"/>
                <a:cs typeface="Times New Roman" panose="02020603050405020304" pitchFamily="18" charset="0"/>
              </a:rPr>
              <a:t>La propriété universelle dans son concept est individuelle, dans sa pratique est multiple ; elle prétend protéger les petits mais garantit la domination des puissants. </a:t>
            </a:r>
          </a:p>
          <a:p>
            <a:r>
              <a:rPr lang="fr-FR" sz="2200" dirty="0">
                <a:effectLst/>
                <a:ea typeface="Calibri" panose="020F0502020204030204" pitchFamily="34" charset="0"/>
                <a:cs typeface="Times New Roman" panose="02020603050405020304" pitchFamily="18" charset="0"/>
              </a:rPr>
              <a:t>Proudhon lui-même oscille entre définir la propriété comme un vol et y voir fondamentalement une liberté. </a:t>
            </a:r>
          </a:p>
          <a:p>
            <a:r>
              <a:rPr lang="fr-FR" sz="2200" dirty="0">
                <a:cs typeface="Times New Roman" panose="02020603050405020304" pitchFamily="18" charset="0"/>
              </a:rPr>
              <a:t>D'un côté on obtient la propriété en prenant quelque chose à quelqu'un d'autre donc c'est du vol, d'un autre côté vous pouvez obtenir de la propriété en travaillant de manière légale et ainsi obtenir des ressources qui vous permettent de vivre sans dépendre des autres. </a:t>
            </a:r>
          </a:p>
          <a:p>
            <a:r>
              <a:rPr lang="fr-FR" sz="2200" dirty="0">
                <a:cs typeface="Times New Roman" panose="02020603050405020304" pitchFamily="18" charset="0"/>
              </a:rPr>
              <a:t>Cette contradiction reflète la contradiction qui est dans la nature même du concept de propriété.</a:t>
            </a:r>
          </a:p>
          <a:p>
            <a:endParaRPr lang="fr-FR" sz="2400" dirty="0">
              <a:effectLst/>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1354895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73E6A4-3714-F3AC-1103-DD12C6DED48B}"/>
              </a:ext>
            </a:extLst>
          </p:cNvPr>
          <p:cNvSpPr>
            <a:spLocks noGrp="1"/>
          </p:cNvSpPr>
          <p:nvPr>
            <p:ph type="title"/>
          </p:nvPr>
        </p:nvSpPr>
        <p:spPr/>
        <p:txBody>
          <a:bodyPr/>
          <a:lstStyle/>
          <a:p>
            <a:r>
              <a:rPr lang="fr-FR" dirty="0"/>
              <a:t>La théorie du faisceau de droits</a:t>
            </a:r>
          </a:p>
        </p:txBody>
      </p:sp>
      <p:sp>
        <p:nvSpPr>
          <p:cNvPr id="3" name="Espace réservé du contenu 2">
            <a:extLst>
              <a:ext uri="{FF2B5EF4-FFF2-40B4-BE49-F238E27FC236}">
                <a16:creationId xmlns:a16="http://schemas.microsoft.com/office/drawing/2014/main" id="{B2E31CEC-A53D-DFDE-7EB4-4EA1F803A4C2}"/>
              </a:ext>
            </a:extLst>
          </p:cNvPr>
          <p:cNvSpPr>
            <a:spLocks noGrp="1"/>
          </p:cNvSpPr>
          <p:nvPr>
            <p:ph idx="1"/>
          </p:nvPr>
        </p:nvSpPr>
        <p:spPr/>
        <p:txBody>
          <a:bodyPr>
            <a:normAutofit fontScale="92500"/>
          </a:bodyPr>
          <a:lstStyle/>
          <a:p>
            <a:r>
              <a:rPr lang="fr-FR" dirty="0" err="1"/>
              <a:t>Hofeld</a:t>
            </a:r>
            <a:r>
              <a:rPr lang="fr-FR" dirty="0"/>
              <a:t> distingue trois parties constitutives du droit de propriété :</a:t>
            </a:r>
          </a:p>
          <a:p>
            <a:pPr lvl="1"/>
            <a:r>
              <a:rPr lang="fr-FR" dirty="0"/>
              <a:t>Le droit d’exclure</a:t>
            </a:r>
          </a:p>
          <a:p>
            <a:pPr lvl="1"/>
            <a:r>
              <a:rPr lang="fr-FR" dirty="0"/>
              <a:t>Le droit d’utiliser (exploiter ou consommer)</a:t>
            </a:r>
          </a:p>
          <a:p>
            <a:pPr lvl="1"/>
            <a:r>
              <a:rPr lang="fr-FR" dirty="0"/>
              <a:t>Le droit de vendre, d’acheter ou de donner (leg, aliénation)</a:t>
            </a:r>
          </a:p>
          <a:p>
            <a:pPr marL="457200" lvl="1">
              <a:spcBef>
                <a:spcPts val="1000"/>
              </a:spcBef>
            </a:pPr>
            <a:r>
              <a:rPr lang="fr-FR" sz="2800" dirty="0"/>
              <a:t>L'idée c'est que la propriété ne se définit ni par son contenu ni par un droit sacré qui conférerait des prérogatives unitaires, mais chaque propriétaire aurait des prérogatives (bundle of </a:t>
            </a:r>
            <a:r>
              <a:rPr lang="fr-FR" sz="2800" dirty="0" err="1"/>
              <a:t>rights</a:t>
            </a:r>
            <a:r>
              <a:rPr lang="fr-FR" sz="2800" dirty="0"/>
              <a:t>) qui différerait selon les situations juridiques. </a:t>
            </a:r>
          </a:p>
        </p:txBody>
      </p:sp>
    </p:spTree>
    <p:extLst>
      <p:ext uri="{BB962C8B-B14F-4D97-AF65-F5344CB8AC3E}">
        <p14:creationId xmlns:p14="http://schemas.microsoft.com/office/powerpoint/2010/main" val="2781806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3D641-89CE-3A3A-5DB3-956216718BD7}"/>
              </a:ext>
            </a:extLst>
          </p:cNvPr>
          <p:cNvSpPr>
            <a:spLocks noGrp="1"/>
          </p:cNvSpPr>
          <p:nvPr>
            <p:ph type="title"/>
          </p:nvPr>
        </p:nvSpPr>
        <p:spPr/>
        <p:txBody>
          <a:bodyPr/>
          <a:lstStyle/>
          <a:p>
            <a:r>
              <a:rPr lang="fr-FR" dirty="0"/>
              <a:t>Propriété et économie de marché</a:t>
            </a:r>
          </a:p>
        </p:txBody>
      </p:sp>
      <p:sp>
        <p:nvSpPr>
          <p:cNvPr id="3" name="Espace réservé du contenu 2">
            <a:extLst>
              <a:ext uri="{FF2B5EF4-FFF2-40B4-BE49-F238E27FC236}">
                <a16:creationId xmlns:a16="http://schemas.microsoft.com/office/drawing/2014/main" id="{4C8E7BA7-FE42-3AD8-E874-80089DD1FAD5}"/>
              </a:ext>
            </a:extLst>
          </p:cNvPr>
          <p:cNvSpPr>
            <a:spLocks noGrp="1"/>
          </p:cNvSpPr>
          <p:nvPr>
            <p:ph idx="1"/>
          </p:nvPr>
        </p:nvSpPr>
        <p:spPr/>
        <p:txBody>
          <a:bodyPr/>
          <a:lstStyle/>
          <a:p>
            <a:r>
              <a:rPr lang="fr-FR" sz="1800" dirty="0">
                <a:effectLst/>
                <a:ea typeface="Calibri" panose="020F0502020204030204" pitchFamily="34" charset="0"/>
                <a:cs typeface="Times New Roman" panose="02020603050405020304" pitchFamily="18" charset="0"/>
              </a:rPr>
              <a:t>Aux États-Unis dans les années 60 les économistes de l'école de Chicago s'emparent du faisceau de droits pour redéfinir la propriété et en faire la base même de l'économie de marché. </a:t>
            </a:r>
          </a:p>
          <a:p>
            <a:r>
              <a:rPr lang="fr-FR" sz="1800" dirty="0">
                <a:cs typeface="Times New Roman" panose="02020603050405020304" pitchFamily="18" charset="0"/>
              </a:rPr>
              <a:t>La propriété est considérée comme le moteur du progrès et de la prospérité. Elle est mieux que toute autre alternative (féodalisme, communisme) car elle réussit dans les sociétés assez grandes pour gérer globalement les ressources.</a:t>
            </a:r>
          </a:p>
          <a:p>
            <a:r>
              <a:rPr lang="fr-FR" sz="1800" dirty="0">
                <a:cs typeface="Times New Roman" panose="02020603050405020304" pitchFamily="18" charset="0"/>
              </a:rPr>
              <a:t>C’est une condition nécessaire à l’économie capitaliste (basée sur l’accumulation de droits de propriété) car elle permet la construction du capital.</a:t>
            </a:r>
          </a:p>
          <a:p>
            <a:r>
              <a:rPr lang="fr-FR" sz="1800" dirty="0">
                <a:cs typeface="Times New Roman" panose="02020603050405020304" pitchFamily="18" charset="0"/>
              </a:rPr>
              <a:t>L’accumulation extrême de propriétés est très violente parce qu’elle exclut des gens d’un mode de vie décent.</a:t>
            </a:r>
          </a:p>
          <a:p>
            <a:r>
              <a:rPr lang="fr-FR" sz="1800" dirty="0">
                <a:cs typeface="Times New Roman" panose="02020603050405020304" pitchFamily="18" charset="0"/>
              </a:rPr>
              <a:t>=&gt; violence acquisitrice  : par le travail ou par la guerre ?</a:t>
            </a:r>
          </a:p>
        </p:txBody>
      </p:sp>
    </p:spTree>
    <p:extLst>
      <p:ext uri="{BB962C8B-B14F-4D97-AF65-F5344CB8AC3E}">
        <p14:creationId xmlns:p14="http://schemas.microsoft.com/office/powerpoint/2010/main" val="2235965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ame 1032">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4288168-34B6-A036-7C8D-8BADBD5AFEA3}"/>
              </a:ext>
            </a:extLst>
          </p:cNvPr>
          <p:cNvSpPr>
            <a:spLocks noGrp="1"/>
          </p:cNvSpPr>
          <p:nvPr>
            <p:ph type="title"/>
          </p:nvPr>
        </p:nvSpPr>
        <p:spPr>
          <a:xfrm>
            <a:off x="838200" y="857251"/>
            <a:ext cx="5890590" cy="1223797"/>
          </a:xfrm>
        </p:spPr>
        <p:txBody>
          <a:bodyPr anchor="b">
            <a:normAutofit fontScale="90000"/>
          </a:bodyPr>
          <a:lstStyle/>
          <a:p>
            <a:r>
              <a:rPr lang="fr-FR" sz="4400" dirty="0">
                <a:gradFill flip="none" rotWithShape="1">
                  <a:gsLst>
                    <a:gs pos="0">
                      <a:schemeClr val="accent5">
                        <a:alpha val="70000"/>
                      </a:schemeClr>
                    </a:gs>
                    <a:gs pos="100000">
                      <a:schemeClr val="accent1">
                        <a:alpha val="70000"/>
                      </a:schemeClr>
                    </a:gs>
                  </a:gsLst>
                  <a:lin ang="0" scaled="1"/>
                  <a:tileRect/>
                </a:gradFill>
              </a:rPr>
              <a:t>La propriété selon John Locke (1632-1704)</a:t>
            </a:r>
          </a:p>
        </p:txBody>
      </p:sp>
      <p:sp>
        <p:nvSpPr>
          <p:cNvPr id="3" name="Espace réservé du contenu 2">
            <a:extLst>
              <a:ext uri="{FF2B5EF4-FFF2-40B4-BE49-F238E27FC236}">
                <a16:creationId xmlns:a16="http://schemas.microsoft.com/office/drawing/2014/main" id="{819B3EF1-A40F-BE88-17FD-B838B370831B}"/>
              </a:ext>
            </a:extLst>
          </p:cNvPr>
          <p:cNvSpPr>
            <a:spLocks noGrp="1"/>
          </p:cNvSpPr>
          <p:nvPr>
            <p:ph idx="1"/>
          </p:nvPr>
        </p:nvSpPr>
        <p:spPr>
          <a:xfrm>
            <a:off x="935421" y="2938299"/>
            <a:ext cx="5793369" cy="3238663"/>
          </a:xfrm>
        </p:spPr>
        <p:txBody>
          <a:bodyPr>
            <a:normAutofit/>
          </a:bodyPr>
          <a:lstStyle/>
          <a:p>
            <a:pPr>
              <a:lnSpc>
                <a:spcPct val="100000"/>
              </a:lnSpc>
            </a:pPr>
            <a:r>
              <a:rPr lang="fr-FR" sz="2000" dirty="0">
                <a:solidFill>
                  <a:schemeClr val="tx2">
                    <a:alpha val="60000"/>
                  </a:schemeClr>
                </a:solidFill>
              </a:rPr>
              <a:t>La théorie lockienne de la propriété est une théorie du travail  : je laboure le sol, je travaille la terre =&gt; La justification de la propriété c'est mon travail et ainsi j'acquiers des droits exclusifs sur cette propriété.</a:t>
            </a:r>
          </a:p>
          <a:p>
            <a:pPr>
              <a:lnSpc>
                <a:spcPct val="100000"/>
              </a:lnSpc>
            </a:pPr>
            <a:r>
              <a:rPr lang="fr-FR" sz="2000" dirty="0">
                <a:solidFill>
                  <a:schemeClr val="tx2">
                    <a:alpha val="60000"/>
                  </a:schemeClr>
                </a:solidFill>
              </a:rPr>
              <a:t>Locke pense que les humains ont la propriété d’eux-mêmes et pour lui tout découle de ce principe fondamental.</a:t>
            </a:r>
          </a:p>
          <a:p>
            <a:pPr>
              <a:lnSpc>
                <a:spcPct val="100000"/>
              </a:lnSpc>
            </a:pPr>
            <a:endParaRPr lang="fr-FR" sz="1100" dirty="0">
              <a:solidFill>
                <a:schemeClr val="tx2">
                  <a:alpha val="60000"/>
                </a:schemeClr>
              </a:solidFill>
            </a:endParaRPr>
          </a:p>
        </p:txBody>
      </p:sp>
      <p:pic>
        <p:nvPicPr>
          <p:cNvPr id="1026" name="Picture 2" descr="John Locke - Books, Beliefs &amp; Facts - Biography">
            <a:extLst>
              <a:ext uri="{FF2B5EF4-FFF2-40B4-BE49-F238E27FC236}">
                <a16:creationId xmlns:a16="http://schemas.microsoft.com/office/drawing/2014/main" id="{CA556FB0-825F-2436-866A-094C6DDF1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73" r="18887" b="1"/>
          <a:stretch/>
        </p:blipFill>
        <p:spPr bwMode="auto">
          <a:xfrm>
            <a:off x="7236477" y="488577"/>
            <a:ext cx="4465948" cy="588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676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41385-ABC8-F2F4-20BF-16637A4EC4E5}"/>
              </a:ext>
            </a:extLst>
          </p:cNvPr>
          <p:cNvSpPr>
            <a:spLocks noGrp="1"/>
          </p:cNvSpPr>
          <p:nvPr>
            <p:ph type="title"/>
          </p:nvPr>
        </p:nvSpPr>
        <p:spPr/>
        <p:txBody>
          <a:bodyPr>
            <a:normAutofit/>
          </a:bodyPr>
          <a:lstStyle/>
          <a:p>
            <a:r>
              <a:rPr lang="fr-FR" sz="5400" dirty="0">
                <a:gradFill flip="none" rotWithShape="1">
                  <a:gsLst>
                    <a:gs pos="0">
                      <a:schemeClr val="accent5">
                        <a:alpha val="70000"/>
                      </a:schemeClr>
                    </a:gs>
                    <a:gs pos="100000">
                      <a:schemeClr val="accent1">
                        <a:alpha val="70000"/>
                      </a:schemeClr>
                    </a:gs>
                  </a:gsLst>
                  <a:lin ang="0" scaled="1"/>
                  <a:tileRect/>
                </a:gradFill>
              </a:rPr>
              <a:t>Confusion propriété / possession</a:t>
            </a:r>
            <a:endParaRPr lang="fr-FR" dirty="0"/>
          </a:p>
        </p:txBody>
      </p:sp>
      <p:sp>
        <p:nvSpPr>
          <p:cNvPr id="3" name="Espace réservé du contenu 2">
            <a:extLst>
              <a:ext uri="{FF2B5EF4-FFF2-40B4-BE49-F238E27FC236}">
                <a16:creationId xmlns:a16="http://schemas.microsoft.com/office/drawing/2014/main" id="{01119DAE-3517-E006-5FB5-F6B2D81F2E45}"/>
              </a:ext>
            </a:extLst>
          </p:cNvPr>
          <p:cNvSpPr>
            <a:spLocks noGrp="1"/>
          </p:cNvSpPr>
          <p:nvPr>
            <p:ph idx="1"/>
          </p:nvPr>
        </p:nvSpPr>
        <p:spPr/>
        <p:txBody>
          <a:bodyPr/>
          <a:lstStyle/>
          <a:p>
            <a:r>
              <a:rPr lang="fr-FR" dirty="0"/>
              <a:t>Locke est le premier théoricien a considéré la propriété avant même que la société existe.</a:t>
            </a:r>
          </a:p>
          <a:p>
            <a:r>
              <a:rPr lang="fr-FR" dirty="0"/>
              <a:t>=&gt; confusion propriété // possession</a:t>
            </a:r>
          </a:p>
          <a:p>
            <a:r>
              <a:rPr lang="fr-FR" dirty="0"/>
              <a:t>Le droit de propriété c'est ce qui fait que des individus sont en société et que l'on puisse répartir entre eux les prérogatives et les devoirs s'agissant de la jouissance et de la disposition des choses.</a:t>
            </a:r>
          </a:p>
          <a:p>
            <a:endParaRPr lang="fr-FR" dirty="0"/>
          </a:p>
        </p:txBody>
      </p:sp>
    </p:spTree>
    <p:extLst>
      <p:ext uri="{BB962C8B-B14F-4D97-AF65-F5344CB8AC3E}">
        <p14:creationId xmlns:p14="http://schemas.microsoft.com/office/powerpoint/2010/main" val="1907508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Frame 2058">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8BA773E-4811-FBCC-F557-2E17E3E62D90}"/>
              </a:ext>
            </a:extLst>
          </p:cNvPr>
          <p:cNvSpPr>
            <a:spLocks noGrp="1"/>
          </p:cNvSpPr>
          <p:nvPr>
            <p:ph type="title"/>
          </p:nvPr>
        </p:nvSpPr>
        <p:spPr>
          <a:xfrm>
            <a:off x="838200" y="857251"/>
            <a:ext cx="5890590" cy="1391963"/>
          </a:xfrm>
        </p:spPr>
        <p:txBody>
          <a:bodyPr anchor="b">
            <a:normAutofit/>
          </a:bodyPr>
          <a:lstStyle/>
          <a:p>
            <a:r>
              <a:rPr lang="fr-FR" sz="4400" dirty="0">
                <a:gradFill flip="none" rotWithShape="1">
                  <a:gsLst>
                    <a:gs pos="0">
                      <a:schemeClr val="accent5">
                        <a:alpha val="70000"/>
                      </a:schemeClr>
                    </a:gs>
                    <a:gs pos="100000">
                      <a:schemeClr val="accent1">
                        <a:alpha val="70000"/>
                      </a:schemeClr>
                    </a:gs>
                  </a:gsLst>
                  <a:lin ang="0" scaled="1"/>
                  <a:tileRect/>
                </a:gradFill>
              </a:rPr>
              <a:t>La propriété selon J-J Rousseau</a:t>
            </a:r>
          </a:p>
        </p:txBody>
      </p:sp>
      <p:sp>
        <p:nvSpPr>
          <p:cNvPr id="2054" name="Content Placeholder 2053">
            <a:extLst>
              <a:ext uri="{FF2B5EF4-FFF2-40B4-BE49-F238E27FC236}">
                <a16:creationId xmlns:a16="http://schemas.microsoft.com/office/drawing/2014/main" id="{B2E35FFE-8B7A-8937-090A-F034AF05EBE2}"/>
              </a:ext>
            </a:extLst>
          </p:cNvPr>
          <p:cNvSpPr>
            <a:spLocks noGrp="1"/>
          </p:cNvSpPr>
          <p:nvPr>
            <p:ph idx="1"/>
          </p:nvPr>
        </p:nvSpPr>
        <p:spPr>
          <a:xfrm>
            <a:off x="838199" y="2743201"/>
            <a:ext cx="5890591" cy="3433762"/>
          </a:xfrm>
        </p:spPr>
        <p:txBody>
          <a:bodyPr>
            <a:normAutofit fontScale="92500" lnSpcReduction="10000"/>
          </a:bodyPr>
          <a:lstStyle/>
          <a:p>
            <a:r>
              <a:rPr lang="fr-FR" sz="1800" dirty="0">
                <a:effectLst/>
                <a:ea typeface="Calibri" panose="020F0502020204030204" pitchFamily="34" charset="0"/>
                <a:cs typeface="Times New Roman" panose="02020603050405020304" pitchFamily="18" charset="0"/>
              </a:rPr>
              <a:t>En 1755, 65 ans après Locke, dans son « </a:t>
            </a:r>
            <a:r>
              <a:rPr lang="fr-FR" sz="1800" i="1" dirty="0">
                <a:effectLst/>
                <a:ea typeface="Calibri" panose="020F0502020204030204" pitchFamily="34" charset="0"/>
                <a:cs typeface="Times New Roman" panose="02020603050405020304" pitchFamily="18" charset="0"/>
              </a:rPr>
              <a:t>Discours sur l'origine et les fondements de l'inégalité parmi les hommes »</a:t>
            </a:r>
            <a:r>
              <a:rPr lang="fr-FR" sz="1800" dirty="0">
                <a:effectLst/>
                <a:ea typeface="Calibri" panose="020F0502020204030204" pitchFamily="34" charset="0"/>
                <a:cs typeface="Times New Roman" panose="02020603050405020304" pitchFamily="18" charset="0"/>
              </a:rPr>
              <a:t>, Rousseau écrit : « le premier qui ayant enclos un terrain s'avisa de dire ceci est à moi et trouva des gens assez simples pour le croire, fut le vrai fondateur de la société civile. Que de crimes de guerre de meurtres que de misères et d'horreurs n'eût point épargné au genre humain celui qui, arrachant les pieux où comblant le fossé, eût crié à ses semblables « gardez-vous d’écouter cet imposteur, vous êtes perdus si vous oubliez que les fruits sont à tous et que la terre n’est à personne ». </a:t>
            </a:r>
          </a:p>
          <a:p>
            <a:endParaRPr lang="en-US" sz="1800" dirty="0">
              <a:solidFill>
                <a:schemeClr val="tx2">
                  <a:alpha val="60000"/>
                </a:schemeClr>
              </a:solidFill>
            </a:endParaRPr>
          </a:p>
        </p:txBody>
      </p:sp>
      <p:pic>
        <p:nvPicPr>
          <p:cNvPr id="2050" name="Picture 2" descr="Cosas que me gustan...: Jean-Jacques Rousseau">
            <a:extLst>
              <a:ext uri="{FF2B5EF4-FFF2-40B4-BE49-F238E27FC236}">
                <a16:creationId xmlns:a16="http://schemas.microsoft.com/office/drawing/2014/main" id="{A2D4E8CB-46A7-55D5-6FA4-ECAF15C841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56" r="-1" b="-1"/>
          <a:stretch/>
        </p:blipFill>
        <p:spPr bwMode="auto">
          <a:xfrm>
            <a:off x="7236477" y="488577"/>
            <a:ext cx="4465948" cy="588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265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A4A01F-1D85-4510-F902-9639CC423FD5}"/>
              </a:ext>
            </a:extLst>
          </p:cNvPr>
          <p:cNvSpPr>
            <a:spLocks noGrp="1"/>
          </p:cNvSpPr>
          <p:nvPr>
            <p:ph type="title"/>
          </p:nvPr>
        </p:nvSpPr>
        <p:spPr/>
        <p:txBody>
          <a:bodyPr/>
          <a:lstStyle/>
          <a:p>
            <a:r>
              <a:rPr lang="fr-FR" dirty="0"/>
              <a:t>Le droit de premier occupant</a:t>
            </a:r>
          </a:p>
        </p:txBody>
      </p:sp>
      <p:sp>
        <p:nvSpPr>
          <p:cNvPr id="3" name="Espace réservé du contenu 2">
            <a:extLst>
              <a:ext uri="{FF2B5EF4-FFF2-40B4-BE49-F238E27FC236}">
                <a16:creationId xmlns:a16="http://schemas.microsoft.com/office/drawing/2014/main" id="{C284501C-9938-51D1-E11C-1A2F7267DBA3}"/>
              </a:ext>
            </a:extLst>
          </p:cNvPr>
          <p:cNvSpPr>
            <a:spLocks noGrp="1"/>
          </p:cNvSpPr>
          <p:nvPr>
            <p:ph idx="1"/>
          </p:nvPr>
        </p:nvSpPr>
        <p:spPr>
          <a:xfrm>
            <a:off x="838200" y="2701159"/>
            <a:ext cx="10515600" cy="3475804"/>
          </a:xfrm>
        </p:spPr>
        <p:txBody>
          <a:bodyPr/>
          <a:lstStyle/>
          <a:p>
            <a:r>
              <a:rPr lang="fr-FR" sz="1800" kern="0" dirty="0">
                <a:effectLst/>
                <a:ea typeface="Calibri" panose="020F0502020204030204" pitchFamily="34" charset="0"/>
              </a:rPr>
              <a:t>La propriété individuelle n’a rien de naturel, elle n’est qu’une convention définie par l’Etat. C’est elle qui est la source des inégalités, alors que la liberté doit être subordonnée à l’égalité. En vertu du contrat social, l’Etat est maître de tous les biens de ses membres, et « </a:t>
            </a:r>
            <a:r>
              <a:rPr lang="fr-FR" sz="1800" i="1" kern="0" dirty="0">
                <a:effectLst/>
                <a:ea typeface="Calibri" panose="020F0502020204030204" pitchFamily="34" charset="0"/>
              </a:rPr>
              <a:t>le droit de chaque particulier à son propre fonds est subordonné au droit que la communauté a sur tout</a:t>
            </a:r>
            <a:r>
              <a:rPr lang="fr-FR" sz="1800" kern="0" dirty="0">
                <a:effectLst/>
                <a:ea typeface="Calibri" panose="020F0502020204030204" pitchFamily="34" charset="0"/>
              </a:rPr>
              <a:t> ».</a:t>
            </a:r>
          </a:p>
          <a:p>
            <a:pPr algn="l" fontAlgn="base"/>
            <a:r>
              <a:rPr lang="fr-FR" sz="1800" kern="0" dirty="0"/>
              <a:t>Pour autant, Rousseau </a:t>
            </a:r>
            <a:r>
              <a:rPr lang="fr-FR" sz="1400" kern="0" dirty="0"/>
              <a:t>(</a:t>
            </a:r>
            <a:r>
              <a:rPr lang="fr-FR" sz="1400" i="1" kern="0" dirty="0"/>
              <a:t>Du Contrat social (1762), I, chapitre 9 “Du domaine réel”, §§2-4</a:t>
            </a:r>
            <a:r>
              <a:rPr lang="fr-FR" sz="1400" kern="0" dirty="0"/>
              <a:t>) </a:t>
            </a:r>
            <a:r>
              <a:rPr lang="fr-FR" sz="1800" kern="0" dirty="0"/>
              <a:t> reconnaît la nécessité du droit de premier occupant, à trois conditions :</a:t>
            </a:r>
          </a:p>
          <a:p>
            <a:pPr lvl="1" fontAlgn="base"/>
            <a:r>
              <a:rPr lang="fr-FR" sz="1600" kern="0" dirty="0"/>
              <a:t>Premièrement que ce terrain ne soit encore habité par personne ; </a:t>
            </a:r>
          </a:p>
          <a:p>
            <a:pPr lvl="1" fontAlgn="base"/>
            <a:r>
              <a:rPr lang="fr-FR" sz="1600" kern="0" dirty="0"/>
              <a:t>secondement qu’on n’en occupe que la quantité dont on a besoin pour subsister ; </a:t>
            </a:r>
          </a:p>
          <a:p>
            <a:pPr lvl="1" fontAlgn="base"/>
            <a:r>
              <a:rPr lang="fr-FR" sz="1600" kern="0" dirty="0"/>
              <a:t>en troisième lieu qu’on en prenne possession, non par une vaine cérémonie, mais par le travail et la culture, seul signe de propriété qui au défaut de titres juridiques doive être respecté d’autrui.</a:t>
            </a:r>
          </a:p>
        </p:txBody>
      </p:sp>
    </p:spTree>
    <p:extLst>
      <p:ext uri="{BB962C8B-B14F-4D97-AF65-F5344CB8AC3E}">
        <p14:creationId xmlns:p14="http://schemas.microsoft.com/office/powerpoint/2010/main" val="2141968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Frame 3080">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D595CA-CAEA-1687-4505-063BC2A9374A}"/>
              </a:ext>
            </a:extLst>
          </p:cNvPr>
          <p:cNvSpPr>
            <a:spLocks noGrp="1"/>
          </p:cNvSpPr>
          <p:nvPr>
            <p:ph type="title"/>
          </p:nvPr>
        </p:nvSpPr>
        <p:spPr>
          <a:xfrm>
            <a:off x="838199" y="857251"/>
            <a:ext cx="4581525" cy="2076450"/>
          </a:xfrm>
        </p:spPr>
        <p:txBody>
          <a:bodyPr anchor="b">
            <a:normAutofit/>
          </a:bodyPr>
          <a:lstStyle/>
          <a:p>
            <a:r>
              <a:rPr lang="fr-FR" sz="4400">
                <a:gradFill flip="none" rotWithShape="1">
                  <a:gsLst>
                    <a:gs pos="0">
                      <a:schemeClr val="accent5">
                        <a:alpha val="70000"/>
                      </a:schemeClr>
                    </a:gs>
                    <a:gs pos="100000">
                      <a:schemeClr val="accent1">
                        <a:alpha val="70000"/>
                      </a:schemeClr>
                    </a:gs>
                  </a:gsLst>
                  <a:lin ang="0" scaled="1"/>
                  <a:tileRect/>
                </a:gradFill>
              </a:rPr>
              <a:t>Chez les révolutionnaires/ Robespierre</a:t>
            </a:r>
          </a:p>
        </p:txBody>
      </p:sp>
      <p:sp>
        <p:nvSpPr>
          <p:cNvPr id="3" name="Espace réservé du contenu 2">
            <a:extLst>
              <a:ext uri="{FF2B5EF4-FFF2-40B4-BE49-F238E27FC236}">
                <a16:creationId xmlns:a16="http://schemas.microsoft.com/office/drawing/2014/main" id="{9DC36510-1CC6-9D6B-1696-4EF0885959BB}"/>
              </a:ext>
            </a:extLst>
          </p:cNvPr>
          <p:cNvSpPr>
            <a:spLocks noGrp="1"/>
          </p:cNvSpPr>
          <p:nvPr>
            <p:ph idx="1"/>
          </p:nvPr>
        </p:nvSpPr>
        <p:spPr>
          <a:xfrm>
            <a:off x="838199" y="3190875"/>
            <a:ext cx="4581526" cy="2986087"/>
          </a:xfrm>
        </p:spPr>
        <p:txBody>
          <a:bodyPr>
            <a:normAutofit/>
          </a:bodyPr>
          <a:lstStyle/>
          <a:p>
            <a:r>
              <a:rPr lang="fr-FR" sz="1700" u="sng" kern="0">
                <a:solidFill>
                  <a:schemeClr val="tx2">
                    <a:alpha val="60000"/>
                  </a:schemeClr>
                </a:solidFill>
              </a:rPr>
              <a:t>Robespierre</a:t>
            </a:r>
            <a:r>
              <a:rPr lang="fr-FR" sz="1700" kern="0">
                <a:solidFill>
                  <a:schemeClr val="tx2">
                    <a:alpha val="60000"/>
                  </a:schemeClr>
                </a:solidFill>
              </a:rPr>
              <a:t> ne rejette pas la propriété, mais un droit de propriété absolu ne doit pas s’appliquer aux moyens d’existence car </a:t>
            </a:r>
            <a:r>
              <a:rPr lang="fr-FR" sz="1700" b="1" i="1" kern="0">
                <a:solidFill>
                  <a:schemeClr val="tx2">
                    <a:alpha val="60000"/>
                  </a:schemeClr>
                </a:solidFill>
              </a:rPr>
              <a:t>« nul homme n’a le droit d’entasser des monceaux de blé à côté de son semblable qui meurt de faim… la propriété n’a été instituée ou garantie que pour cimenter ; c’est pour vivre d’abord que l’on a des propriétés </a:t>
            </a:r>
            <a:r>
              <a:rPr lang="fr-FR" sz="1700" i="1" kern="0">
                <a:solidFill>
                  <a:schemeClr val="tx2">
                    <a:alpha val="60000"/>
                  </a:schemeClr>
                </a:solidFill>
              </a:rPr>
              <a:t>»</a:t>
            </a:r>
            <a:r>
              <a:rPr lang="fr-FR" sz="1700" kern="0">
                <a:solidFill>
                  <a:schemeClr val="tx2">
                    <a:alpha val="60000"/>
                  </a:schemeClr>
                </a:solidFill>
              </a:rPr>
              <a:t>. </a:t>
            </a:r>
          </a:p>
          <a:p>
            <a:endParaRPr lang="fr-FR" sz="1700" kern="0">
              <a:solidFill>
                <a:schemeClr val="tx2">
                  <a:alpha val="60000"/>
                </a:schemeClr>
              </a:solidFill>
            </a:endParaRPr>
          </a:p>
        </p:txBody>
      </p:sp>
      <p:pic>
        <p:nvPicPr>
          <p:cNvPr id="3074" name="Picture 2" descr="Résultat d’images pour robespierre">
            <a:extLst>
              <a:ext uri="{FF2B5EF4-FFF2-40B4-BE49-F238E27FC236}">
                <a16:creationId xmlns:a16="http://schemas.microsoft.com/office/drawing/2014/main" id="{39D9FB81-73F5-FBF0-8873-355CC8472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7214"/>
          <a:stretch/>
        </p:blipFill>
        <p:spPr bwMode="auto">
          <a:xfrm>
            <a:off x="6096000" y="488577"/>
            <a:ext cx="5606425" cy="588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720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Frame 4104">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D595CA-CAEA-1687-4505-063BC2A9374A}"/>
              </a:ext>
            </a:extLst>
          </p:cNvPr>
          <p:cNvSpPr>
            <a:spLocks noGrp="1"/>
          </p:cNvSpPr>
          <p:nvPr>
            <p:ph type="title"/>
          </p:nvPr>
        </p:nvSpPr>
        <p:spPr>
          <a:xfrm>
            <a:off x="838199" y="857251"/>
            <a:ext cx="4581525" cy="2076450"/>
          </a:xfrm>
        </p:spPr>
        <p:txBody>
          <a:bodyPr anchor="b">
            <a:normAutofit/>
          </a:bodyPr>
          <a:lstStyle/>
          <a:p>
            <a:r>
              <a:rPr lang="fr-FR" sz="4400">
                <a:gradFill flip="none" rotWithShape="1">
                  <a:gsLst>
                    <a:gs pos="0">
                      <a:schemeClr val="accent5">
                        <a:alpha val="70000"/>
                      </a:schemeClr>
                    </a:gs>
                    <a:gs pos="100000">
                      <a:schemeClr val="accent1">
                        <a:alpha val="70000"/>
                      </a:schemeClr>
                    </a:gs>
                  </a:gsLst>
                  <a:lin ang="0" scaled="1"/>
                  <a:tileRect/>
                </a:gradFill>
              </a:rPr>
              <a:t>Chez les révolutionnaires/ Thomas Paine</a:t>
            </a:r>
          </a:p>
        </p:txBody>
      </p:sp>
      <p:sp>
        <p:nvSpPr>
          <p:cNvPr id="3" name="Espace réservé du contenu 2">
            <a:extLst>
              <a:ext uri="{FF2B5EF4-FFF2-40B4-BE49-F238E27FC236}">
                <a16:creationId xmlns:a16="http://schemas.microsoft.com/office/drawing/2014/main" id="{9DC36510-1CC6-9D6B-1696-4EF0885959BB}"/>
              </a:ext>
            </a:extLst>
          </p:cNvPr>
          <p:cNvSpPr>
            <a:spLocks noGrp="1"/>
          </p:cNvSpPr>
          <p:nvPr>
            <p:ph idx="1"/>
          </p:nvPr>
        </p:nvSpPr>
        <p:spPr>
          <a:xfrm>
            <a:off x="838199" y="3190875"/>
            <a:ext cx="4581526" cy="2986087"/>
          </a:xfrm>
        </p:spPr>
        <p:txBody>
          <a:bodyPr>
            <a:normAutofit/>
          </a:bodyPr>
          <a:lstStyle/>
          <a:p>
            <a:r>
              <a:rPr lang="fr-FR" sz="1700" u="sng" kern="0">
                <a:solidFill>
                  <a:schemeClr val="tx2">
                    <a:alpha val="60000"/>
                  </a:schemeClr>
                </a:solidFill>
              </a:rPr>
              <a:t>Thomas Paine </a:t>
            </a:r>
            <a:r>
              <a:rPr lang="fr-FR" sz="1700" kern="0">
                <a:solidFill>
                  <a:schemeClr val="tx2">
                    <a:alpha val="60000"/>
                  </a:schemeClr>
                </a:solidFill>
              </a:rPr>
              <a:t>se prononce pour des actions en faveur de la réduction des inégalités par la </a:t>
            </a:r>
            <a:r>
              <a:rPr lang="fr-FR" sz="1700" b="1" kern="0">
                <a:solidFill>
                  <a:schemeClr val="tx2">
                    <a:alpha val="60000"/>
                  </a:schemeClr>
                </a:solidFill>
              </a:rPr>
              <a:t>démocratisation de l’accès à la propriété</a:t>
            </a:r>
            <a:r>
              <a:rPr lang="fr-FR" sz="1700" kern="0">
                <a:solidFill>
                  <a:schemeClr val="tx2">
                    <a:alpha val="60000"/>
                  </a:schemeClr>
                </a:solidFill>
              </a:rPr>
              <a:t>, le </a:t>
            </a:r>
            <a:r>
              <a:rPr lang="fr-FR" sz="1700" b="1" kern="0">
                <a:solidFill>
                  <a:schemeClr val="tx2">
                    <a:alpha val="60000"/>
                  </a:schemeClr>
                </a:solidFill>
              </a:rPr>
              <a:t>dédommagement des préjudices </a:t>
            </a:r>
            <a:r>
              <a:rPr lang="fr-FR" sz="1700" kern="0">
                <a:solidFill>
                  <a:schemeClr val="tx2">
                    <a:alpha val="60000"/>
                  </a:schemeClr>
                </a:solidFill>
              </a:rPr>
              <a:t>subis par les non-propriétaires. Il défend la fonction de subsistance de la petite propriété et propose un </a:t>
            </a:r>
            <a:r>
              <a:rPr lang="fr-FR" sz="1700" b="1" kern="0">
                <a:solidFill>
                  <a:schemeClr val="tx2">
                    <a:alpha val="60000"/>
                  </a:schemeClr>
                </a:solidFill>
              </a:rPr>
              <a:t>revenu minimum universel </a:t>
            </a:r>
            <a:r>
              <a:rPr lang="fr-FR" sz="1700" kern="0">
                <a:solidFill>
                  <a:schemeClr val="tx2">
                    <a:alpha val="60000"/>
                  </a:schemeClr>
                </a:solidFill>
              </a:rPr>
              <a:t>financé par les bénéficiaires de la propriété acquise. </a:t>
            </a:r>
          </a:p>
          <a:p>
            <a:endParaRPr lang="fr-FR" sz="1700" kern="0">
              <a:solidFill>
                <a:schemeClr val="tx2">
                  <a:alpha val="60000"/>
                </a:schemeClr>
              </a:solidFill>
            </a:endParaRPr>
          </a:p>
        </p:txBody>
      </p:sp>
      <p:pic>
        <p:nvPicPr>
          <p:cNvPr id="4098" name="Picture 2" descr="February 9, 1737: Thomas Paine Is Born | The Nation">
            <a:extLst>
              <a:ext uri="{FF2B5EF4-FFF2-40B4-BE49-F238E27FC236}">
                <a16:creationId xmlns:a16="http://schemas.microsoft.com/office/drawing/2014/main" id="{5A980206-CFE1-C13A-5062-9197300B97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343" r="11219" b="1"/>
          <a:stretch/>
        </p:blipFill>
        <p:spPr bwMode="auto">
          <a:xfrm>
            <a:off x="6096000" y="488577"/>
            <a:ext cx="5606425" cy="588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4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341540-FC5A-FA2C-63B5-7C34299CB06A}"/>
              </a:ext>
            </a:extLst>
          </p:cNvPr>
          <p:cNvSpPr>
            <a:spLocks noGrp="1"/>
          </p:cNvSpPr>
          <p:nvPr>
            <p:ph type="title"/>
          </p:nvPr>
        </p:nvSpPr>
        <p:spPr/>
        <p:txBody>
          <a:bodyPr>
            <a:normAutofit fontScale="90000"/>
          </a:bodyPr>
          <a:lstStyle/>
          <a:p>
            <a:r>
              <a:rPr lang="fr-FR" dirty="0"/>
              <a:t>La propriété nait sous l’empire romain</a:t>
            </a:r>
          </a:p>
        </p:txBody>
      </p:sp>
      <p:sp>
        <p:nvSpPr>
          <p:cNvPr id="3" name="Espace réservé du contenu 2">
            <a:extLst>
              <a:ext uri="{FF2B5EF4-FFF2-40B4-BE49-F238E27FC236}">
                <a16:creationId xmlns:a16="http://schemas.microsoft.com/office/drawing/2014/main" id="{3417AFD1-A0EA-0C2B-AB5D-7BC5ADBC7515}"/>
              </a:ext>
            </a:extLst>
          </p:cNvPr>
          <p:cNvSpPr>
            <a:spLocks noGrp="1"/>
          </p:cNvSpPr>
          <p:nvPr>
            <p:ph idx="1"/>
          </p:nvPr>
        </p:nvSpPr>
        <p:spPr/>
        <p:txBody>
          <a:bodyPr/>
          <a:lstStyle/>
          <a:p>
            <a:r>
              <a:rPr lang="fr-FR" dirty="0"/>
              <a:t>C’est un concept d’exclusion : la </a:t>
            </a:r>
            <a:r>
              <a:rPr lang="fr-FR" i="1" dirty="0" err="1"/>
              <a:t>res</a:t>
            </a:r>
            <a:r>
              <a:rPr lang="fr-FR" i="1" dirty="0"/>
              <a:t> </a:t>
            </a:r>
            <a:r>
              <a:rPr lang="fr-FR" i="1" dirty="0" err="1"/>
              <a:t>privata</a:t>
            </a:r>
            <a:r>
              <a:rPr lang="fr-FR" i="1" dirty="0"/>
              <a:t> </a:t>
            </a:r>
            <a:r>
              <a:rPr lang="fr-FR" dirty="0"/>
              <a:t>(la chose privée)</a:t>
            </a:r>
          </a:p>
          <a:p>
            <a:r>
              <a:rPr lang="fr-FR" dirty="0"/>
              <a:t>Transposition à la relation homme/chose de la relation homme/esclave : relation exclusive.</a:t>
            </a:r>
          </a:p>
          <a:p>
            <a:r>
              <a:rPr lang="fr-FR" dirty="0"/>
              <a:t>Après la chute de l’empire romain, reconstruction au 11</a:t>
            </a:r>
            <a:r>
              <a:rPr lang="fr-FR" baseline="30000" dirty="0"/>
              <a:t>ème</a:t>
            </a:r>
            <a:r>
              <a:rPr lang="fr-FR" dirty="0"/>
              <a:t> siècle d’un droit canonique à l’initiative du pape Grégoire VII.</a:t>
            </a:r>
          </a:p>
          <a:p>
            <a:pPr lvl="1"/>
            <a:r>
              <a:rPr lang="fr-FR" dirty="0"/>
              <a:t>=&gt; la loi de Dieu domine celle des hommes</a:t>
            </a:r>
          </a:p>
        </p:txBody>
      </p:sp>
    </p:spTree>
    <p:extLst>
      <p:ext uri="{BB962C8B-B14F-4D97-AF65-F5344CB8AC3E}">
        <p14:creationId xmlns:p14="http://schemas.microsoft.com/office/powerpoint/2010/main" val="2718505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Frame 5128">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D595CA-CAEA-1687-4505-063BC2A9374A}"/>
              </a:ext>
            </a:extLst>
          </p:cNvPr>
          <p:cNvSpPr>
            <a:spLocks noGrp="1"/>
          </p:cNvSpPr>
          <p:nvPr>
            <p:ph type="title"/>
          </p:nvPr>
        </p:nvSpPr>
        <p:spPr>
          <a:xfrm>
            <a:off x="838200" y="857251"/>
            <a:ext cx="5890590" cy="2076450"/>
          </a:xfrm>
        </p:spPr>
        <p:txBody>
          <a:bodyPr anchor="b">
            <a:normAutofit/>
          </a:bodyPr>
          <a:lstStyle/>
          <a:p>
            <a:r>
              <a:rPr lang="fr-FR" sz="4400">
                <a:gradFill flip="none" rotWithShape="1">
                  <a:gsLst>
                    <a:gs pos="0">
                      <a:schemeClr val="accent5">
                        <a:alpha val="70000"/>
                      </a:schemeClr>
                    </a:gs>
                    <a:gs pos="100000">
                      <a:schemeClr val="accent1">
                        <a:alpha val="70000"/>
                      </a:schemeClr>
                    </a:gs>
                  </a:gsLst>
                  <a:lin ang="0" scaled="1"/>
                  <a:tileRect/>
                </a:gradFill>
              </a:rPr>
              <a:t>Chez les révolutionnaires/ Babeuf</a:t>
            </a:r>
          </a:p>
        </p:txBody>
      </p:sp>
      <p:sp>
        <p:nvSpPr>
          <p:cNvPr id="3" name="Espace réservé du contenu 2">
            <a:extLst>
              <a:ext uri="{FF2B5EF4-FFF2-40B4-BE49-F238E27FC236}">
                <a16:creationId xmlns:a16="http://schemas.microsoft.com/office/drawing/2014/main" id="{9DC36510-1CC6-9D6B-1696-4EF0885959BB}"/>
              </a:ext>
            </a:extLst>
          </p:cNvPr>
          <p:cNvSpPr>
            <a:spLocks noGrp="1"/>
          </p:cNvSpPr>
          <p:nvPr>
            <p:ph idx="1"/>
          </p:nvPr>
        </p:nvSpPr>
        <p:spPr>
          <a:xfrm>
            <a:off x="838199" y="3190875"/>
            <a:ext cx="5890591" cy="2986087"/>
          </a:xfrm>
        </p:spPr>
        <p:txBody>
          <a:bodyPr>
            <a:normAutofit/>
          </a:bodyPr>
          <a:lstStyle/>
          <a:p>
            <a:r>
              <a:rPr lang="fr-FR" sz="1800" u="sng" kern="0" dirty="0">
                <a:solidFill>
                  <a:schemeClr val="tx2">
                    <a:alpha val="60000"/>
                  </a:schemeClr>
                </a:solidFill>
              </a:rPr>
              <a:t>Gracchus Babeuf</a:t>
            </a:r>
            <a:r>
              <a:rPr lang="fr-FR" sz="1800" kern="0" dirty="0">
                <a:solidFill>
                  <a:schemeClr val="tx2">
                    <a:alpha val="60000"/>
                  </a:schemeClr>
                </a:solidFill>
              </a:rPr>
              <a:t>, en revanche, propose l’abolition de la propriété privée par la collectivisation des biens. Il renonce au principe de liberté économique et souhaite mettre en place un système communautaire, dans lequel les activités économiques relèvent désormais de la responsabilité étatique à travers l’administration de magistrats locaux, aux choix des membres de la collectivité. </a:t>
            </a:r>
          </a:p>
          <a:p>
            <a:endParaRPr lang="fr-FR" sz="1800" kern="0" dirty="0">
              <a:solidFill>
                <a:schemeClr val="tx2">
                  <a:alpha val="60000"/>
                </a:schemeClr>
              </a:solidFill>
            </a:endParaRPr>
          </a:p>
        </p:txBody>
      </p:sp>
      <p:pic>
        <p:nvPicPr>
          <p:cNvPr id="5122" name="Picture 2" descr="The revolutionary plot of M. Babeuf – General History">
            <a:extLst>
              <a:ext uri="{FF2B5EF4-FFF2-40B4-BE49-F238E27FC236}">
                <a16:creationId xmlns:a16="http://schemas.microsoft.com/office/drawing/2014/main" id="{CCEA6A11-49E3-18B1-FC3F-E7F6357F84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6505"/>
          <a:stretch/>
        </p:blipFill>
        <p:spPr bwMode="auto">
          <a:xfrm>
            <a:off x="7236477" y="488577"/>
            <a:ext cx="4465948" cy="588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373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91DAF6-F297-809A-270F-9115ABE91552}"/>
              </a:ext>
            </a:extLst>
          </p:cNvPr>
          <p:cNvSpPr>
            <a:spLocks noGrp="1"/>
          </p:cNvSpPr>
          <p:nvPr>
            <p:ph type="title"/>
          </p:nvPr>
        </p:nvSpPr>
        <p:spPr/>
        <p:txBody>
          <a:bodyPr/>
          <a:lstStyle/>
          <a:p>
            <a:r>
              <a:rPr lang="fr-FR" dirty="0"/>
              <a:t>Double revendication</a:t>
            </a:r>
          </a:p>
        </p:txBody>
      </p:sp>
      <p:sp>
        <p:nvSpPr>
          <p:cNvPr id="3" name="Espace réservé du contenu 2">
            <a:extLst>
              <a:ext uri="{FF2B5EF4-FFF2-40B4-BE49-F238E27FC236}">
                <a16:creationId xmlns:a16="http://schemas.microsoft.com/office/drawing/2014/main" id="{1AD4F268-0F00-225A-5FBB-A1CB0CA43B0F}"/>
              </a:ext>
            </a:extLst>
          </p:cNvPr>
          <p:cNvSpPr>
            <a:spLocks noGrp="1"/>
          </p:cNvSpPr>
          <p:nvPr>
            <p:ph idx="1"/>
          </p:nvPr>
        </p:nvSpPr>
        <p:spPr/>
        <p:txBody>
          <a:bodyPr>
            <a:normAutofit fontScale="92500" lnSpcReduction="10000"/>
          </a:bodyPr>
          <a:lstStyle/>
          <a:p>
            <a:r>
              <a:rPr lang="fr-FR" dirty="0"/>
              <a:t>Le droit de propriété fait la rupture avec la féodalité. S’y ajoutent la confiscation des biens du clergé et une nouvelle répartition des biens fonciers en faveur des petits propriétaires.</a:t>
            </a:r>
          </a:p>
          <a:p>
            <a:r>
              <a:rPr lang="fr-FR" dirty="0"/>
              <a:t>L’Assemblée constituante répond à la fois à une revendication populaire et à la bourgeoisie issue du Tiers-Etat.</a:t>
            </a:r>
          </a:p>
          <a:p>
            <a:r>
              <a:rPr lang="fr-FR" dirty="0"/>
              <a:t>D’après le juriste, Pierre-André Cheminant, la double destination s’effacera progressivement jusqu’en 1804, derrière une absolutisation de la propriété en faveur de la grande bourgeoisie et du capitalisme marchand. </a:t>
            </a:r>
          </a:p>
          <a:p>
            <a:endParaRPr lang="fr-FR" dirty="0"/>
          </a:p>
        </p:txBody>
      </p:sp>
    </p:spTree>
    <p:extLst>
      <p:ext uri="{BB962C8B-B14F-4D97-AF65-F5344CB8AC3E}">
        <p14:creationId xmlns:p14="http://schemas.microsoft.com/office/powerpoint/2010/main" val="1036684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F72E7C-7CC3-E327-8E7B-B4130345BBE9}"/>
              </a:ext>
            </a:extLst>
          </p:cNvPr>
          <p:cNvSpPr>
            <a:spLocks noGrp="1"/>
          </p:cNvSpPr>
          <p:nvPr>
            <p:ph type="title"/>
          </p:nvPr>
        </p:nvSpPr>
        <p:spPr/>
        <p:txBody>
          <a:bodyPr>
            <a:normAutofit fontScale="90000"/>
          </a:bodyPr>
          <a:lstStyle/>
          <a:p>
            <a:r>
              <a:rPr lang="fr-FR" dirty="0"/>
              <a:t>Les assauts contre la propriété commune</a:t>
            </a:r>
          </a:p>
        </p:txBody>
      </p:sp>
      <p:sp>
        <p:nvSpPr>
          <p:cNvPr id="3" name="Espace réservé du contenu 2">
            <a:extLst>
              <a:ext uri="{FF2B5EF4-FFF2-40B4-BE49-F238E27FC236}">
                <a16:creationId xmlns:a16="http://schemas.microsoft.com/office/drawing/2014/main" id="{3FA8C525-5DE6-7A7A-1518-BC343820A572}"/>
              </a:ext>
            </a:extLst>
          </p:cNvPr>
          <p:cNvSpPr>
            <a:spLocks noGrp="1"/>
          </p:cNvSpPr>
          <p:nvPr>
            <p:ph idx="1"/>
          </p:nvPr>
        </p:nvSpPr>
        <p:spPr/>
        <p:txBody>
          <a:bodyPr>
            <a:normAutofit/>
          </a:bodyPr>
          <a:lstStyle/>
          <a:p>
            <a:r>
              <a:rPr lang="fr-FR" sz="1800" kern="0" dirty="0"/>
              <a:t>Propriété privée, pilier de l’économie de marché : elle permet l’efficacité économique</a:t>
            </a:r>
          </a:p>
          <a:p>
            <a:r>
              <a:rPr lang="fr-FR" sz="1800" kern="0" dirty="0"/>
              <a:t>La propriété commune a, soit suscité très peu d’intérêt : entrave à l’efficacité</a:t>
            </a:r>
          </a:p>
          <a:p>
            <a:pPr marL="228600" indent="0">
              <a:buNone/>
            </a:pPr>
            <a:r>
              <a:rPr lang="fr-FR" sz="1800" kern="0" dirty="0"/>
              <a:t>	Surexploitation / épuisement des ressources rares</a:t>
            </a:r>
          </a:p>
          <a:p>
            <a:pPr marL="228600" indent="0">
              <a:buFont typeface="Wingdings" panose="05000000000000000000" pitchFamily="2" charset="2"/>
              <a:buNone/>
            </a:pPr>
            <a:r>
              <a:rPr lang="fr-FR" sz="1800" kern="0" dirty="0"/>
              <a:t>Le passage de la propriété commune à la propriété privée réduit les coûts de transactions et augmente la productivité </a:t>
            </a:r>
          </a:p>
          <a:p>
            <a:pPr marL="228600" indent="0">
              <a:buNone/>
            </a:pPr>
            <a:r>
              <a:rPr lang="fr-FR" sz="1800" kern="0" dirty="0"/>
              <a:t>Avec les enclosures, vaste processus de privatisation des terres et véritable changement de conception de la propriété </a:t>
            </a:r>
          </a:p>
          <a:p>
            <a:pPr marL="228600" indent="0">
              <a:buNone/>
            </a:pPr>
            <a:r>
              <a:rPr lang="fr-FR" sz="1800" kern="0" dirty="0"/>
              <a:t>=&gt; point de bascule vers la conception « moderne » de propriété conçue comme privée et exclusive </a:t>
            </a:r>
          </a:p>
        </p:txBody>
      </p:sp>
    </p:spTree>
    <p:extLst>
      <p:ext uri="{BB962C8B-B14F-4D97-AF65-F5344CB8AC3E}">
        <p14:creationId xmlns:p14="http://schemas.microsoft.com/office/powerpoint/2010/main" val="3926069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1C18D-5D3F-D3A9-9D37-08B50D5C0FF8}"/>
              </a:ext>
            </a:extLst>
          </p:cNvPr>
          <p:cNvSpPr>
            <a:spLocks noGrp="1"/>
          </p:cNvSpPr>
          <p:nvPr>
            <p:ph type="title"/>
          </p:nvPr>
        </p:nvSpPr>
        <p:spPr/>
        <p:txBody>
          <a:bodyPr>
            <a:normAutofit fontScale="90000"/>
          </a:bodyPr>
          <a:lstStyle/>
          <a:p>
            <a:r>
              <a:rPr lang="fr-FR" dirty="0"/>
              <a:t>La propriété comme faisceau de droits</a:t>
            </a:r>
          </a:p>
        </p:txBody>
      </p:sp>
      <p:sp>
        <p:nvSpPr>
          <p:cNvPr id="3" name="Espace réservé du contenu 2">
            <a:extLst>
              <a:ext uri="{FF2B5EF4-FFF2-40B4-BE49-F238E27FC236}">
                <a16:creationId xmlns:a16="http://schemas.microsoft.com/office/drawing/2014/main" id="{D6A2780C-9BCE-6E87-8416-BC15BFE3BD90}"/>
              </a:ext>
            </a:extLst>
          </p:cNvPr>
          <p:cNvSpPr>
            <a:spLocks noGrp="1"/>
          </p:cNvSpPr>
          <p:nvPr>
            <p:ph idx="1"/>
          </p:nvPr>
        </p:nvSpPr>
        <p:spPr/>
        <p:txBody>
          <a:bodyPr>
            <a:normAutofit/>
          </a:bodyPr>
          <a:lstStyle/>
          <a:p>
            <a:pPr lvl="0">
              <a:spcAft>
                <a:spcPts val="8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Commons défend l’idée que la distribution des richesses résulte de la politique de l’État et non des forces naturelles de marché</a:t>
            </a:r>
            <a:r>
              <a:rPr lang="fr-FR" sz="1200" dirty="0">
                <a:effectLst/>
                <a:latin typeface="Calibri" panose="020F0502020204030204" pitchFamily="34" charset="0"/>
                <a:cs typeface="Calibri" panose="020F0502020204030204" pitchFamily="34" charset="0"/>
              </a:rPr>
              <a:t> </a:t>
            </a:r>
          </a:p>
          <a:p>
            <a:pPr lvl="0">
              <a:spcAft>
                <a:spcPts val="800"/>
              </a:spcAft>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propriété consiste en une création de l’État, par le biais de règles légales = &gt; la question même de la limitation des droits de propriété perd tout son sens </a:t>
            </a:r>
          </a:p>
          <a:p>
            <a:r>
              <a:rPr lang="fr-FR" sz="1800" dirty="0">
                <a:solidFill>
                  <a:srgbClr val="000000"/>
                </a:solidFill>
                <a:effectLst/>
                <a:latin typeface="Calibri" panose="020F0502020204030204" pitchFamily="34" charset="0"/>
                <a:ea typeface="Times New Roman" panose="02020603050405020304" pitchFamily="18" charset="0"/>
              </a:rPr>
              <a:t>En agissant par le biais de la loi, l’État génère ainsi des privilèges de monopole permettant aux individus privés d’en retenir les bénéfices. </a:t>
            </a:r>
            <a:endParaRPr lang="fr-FR" sz="1800" kern="100" dirty="0">
              <a:effectLst/>
              <a:latin typeface="Calibri" panose="020F0502020204030204" pitchFamily="34" charset="0"/>
              <a:ea typeface="Calibri" panose="020F0502020204030204" pitchFamily="34" charset="0"/>
              <a:cs typeface="Calibri" panose="020F0502020204030204" pitchFamily="34" charset="0"/>
            </a:endParaRPr>
          </a:p>
          <a:p>
            <a:endParaRPr lang="fr-FR" sz="1800" kern="100" dirty="0">
              <a:effectLst/>
              <a:latin typeface="Calibri" panose="020F0502020204030204" pitchFamily="34" charset="0"/>
              <a:ea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4042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AED31E-9196-BB1D-BA3E-D94A4E6DBC9C}"/>
              </a:ext>
            </a:extLst>
          </p:cNvPr>
          <p:cNvSpPr>
            <a:spLocks noGrp="1"/>
          </p:cNvSpPr>
          <p:nvPr>
            <p:ph type="title"/>
          </p:nvPr>
        </p:nvSpPr>
        <p:spPr/>
        <p:txBody>
          <a:bodyPr>
            <a:normAutofit/>
          </a:bodyPr>
          <a:lstStyle/>
          <a:p>
            <a:r>
              <a:rPr lang="fr-FR" dirty="0"/>
              <a:t>Le réalisme juridique</a:t>
            </a:r>
          </a:p>
        </p:txBody>
      </p:sp>
      <p:sp>
        <p:nvSpPr>
          <p:cNvPr id="3" name="Espace réservé du contenu 2">
            <a:extLst>
              <a:ext uri="{FF2B5EF4-FFF2-40B4-BE49-F238E27FC236}">
                <a16:creationId xmlns:a16="http://schemas.microsoft.com/office/drawing/2014/main" id="{D7C393E9-8197-AD74-F179-AF91747911FC}"/>
              </a:ext>
            </a:extLst>
          </p:cNvPr>
          <p:cNvSpPr>
            <a:spLocks noGrp="1"/>
          </p:cNvSpPr>
          <p:nvPr>
            <p:ph idx="1"/>
          </p:nvPr>
        </p:nvSpPr>
        <p:spPr/>
        <p:txBody>
          <a:bodyPr>
            <a:normAutofit/>
          </a:bodyPr>
          <a:lstStyle/>
          <a:p>
            <a:r>
              <a:rPr lang="fr-FR" sz="1800" dirty="0">
                <a:solidFill>
                  <a:srgbClr val="000000"/>
                </a:solidFill>
                <a:effectLst/>
                <a:latin typeface="Calibri" panose="020F0502020204030204" pitchFamily="34" charset="0"/>
                <a:ea typeface="Times New Roman" panose="02020603050405020304" pitchFamily="18" charset="0"/>
              </a:rPr>
              <a:t>Pour les réalistes, la propriété doit être conçue non pas comme un droit antérieur à la loi conférant un droit absolu d’une personne sur une chose, mais comme un ensemble complexe de relations juridiques entre des personnes.</a:t>
            </a:r>
            <a:r>
              <a:rPr lang="fr-FR" dirty="0">
                <a:effectLst/>
              </a:rPr>
              <a:t> </a:t>
            </a:r>
          </a:p>
          <a:p>
            <a:r>
              <a:rPr lang="fr-FR" sz="1800" dirty="0">
                <a:solidFill>
                  <a:srgbClr val="000000"/>
                </a:solidFill>
                <a:effectLst/>
                <a:latin typeface="Calibri" panose="020F0502020204030204" pitchFamily="34" charset="0"/>
                <a:ea typeface="Times New Roman" panose="02020603050405020304" pitchFamily="18" charset="0"/>
              </a:rPr>
              <a:t>Wesley </a:t>
            </a:r>
            <a:r>
              <a:rPr lang="fr-FR" sz="1800" dirty="0" err="1">
                <a:solidFill>
                  <a:srgbClr val="000000"/>
                </a:solidFill>
                <a:effectLst/>
                <a:latin typeface="Calibri" panose="020F0502020204030204" pitchFamily="34" charset="0"/>
                <a:ea typeface="Times New Roman" panose="02020603050405020304" pitchFamily="18" charset="0"/>
              </a:rPr>
              <a:t>Hohfeld</a:t>
            </a:r>
            <a:r>
              <a:rPr lang="fr-FR" sz="1800" dirty="0">
                <a:solidFill>
                  <a:srgbClr val="000000"/>
                </a:solidFill>
                <a:effectLst/>
                <a:latin typeface="Calibri" panose="020F0502020204030204" pitchFamily="34" charset="0"/>
                <a:ea typeface="Times New Roman" panose="02020603050405020304" pitchFamily="18" charset="0"/>
              </a:rPr>
              <a:t> publié en 1913 “</a:t>
            </a:r>
            <a:r>
              <a:rPr lang="fr-FR" sz="1800" dirty="0" err="1">
                <a:solidFill>
                  <a:srgbClr val="000000"/>
                </a:solidFill>
                <a:effectLst/>
                <a:latin typeface="Calibri" panose="020F0502020204030204" pitchFamily="34" charset="0"/>
                <a:ea typeface="Times New Roman" panose="02020603050405020304" pitchFamily="18" charset="0"/>
              </a:rPr>
              <a:t>Some</a:t>
            </a:r>
            <a:r>
              <a:rPr lang="fr-FR" sz="1800" dirty="0">
                <a:solidFill>
                  <a:srgbClr val="000000"/>
                </a:solidFill>
                <a:effectLst/>
                <a:latin typeface="Calibri" panose="020F0502020204030204" pitchFamily="34" charset="0"/>
                <a:ea typeface="Times New Roman" panose="02020603050405020304" pitchFamily="18" charset="0"/>
              </a:rPr>
              <a:t> </a:t>
            </a:r>
            <a:r>
              <a:rPr lang="fr-FR" sz="1800" dirty="0" err="1">
                <a:solidFill>
                  <a:srgbClr val="000000"/>
                </a:solidFill>
                <a:effectLst/>
                <a:latin typeface="Calibri" panose="020F0502020204030204" pitchFamily="34" charset="0"/>
                <a:ea typeface="Times New Roman" panose="02020603050405020304" pitchFamily="18" charset="0"/>
              </a:rPr>
              <a:t>fundamental</a:t>
            </a:r>
            <a:r>
              <a:rPr lang="fr-FR" sz="1800" dirty="0">
                <a:solidFill>
                  <a:srgbClr val="000000"/>
                </a:solidFill>
                <a:effectLst/>
                <a:latin typeface="Calibri" panose="020F0502020204030204" pitchFamily="34" charset="0"/>
                <a:ea typeface="Times New Roman" panose="02020603050405020304" pitchFamily="18" charset="0"/>
              </a:rPr>
              <a:t> Legal Conceptions as </a:t>
            </a:r>
            <a:r>
              <a:rPr lang="fr-FR" sz="1800" dirty="0" err="1">
                <a:solidFill>
                  <a:srgbClr val="000000"/>
                </a:solidFill>
                <a:effectLst/>
                <a:latin typeface="Calibri" panose="020F0502020204030204" pitchFamily="34" charset="0"/>
                <a:ea typeface="Times New Roman" panose="02020603050405020304" pitchFamily="18" charset="0"/>
              </a:rPr>
              <a:t>Applied</a:t>
            </a:r>
            <a:r>
              <a:rPr lang="fr-FR" sz="1800" dirty="0">
                <a:solidFill>
                  <a:srgbClr val="000000"/>
                </a:solidFill>
                <a:effectLst/>
                <a:latin typeface="Calibri" panose="020F0502020204030204" pitchFamily="34" charset="0"/>
                <a:ea typeface="Times New Roman" panose="02020603050405020304" pitchFamily="18" charset="0"/>
              </a:rPr>
              <a:t> in </a:t>
            </a:r>
            <a:r>
              <a:rPr lang="fr-FR" sz="1800" dirty="0" err="1">
                <a:solidFill>
                  <a:srgbClr val="000000"/>
                </a:solidFill>
                <a:effectLst/>
                <a:latin typeface="Calibri" panose="020F0502020204030204" pitchFamily="34" charset="0"/>
                <a:ea typeface="Times New Roman" panose="02020603050405020304" pitchFamily="18" charset="0"/>
              </a:rPr>
              <a:t>Judical</a:t>
            </a:r>
            <a:r>
              <a:rPr lang="fr-FR" sz="1800" dirty="0">
                <a:solidFill>
                  <a:srgbClr val="000000"/>
                </a:solidFill>
                <a:effectLst/>
                <a:latin typeface="Calibri" panose="020F0502020204030204" pitchFamily="34" charset="0"/>
                <a:ea typeface="Times New Roman" panose="02020603050405020304" pitchFamily="18" charset="0"/>
              </a:rPr>
              <a:t> </a:t>
            </a:r>
            <a:r>
              <a:rPr lang="fr-FR" sz="1800" dirty="0" err="1">
                <a:solidFill>
                  <a:srgbClr val="000000"/>
                </a:solidFill>
                <a:effectLst/>
                <a:latin typeface="Calibri" panose="020F0502020204030204" pitchFamily="34" charset="0"/>
                <a:ea typeface="Times New Roman" panose="02020603050405020304" pitchFamily="18" charset="0"/>
              </a:rPr>
              <a:t>Reasoning</a:t>
            </a:r>
            <a:r>
              <a:rPr lang="fr-FR" sz="1800" dirty="0">
                <a:solidFill>
                  <a:srgbClr val="000000"/>
                </a:solidFill>
                <a:effectLst/>
                <a:latin typeface="Calibri" panose="020F0502020204030204" pitchFamily="34" charset="0"/>
                <a:ea typeface="Times New Roman" panose="02020603050405020304" pitchFamily="18" charset="0"/>
              </a:rPr>
              <a:t>”</a:t>
            </a:r>
            <a:r>
              <a:rPr lang="fr-FR" dirty="0">
                <a:effectLst/>
              </a:rPr>
              <a:t> :</a:t>
            </a:r>
          </a:p>
          <a:p>
            <a:pPr lvl="1"/>
            <a:r>
              <a:rPr lang="fr-FR" sz="1800" dirty="0">
                <a:solidFill>
                  <a:srgbClr val="000000"/>
                </a:solidFill>
                <a:latin typeface="Calibri" panose="020F0502020204030204" pitchFamily="34" charset="0"/>
              </a:rPr>
              <a:t>Droit/devoir</a:t>
            </a:r>
          </a:p>
          <a:p>
            <a:pPr lvl="1"/>
            <a:r>
              <a:rPr lang="fr-FR" sz="1800" dirty="0">
                <a:solidFill>
                  <a:srgbClr val="000000"/>
                </a:solidFill>
                <a:latin typeface="Calibri" panose="020F0502020204030204" pitchFamily="34" charset="0"/>
              </a:rPr>
              <a:t>Privilège/non-droit</a:t>
            </a:r>
          </a:p>
          <a:p>
            <a:pPr lvl="1"/>
            <a:r>
              <a:rPr lang="fr-FR" sz="1800" dirty="0">
                <a:solidFill>
                  <a:srgbClr val="000000"/>
                </a:solidFill>
                <a:latin typeface="Calibri" panose="020F0502020204030204" pitchFamily="34" charset="0"/>
              </a:rPr>
              <a:t>Pouvoir/assujettissement</a:t>
            </a:r>
          </a:p>
          <a:p>
            <a:pPr lvl="1"/>
            <a:r>
              <a:rPr lang="fr-FR" sz="1800" dirty="0">
                <a:solidFill>
                  <a:srgbClr val="000000"/>
                </a:solidFill>
                <a:latin typeface="Calibri" panose="020F0502020204030204" pitchFamily="34" charset="0"/>
              </a:rPr>
              <a:t>Immunité / incapacité</a:t>
            </a:r>
          </a:p>
        </p:txBody>
      </p:sp>
    </p:spTree>
    <p:extLst>
      <p:ext uri="{BB962C8B-B14F-4D97-AF65-F5344CB8AC3E}">
        <p14:creationId xmlns:p14="http://schemas.microsoft.com/office/powerpoint/2010/main" val="1871642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EC12E4-4B3C-5E30-77D7-F6FE67539DF0}"/>
              </a:ext>
            </a:extLst>
          </p:cNvPr>
          <p:cNvSpPr>
            <a:spLocks noGrp="1"/>
          </p:cNvSpPr>
          <p:nvPr>
            <p:ph type="title"/>
          </p:nvPr>
        </p:nvSpPr>
        <p:spPr/>
        <p:txBody>
          <a:bodyPr/>
          <a:lstStyle/>
          <a:p>
            <a:r>
              <a:rPr lang="fr-FR" dirty="0" err="1"/>
              <a:t>Coase</a:t>
            </a:r>
            <a:r>
              <a:rPr lang="fr-FR" dirty="0"/>
              <a:t> et les droits de propriété</a:t>
            </a:r>
          </a:p>
        </p:txBody>
      </p:sp>
      <p:sp>
        <p:nvSpPr>
          <p:cNvPr id="3" name="Espace réservé du contenu 2">
            <a:extLst>
              <a:ext uri="{FF2B5EF4-FFF2-40B4-BE49-F238E27FC236}">
                <a16:creationId xmlns:a16="http://schemas.microsoft.com/office/drawing/2014/main" id="{E3FB5AC1-3CC6-A801-8F9E-E2FBAC876EFE}"/>
              </a:ext>
            </a:extLst>
          </p:cNvPr>
          <p:cNvSpPr>
            <a:spLocks noGrp="1"/>
          </p:cNvSpPr>
          <p:nvPr>
            <p:ph idx="1"/>
          </p:nvPr>
        </p:nvSpPr>
        <p:spPr/>
        <p:txBody>
          <a:bodyPr/>
          <a:lstStyle/>
          <a:p>
            <a:r>
              <a:rPr lang="fr-FR" sz="1800" dirty="0">
                <a:solidFill>
                  <a:srgbClr val="000000"/>
                </a:solidFill>
                <a:effectLst/>
                <a:latin typeface="Calibri" panose="020F0502020204030204" pitchFamily="34" charset="0"/>
                <a:ea typeface="Times New Roman" panose="02020603050405020304" pitchFamily="18" charset="0"/>
              </a:rPr>
              <a:t>théorie des droits de propriété remettant au cœur de l’analyse la propriété comme pilier fondamental du capitalisme et proposant une exploration de la structure des droits de propriété faisant valoir le potentiel supérieur de la propriété privée et du marché pour gérer les ressources rares. </a:t>
            </a:r>
          </a:p>
          <a:p>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l’efficience d’un système de propriété impose que le pouvoir soit donné aux détenteurs de droits d’exercer un contrôle total sur l’ensemble du faisceau = &gt; Monopole, domination</a:t>
            </a:r>
            <a:endParaRPr lang="fr-FR" dirty="0"/>
          </a:p>
        </p:txBody>
      </p:sp>
    </p:spTree>
    <p:extLst>
      <p:ext uri="{BB962C8B-B14F-4D97-AF65-F5344CB8AC3E}">
        <p14:creationId xmlns:p14="http://schemas.microsoft.com/office/powerpoint/2010/main" val="349408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219BC2-BA1A-0E84-C381-F602D30B29A8}"/>
              </a:ext>
            </a:extLst>
          </p:cNvPr>
          <p:cNvSpPr>
            <a:spLocks noGrp="1"/>
          </p:cNvSpPr>
          <p:nvPr>
            <p:ph type="title"/>
          </p:nvPr>
        </p:nvSpPr>
        <p:spPr/>
        <p:txBody>
          <a:bodyPr/>
          <a:lstStyle/>
          <a:p>
            <a:r>
              <a:rPr lang="fr-FR" dirty="0"/>
              <a:t>Capitalisme et économie de marché</a:t>
            </a:r>
          </a:p>
        </p:txBody>
      </p:sp>
      <p:sp>
        <p:nvSpPr>
          <p:cNvPr id="3" name="Espace réservé du contenu 2">
            <a:extLst>
              <a:ext uri="{FF2B5EF4-FFF2-40B4-BE49-F238E27FC236}">
                <a16:creationId xmlns:a16="http://schemas.microsoft.com/office/drawing/2014/main" id="{98650499-9322-1627-766F-F260AB0226FF}"/>
              </a:ext>
            </a:extLst>
          </p:cNvPr>
          <p:cNvSpPr>
            <a:spLocks noGrp="1"/>
          </p:cNvSpPr>
          <p:nvPr>
            <p:ph idx="1"/>
          </p:nvPr>
        </p:nvSpPr>
        <p:spPr/>
        <p:txBody>
          <a:bodyPr>
            <a:normAutofit/>
          </a:bodyPr>
          <a:lstStyle/>
          <a:p>
            <a:r>
              <a:rPr lang="fr-FR" sz="1800" kern="0" dirty="0">
                <a:solidFill>
                  <a:schemeClr val="tx2">
                    <a:alpha val="60000"/>
                  </a:schemeClr>
                </a:solidFill>
              </a:rPr>
              <a:t>Le capitalisme est un système économique reposant sur la propriété privée des moyens de production dont l’objectif premier est la recherche du profit et de l’accumulation des richesses. Cette recherche du profit peut conduire les capitalistes à s’affranchir de la concurrence qui caractérise l’économie de marché.</a:t>
            </a:r>
          </a:p>
          <a:p>
            <a:r>
              <a:rPr lang="fr-FR" sz="1800" kern="0" dirty="0">
                <a:solidFill>
                  <a:schemeClr val="tx2">
                    <a:alpha val="60000"/>
                  </a:schemeClr>
                </a:solidFill>
              </a:rPr>
              <a:t>Pour les libéraux, le capitalisme est assimilé à l’économie de marché. Plus tard au XXème siècle, Hayek décrira le marché comme la seule institution capable de coordonner l’activité de très nombreux acteurs grâce à l’information donnée par le prix. </a:t>
            </a:r>
          </a:p>
          <a:p>
            <a:r>
              <a:rPr lang="fr-FR" sz="1800" kern="0" dirty="0">
                <a:solidFill>
                  <a:schemeClr val="tx2">
                    <a:alpha val="60000"/>
                  </a:schemeClr>
                </a:solidFill>
              </a:rPr>
              <a:t>La liberté et la propriété privée, sans lesquelles il n’y a pas de véritable marché, sont également des caractéristiques essentielles du capitalisme.</a:t>
            </a:r>
          </a:p>
        </p:txBody>
      </p:sp>
    </p:spTree>
    <p:extLst>
      <p:ext uri="{BB962C8B-B14F-4D97-AF65-F5344CB8AC3E}">
        <p14:creationId xmlns:p14="http://schemas.microsoft.com/office/powerpoint/2010/main" val="41202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66658C-91B0-CE27-2719-6CC108F015FC}"/>
              </a:ext>
            </a:extLst>
          </p:cNvPr>
          <p:cNvSpPr>
            <a:spLocks noGrp="1"/>
          </p:cNvSpPr>
          <p:nvPr>
            <p:ph type="title"/>
          </p:nvPr>
        </p:nvSpPr>
        <p:spPr/>
        <p:txBody>
          <a:bodyPr>
            <a:normAutofit fontScale="90000"/>
          </a:bodyPr>
          <a:lstStyle/>
          <a:p>
            <a:r>
              <a:rPr lang="fr-FR" dirty="0"/>
              <a:t>Le capitalisme est différent d’une économie de marché</a:t>
            </a:r>
          </a:p>
        </p:txBody>
      </p:sp>
      <p:sp>
        <p:nvSpPr>
          <p:cNvPr id="3" name="Espace réservé du contenu 2">
            <a:extLst>
              <a:ext uri="{FF2B5EF4-FFF2-40B4-BE49-F238E27FC236}">
                <a16:creationId xmlns:a16="http://schemas.microsoft.com/office/drawing/2014/main" id="{4EABB71E-5524-D1E0-A5D1-C5039BB52061}"/>
              </a:ext>
            </a:extLst>
          </p:cNvPr>
          <p:cNvSpPr>
            <a:spLocks noGrp="1"/>
          </p:cNvSpPr>
          <p:nvPr>
            <p:ph idx="1"/>
          </p:nvPr>
        </p:nvSpPr>
        <p:spPr/>
        <p:txBody>
          <a:bodyPr>
            <a:normAutofit/>
          </a:bodyPr>
          <a:lstStyle/>
          <a:p>
            <a:r>
              <a:rPr lang="fr-FR" sz="1800" kern="0" dirty="0">
                <a:solidFill>
                  <a:schemeClr val="tx2">
                    <a:alpha val="60000"/>
                  </a:schemeClr>
                </a:solidFill>
              </a:rPr>
              <a:t>Pour Marx, le capitalisme est différent d’une économie de marché. </a:t>
            </a:r>
          </a:p>
          <a:p>
            <a:r>
              <a:rPr lang="fr-FR" sz="1800" kern="0" dirty="0">
                <a:solidFill>
                  <a:schemeClr val="tx2">
                    <a:alpha val="60000"/>
                  </a:schemeClr>
                </a:solidFill>
              </a:rPr>
              <a:t>Dans l’échange marchand, la monnaie n’est qu’un moyen d’échanger des marchandises : c’est le circuit M-A-M. Le capitalisme, lui, repose sur l’accumulation de capital les marchandises n’étant qu’un moyen d’accumuler ce capital, d’où le circuit A-M-A’ (A’ étant plus grand que A). </a:t>
            </a:r>
          </a:p>
          <a:p>
            <a:r>
              <a:rPr lang="fr-FR" sz="1800" kern="0" dirty="0">
                <a:solidFill>
                  <a:schemeClr val="tx2">
                    <a:alpha val="60000"/>
                  </a:schemeClr>
                </a:solidFill>
              </a:rPr>
              <a:t>Cette accumulation n’est possible que grâce à une autre spécificité du capitalisme : le salariat généralisé qui permet aux détenteurs des moyens de production d’exploiter les salariés en les payant moins que la valeur créée par leur travail : cette plus-value permet donc que A’ soit supérieur à A. </a:t>
            </a:r>
          </a:p>
          <a:p>
            <a:r>
              <a:rPr lang="fr-FR" sz="1800" kern="0" dirty="0">
                <a:solidFill>
                  <a:schemeClr val="tx2">
                    <a:alpha val="60000"/>
                  </a:schemeClr>
                </a:solidFill>
              </a:rPr>
              <a:t>Certains théoriciens de la régulation (Paul </a:t>
            </a:r>
            <a:r>
              <a:rPr lang="fr-FR" sz="1800" kern="0" dirty="0" err="1">
                <a:solidFill>
                  <a:schemeClr val="tx2">
                    <a:alpha val="60000"/>
                  </a:schemeClr>
                </a:solidFill>
              </a:rPr>
              <a:t>Boccara</a:t>
            </a:r>
            <a:r>
              <a:rPr lang="fr-FR" sz="1800" kern="0" dirty="0">
                <a:solidFill>
                  <a:schemeClr val="tx2">
                    <a:alpha val="60000"/>
                  </a:schemeClr>
                </a:solidFill>
              </a:rPr>
              <a:t>) montrent que l’intervention croissante de l’Etat dans le système capitaliste est la seule façon d’empêcher la baisse tendancielle du taux de profit.</a:t>
            </a:r>
          </a:p>
        </p:txBody>
      </p:sp>
    </p:spTree>
    <p:extLst>
      <p:ext uri="{BB962C8B-B14F-4D97-AF65-F5344CB8AC3E}">
        <p14:creationId xmlns:p14="http://schemas.microsoft.com/office/powerpoint/2010/main" val="2730478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AD73E5-8B34-B501-93E5-275D359AB6B8}"/>
              </a:ext>
            </a:extLst>
          </p:cNvPr>
          <p:cNvSpPr>
            <a:spLocks noGrp="1"/>
          </p:cNvSpPr>
          <p:nvPr>
            <p:ph type="title"/>
          </p:nvPr>
        </p:nvSpPr>
        <p:spPr/>
        <p:txBody>
          <a:bodyPr/>
          <a:lstStyle/>
          <a:p>
            <a:r>
              <a:rPr lang="fr-FR" dirty="0"/>
              <a:t>Le capitalisme est un </a:t>
            </a:r>
            <a:r>
              <a:rPr lang="fr-FR" dirty="0" err="1"/>
              <a:t>contre-marché</a:t>
            </a:r>
            <a:endParaRPr lang="fr-FR" dirty="0"/>
          </a:p>
        </p:txBody>
      </p:sp>
      <p:sp>
        <p:nvSpPr>
          <p:cNvPr id="3" name="Espace réservé du contenu 2">
            <a:extLst>
              <a:ext uri="{FF2B5EF4-FFF2-40B4-BE49-F238E27FC236}">
                <a16:creationId xmlns:a16="http://schemas.microsoft.com/office/drawing/2014/main" id="{DBA2A929-D927-1487-1794-83D97C4D8C50}"/>
              </a:ext>
            </a:extLst>
          </p:cNvPr>
          <p:cNvSpPr>
            <a:spLocks noGrp="1"/>
          </p:cNvSpPr>
          <p:nvPr>
            <p:ph idx="1"/>
          </p:nvPr>
        </p:nvSpPr>
        <p:spPr>
          <a:xfrm>
            <a:off x="838200" y="2648607"/>
            <a:ext cx="10515600" cy="3528356"/>
          </a:xfrm>
        </p:spPr>
        <p:txBody>
          <a:bodyPr>
            <a:normAutofit/>
          </a:bodyPr>
          <a:lstStyle/>
          <a:p>
            <a:r>
              <a:rPr lang="fr-FR" sz="1800" kern="0" dirty="0">
                <a:solidFill>
                  <a:schemeClr val="tx2">
                    <a:alpha val="60000"/>
                  </a:schemeClr>
                </a:solidFill>
              </a:rPr>
              <a:t>Fernand Braudel dans « </a:t>
            </a:r>
            <a:r>
              <a:rPr lang="fr-FR" sz="1800" i="1" kern="0" dirty="0">
                <a:solidFill>
                  <a:schemeClr val="tx2">
                    <a:alpha val="60000"/>
                  </a:schemeClr>
                </a:solidFill>
              </a:rPr>
              <a:t>Civilisation matérielle, économie et capitalisme </a:t>
            </a:r>
            <a:r>
              <a:rPr lang="fr-FR" sz="1800" kern="0" dirty="0">
                <a:solidFill>
                  <a:schemeClr val="tx2">
                    <a:alpha val="60000"/>
                  </a:schemeClr>
                </a:solidFill>
              </a:rPr>
              <a:t>», XVème-XVIIIème siècles (1979), explique que le capitalisme est un « </a:t>
            </a:r>
            <a:r>
              <a:rPr lang="fr-FR" sz="1800" kern="0" dirty="0" err="1">
                <a:solidFill>
                  <a:schemeClr val="tx2">
                    <a:alpha val="60000"/>
                  </a:schemeClr>
                </a:solidFill>
              </a:rPr>
              <a:t>contre-marché</a:t>
            </a:r>
            <a:r>
              <a:rPr lang="fr-FR" sz="1800" kern="0" dirty="0">
                <a:solidFill>
                  <a:schemeClr val="tx2">
                    <a:alpha val="60000"/>
                  </a:schemeClr>
                </a:solidFill>
              </a:rPr>
              <a:t> ». </a:t>
            </a:r>
          </a:p>
          <a:p>
            <a:r>
              <a:rPr lang="fr-FR" sz="1800" kern="0" dirty="0">
                <a:solidFill>
                  <a:schemeClr val="tx2">
                    <a:alpha val="60000"/>
                  </a:schemeClr>
                </a:solidFill>
              </a:rPr>
              <a:t>Les capitalistes, dans le but d’augmenter leur profit, cherchent à s’affranchir des contraintes de la concurrence en limitant la transparence, en cherchant à établir des monopoles. </a:t>
            </a:r>
          </a:p>
          <a:p>
            <a:r>
              <a:rPr lang="fr-FR" sz="1800" kern="0" dirty="0">
                <a:solidFill>
                  <a:schemeClr val="tx2">
                    <a:alpha val="60000"/>
                  </a:schemeClr>
                </a:solidFill>
              </a:rPr>
              <a:t>Le capitalisme ne peut donc se développer qu’avec la complicité de l’Etat. Comme l’écrit Braudel, « le capitalisme ne triomphe que lorsqu’il s’identifie avec l’Etat, qu’il est l’Etat ». </a:t>
            </a:r>
          </a:p>
          <a:p>
            <a:r>
              <a:rPr lang="fr-FR" sz="1800" kern="0" dirty="0">
                <a:solidFill>
                  <a:schemeClr val="tx2">
                    <a:alpha val="60000"/>
                  </a:schemeClr>
                </a:solidFill>
              </a:rPr>
              <a:t>En effet, l’Etat doit assurer le respect de la propriété privée et joue un rôle dans les tentatives des marchands pour contourner la concurrence (en accordant des monopoles par exemple).</a:t>
            </a:r>
          </a:p>
        </p:txBody>
      </p:sp>
    </p:spTree>
    <p:extLst>
      <p:ext uri="{BB962C8B-B14F-4D97-AF65-F5344CB8AC3E}">
        <p14:creationId xmlns:p14="http://schemas.microsoft.com/office/powerpoint/2010/main" val="3539907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1E4D0F-E58D-525A-A8CE-291F08190AD7}"/>
              </a:ext>
            </a:extLst>
          </p:cNvPr>
          <p:cNvSpPr>
            <a:spLocks noGrp="1"/>
          </p:cNvSpPr>
          <p:nvPr>
            <p:ph type="title"/>
          </p:nvPr>
        </p:nvSpPr>
        <p:spPr/>
        <p:txBody>
          <a:bodyPr/>
          <a:lstStyle/>
          <a:p>
            <a:r>
              <a:rPr lang="fr-FR" dirty="0" err="1"/>
              <a:t>Ostrom</a:t>
            </a:r>
            <a:r>
              <a:rPr lang="fr-FR" dirty="0"/>
              <a:t> et la propriété commune</a:t>
            </a:r>
          </a:p>
        </p:txBody>
      </p:sp>
      <p:sp>
        <p:nvSpPr>
          <p:cNvPr id="3" name="Espace réservé du contenu 2">
            <a:extLst>
              <a:ext uri="{FF2B5EF4-FFF2-40B4-BE49-F238E27FC236}">
                <a16:creationId xmlns:a16="http://schemas.microsoft.com/office/drawing/2014/main" id="{631A482A-55FC-AD81-6698-D162F10FA408}"/>
              </a:ext>
            </a:extLst>
          </p:cNvPr>
          <p:cNvSpPr>
            <a:spLocks noGrp="1"/>
          </p:cNvSpPr>
          <p:nvPr>
            <p:ph idx="1"/>
          </p:nvPr>
        </p:nvSpPr>
        <p:spPr/>
        <p:txBody>
          <a:bodyPr/>
          <a:lstStyle/>
          <a:p>
            <a:pPr algn="just"/>
            <a:r>
              <a:rPr lang="fr-FR"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’analyse conceptuelle de Schlager et </a:t>
            </a:r>
            <a:r>
              <a:rPr lang="fr-F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Ostrom</a:t>
            </a: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est construite sur la critique de deux positions fondamentales de la théorie des droits de propriété que sont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571500" lvl="1" indent="-342900" algn="just">
              <a:buFont typeface="+mj-lt"/>
              <a:buAutoNum type="romanLcParenR"/>
            </a:pPr>
            <a:r>
              <a:rPr lang="fr-FR"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l’assimilation de la propriété commune à l’absence de droit d’exclure et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marL="571500" lvl="1" indent="-342900" algn="just">
              <a:buFont typeface="+mj-lt"/>
              <a:buAutoNum type="romanLcParenR"/>
            </a:pPr>
            <a:r>
              <a:rPr lang="fr-FR"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définition de la propriété selon un faisceau composé de deux droits : le droit d’exclure et le droit d’aliéner. </a:t>
            </a:r>
          </a:p>
          <a:p>
            <a:pPr marL="228600" lvl="1" indent="0" algn="just">
              <a:buNone/>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=&gt; renversement des positions défendues par la théorie néolibérale des droits de propriété. </a:t>
            </a:r>
          </a:p>
          <a:p>
            <a:pPr marL="228600" lvl="1" indent="0" algn="just">
              <a:buNone/>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le droit d’exclure participe de la définition des régimes de propriété </a:t>
            </a:r>
            <a:r>
              <a:rPr lang="fr-FR"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commune n’implique nullement l’inefficacité de l’exploitation mise « en commun ».</a:t>
            </a:r>
          </a:p>
          <a:p>
            <a:pPr marL="228600" lvl="1" indent="0" algn="just">
              <a:buNone/>
            </a:pPr>
            <a:r>
              <a:rPr lang="fr-FR" sz="1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Tout au contraire, dans nombre de cas, c’est absence du droit d’exclure qui en fonde l’efficacité</a:t>
            </a:r>
            <a:endPar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28600" lvl="1" indent="0" algn="just">
              <a:buNone/>
            </a:pPr>
            <a:r>
              <a:rPr lang="fr-F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ii) l’absence de droit d’aliénation ne signifie en aucun cas une définition incomplète ou « faible » du régime de propriété.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571500" lvl="1" indent="-342900" algn="just">
              <a:buFont typeface="+mj-lt"/>
              <a:buAutoNum type="romanLcParenR"/>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69868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DD3284-6C43-33A8-CE42-D33CB58292E6}"/>
              </a:ext>
            </a:extLst>
          </p:cNvPr>
          <p:cNvSpPr>
            <a:spLocks noGrp="1"/>
          </p:cNvSpPr>
          <p:nvPr>
            <p:ph type="title"/>
          </p:nvPr>
        </p:nvSpPr>
        <p:spPr/>
        <p:txBody>
          <a:bodyPr>
            <a:normAutofit fontScale="90000"/>
          </a:bodyPr>
          <a:lstStyle/>
          <a:p>
            <a:r>
              <a:rPr lang="fr-FR" dirty="0"/>
              <a:t>La propriété au cœur des apports de la révolution </a:t>
            </a:r>
          </a:p>
        </p:txBody>
      </p:sp>
      <p:sp>
        <p:nvSpPr>
          <p:cNvPr id="3" name="Espace réservé du contenu 2">
            <a:extLst>
              <a:ext uri="{FF2B5EF4-FFF2-40B4-BE49-F238E27FC236}">
                <a16:creationId xmlns:a16="http://schemas.microsoft.com/office/drawing/2014/main" id="{59328EDE-C59D-6C23-7771-1D3A2CED18AE}"/>
              </a:ext>
            </a:extLst>
          </p:cNvPr>
          <p:cNvSpPr>
            <a:spLocks noGrp="1"/>
          </p:cNvSpPr>
          <p:nvPr>
            <p:ph idx="1"/>
          </p:nvPr>
        </p:nvSpPr>
        <p:spPr/>
        <p:txBody>
          <a:bodyPr/>
          <a:lstStyle/>
          <a:p>
            <a:r>
              <a:rPr lang="fr-FR" sz="1800" b="1" dirty="0">
                <a:effectLst/>
                <a:ea typeface="Calibri" panose="020F0502020204030204" pitchFamily="34" charset="0"/>
                <a:cs typeface="Times New Roman" panose="02020603050405020304" pitchFamily="18" charset="0"/>
              </a:rPr>
              <a:t>« </a:t>
            </a:r>
            <a:r>
              <a:rPr lang="fr-FR" sz="1800" i="1" dirty="0">
                <a:solidFill>
                  <a:srgbClr val="202021"/>
                </a:solidFill>
                <a:effectLst/>
                <a:ea typeface="Calibri" panose="020F0502020204030204" pitchFamily="34" charset="0"/>
                <a:cs typeface="Times New Roman" panose="02020603050405020304" pitchFamily="18" charset="0"/>
              </a:rPr>
              <a:t>La résultante générale des principes de la révolution a été l’affranchissement et l’extension de la propriété. Le mouvement général de la révolution est donc dans le sens de la propriété individuelle et non de la propriété commune</a:t>
            </a:r>
            <a:r>
              <a:rPr lang="fr-FR" sz="1800" dirty="0">
                <a:solidFill>
                  <a:srgbClr val="202021"/>
                </a:solidFill>
                <a:effectLst/>
                <a:ea typeface="Calibri" panose="020F0502020204030204" pitchFamily="34" charset="0"/>
                <a:cs typeface="Times New Roman" panose="02020603050405020304" pitchFamily="18" charset="0"/>
              </a:rPr>
              <a:t> » écrit le philosophe du 19</a:t>
            </a:r>
            <a:r>
              <a:rPr lang="fr-FR" sz="1800" baseline="30000" dirty="0">
                <a:solidFill>
                  <a:srgbClr val="202021"/>
                </a:solidFill>
                <a:effectLst/>
                <a:ea typeface="Calibri" panose="020F0502020204030204" pitchFamily="34" charset="0"/>
                <a:cs typeface="Times New Roman" panose="02020603050405020304" pitchFamily="18" charset="0"/>
              </a:rPr>
              <a:t>ème</a:t>
            </a:r>
            <a:r>
              <a:rPr lang="fr-FR" sz="1800" dirty="0">
                <a:solidFill>
                  <a:srgbClr val="202021"/>
                </a:solidFill>
                <a:effectLst/>
                <a:ea typeface="Calibri" panose="020F0502020204030204" pitchFamily="34" charset="0"/>
                <a:cs typeface="Times New Roman" panose="02020603050405020304" pitchFamily="18" charset="0"/>
              </a:rPr>
              <a:t> siècle Paul Janet</a:t>
            </a:r>
            <a:r>
              <a:rPr lang="fr-FR" dirty="0">
                <a:effectLst/>
              </a:rPr>
              <a:t> </a:t>
            </a:r>
            <a:r>
              <a:rPr lang="fr-FR" sz="1800" kern="100" dirty="0">
                <a:effectLst/>
                <a:ea typeface="Calibri" panose="020F0502020204030204" pitchFamily="34" charset="0"/>
                <a:cs typeface="Calibri" panose="020F0502020204030204" pitchFamily="34" charset="0"/>
              </a:rPr>
              <a:t>(La Propriété pendant la Révolution française, </a:t>
            </a:r>
            <a:r>
              <a:rPr lang="fr-FR" sz="1800" i="1" kern="100" dirty="0">
                <a:effectLst/>
                <a:ea typeface="Calibri" panose="020F0502020204030204" pitchFamily="34" charset="0"/>
                <a:cs typeface="Calibri" panose="020F0502020204030204" pitchFamily="34" charset="0"/>
              </a:rPr>
              <a:t>Revue des Deux Mondes</a:t>
            </a:r>
            <a:r>
              <a:rPr lang="fr-FR" sz="1800" kern="100" dirty="0">
                <a:effectLst/>
                <a:ea typeface="Calibri" panose="020F0502020204030204" pitchFamily="34" charset="0"/>
                <a:cs typeface="Calibri" panose="020F0502020204030204" pitchFamily="34" charset="0"/>
              </a:rPr>
              <a:t>, 3e période, tome 23, 1877).</a:t>
            </a:r>
            <a:endParaRPr lang="fr-FR" sz="1800" kern="100" dirty="0">
              <a:effectLst/>
              <a:ea typeface="Calibri" panose="020F0502020204030204" pitchFamily="34" charset="0"/>
              <a:cs typeface="Times New Roman" panose="02020603050405020304" pitchFamily="18" charset="0"/>
            </a:endParaRPr>
          </a:p>
          <a:p>
            <a:r>
              <a:rPr lang="fr-FR" sz="1800" dirty="0">
                <a:solidFill>
                  <a:srgbClr val="202021"/>
                </a:solidFill>
                <a:ea typeface="Calibri" panose="020F0502020204030204" pitchFamily="34" charset="0"/>
                <a:cs typeface="Times New Roman" panose="02020603050405020304" pitchFamily="18" charset="0"/>
              </a:rPr>
              <a:t>L</a:t>
            </a:r>
            <a:r>
              <a:rPr lang="fr-FR" sz="1800" dirty="0">
                <a:solidFill>
                  <a:srgbClr val="202021"/>
                </a:solidFill>
                <a:effectLst/>
                <a:ea typeface="Calibri" panose="020F0502020204030204" pitchFamily="34" charset="0"/>
                <a:cs typeface="Times New Roman" panose="02020603050405020304" pitchFamily="18" charset="0"/>
              </a:rPr>
              <a:t>’abolition du régime féodal a permis « la liberté de la propriété » et « le libre accès à la propriété » qui correspond à une société d’individus égaux en droit. </a:t>
            </a:r>
          </a:p>
          <a:p>
            <a:r>
              <a:rPr lang="fr-FR" sz="1800" dirty="0">
                <a:solidFill>
                  <a:srgbClr val="202021"/>
                </a:solidFill>
                <a:cs typeface="Times New Roman" panose="02020603050405020304" pitchFamily="18" charset="0"/>
              </a:rPr>
              <a:t>La révolution de 1789 a été, à n’en pas douter, une révolution sociale : a-t-elle été aussi une révolution socialiste ? </a:t>
            </a:r>
          </a:p>
        </p:txBody>
      </p:sp>
    </p:spTree>
    <p:extLst>
      <p:ext uri="{BB962C8B-B14F-4D97-AF65-F5344CB8AC3E}">
        <p14:creationId xmlns:p14="http://schemas.microsoft.com/office/powerpoint/2010/main" val="676249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0BB6B2-143D-603A-C8E5-33F4BE8AD59D}"/>
              </a:ext>
            </a:extLst>
          </p:cNvPr>
          <p:cNvSpPr>
            <a:spLocks noGrp="1"/>
          </p:cNvSpPr>
          <p:nvPr>
            <p:ph type="title"/>
          </p:nvPr>
        </p:nvSpPr>
        <p:spPr/>
        <p:txBody>
          <a:bodyPr/>
          <a:lstStyle/>
          <a:p>
            <a:r>
              <a:rPr lang="fr-FR" dirty="0"/>
              <a:t>Un faisceau de 5 droits</a:t>
            </a:r>
          </a:p>
        </p:txBody>
      </p:sp>
      <p:sp>
        <p:nvSpPr>
          <p:cNvPr id="3" name="Espace réservé du contenu 2">
            <a:extLst>
              <a:ext uri="{FF2B5EF4-FFF2-40B4-BE49-F238E27FC236}">
                <a16:creationId xmlns:a16="http://schemas.microsoft.com/office/drawing/2014/main" id="{B38CD1AF-EB96-3352-179F-BFF0C95195D6}"/>
              </a:ext>
            </a:extLst>
          </p:cNvPr>
          <p:cNvSpPr>
            <a:spLocks noGrp="1"/>
          </p:cNvSpPr>
          <p:nvPr>
            <p:ph idx="1"/>
          </p:nvPr>
        </p:nvSpPr>
        <p:spPr/>
        <p:txBody>
          <a:bodyPr/>
          <a:lstStyle/>
          <a:p>
            <a:r>
              <a:rPr lang="fr-FR" sz="1800" dirty="0">
                <a:solidFill>
                  <a:srgbClr val="000000"/>
                </a:solidFill>
                <a:effectLst/>
                <a:latin typeface="Calibri" panose="020F0502020204030204" pitchFamily="34" charset="0"/>
                <a:ea typeface="Times New Roman" panose="02020603050405020304" pitchFamily="18" charset="0"/>
              </a:rPr>
              <a:t>le droit d’accès, </a:t>
            </a:r>
          </a:p>
          <a:p>
            <a:r>
              <a:rPr lang="fr-FR" sz="1800" dirty="0">
                <a:solidFill>
                  <a:srgbClr val="000000"/>
                </a:solidFill>
                <a:effectLst/>
                <a:latin typeface="Calibri" panose="020F0502020204030204" pitchFamily="34" charset="0"/>
                <a:ea typeface="Times New Roman" panose="02020603050405020304" pitchFamily="18" charset="0"/>
              </a:rPr>
              <a:t>le droit de prélèvement, </a:t>
            </a:r>
          </a:p>
          <a:p>
            <a:r>
              <a:rPr lang="fr-FR" sz="1800" dirty="0">
                <a:solidFill>
                  <a:srgbClr val="000000"/>
                </a:solidFill>
                <a:effectLst/>
                <a:latin typeface="Calibri" panose="020F0502020204030204" pitchFamily="34" charset="0"/>
                <a:ea typeface="Times New Roman" panose="02020603050405020304" pitchFamily="18" charset="0"/>
              </a:rPr>
              <a:t>le droit de gestion, </a:t>
            </a:r>
          </a:p>
          <a:p>
            <a:r>
              <a:rPr lang="fr-FR" sz="1800" dirty="0">
                <a:solidFill>
                  <a:srgbClr val="000000"/>
                </a:solidFill>
                <a:effectLst/>
                <a:latin typeface="Calibri" panose="020F0502020204030204" pitchFamily="34" charset="0"/>
                <a:ea typeface="Times New Roman" panose="02020603050405020304" pitchFamily="18" charset="0"/>
              </a:rPr>
              <a:t>le droit d’exclure, </a:t>
            </a:r>
          </a:p>
          <a:p>
            <a:r>
              <a:rPr lang="fr-FR" sz="1800" dirty="0">
                <a:solidFill>
                  <a:srgbClr val="000000"/>
                </a:solidFill>
                <a:effectLst/>
                <a:latin typeface="Calibri" panose="020F0502020204030204" pitchFamily="34" charset="0"/>
                <a:ea typeface="Times New Roman" panose="02020603050405020304" pitchFamily="18" charset="0"/>
              </a:rPr>
              <a:t>le droit d’aliéner. </a:t>
            </a:r>
          </a:p>
          <a:p>
            <a:r>
              <a:rPr lang="fr-FR" sz="1800" dirty="0">
                <a:solidFill>
                  <a:srgbClr val="000000"/>
                </a:solidFill>
                <a:effectLst/>
                <a:latin typeface="Calibri" panose="020F0502020204030204" pitchFamily="34" charset="0"/>
                <a:ea typeface="Times New Roman" panose="02020603050405020304" pitchFamily="18" charset="0"/>
              </a:rPr>
              <a:t>Ces droits sont indépendants les uns des autres, mais dans de nombreux cas de CPR(</a:t>
            </a:r>
            <a:r>
              <a:rPr lang="fr-FR" sz="1800" dirty="0" err="1">
                <a:solidFill>
                  <a:srgbClr val="000000"/>
                </a:solidFill>
                <a:effectLst/>
                <a:latin typeface="Calibri" panose="020F0502020204030204" pitchFamily="34" charset="0"/>
                <a:ea typeface="Times New Roman" panose="02020603050405020304" pitchFamily="18" charset="0"/>
              </a:rPr>
              <a:t>poll</a:t>
            </a:r>
            <a:r>
              <a:rPr lang="fr-FR" sz="1800" dirty="0">
                <a:solidFill>
                  <a:srgbClr val="000000"/>
                </a:solidFill>
                <a:effectLst/>
                <a:latin typeface="Calibri" panose="020F0502020204030204" pitchFamily="34" charset="0"/>
                <a:ea typeface="Times New Roman" panose="02020603050405020304" pitchFamily="18" charset="0"/>
              </a:rPr>
              <a:t> commun de ressources : rivières, lacs, océans), notamment des pêcheries, ils sont, la plupart du temps, détenus de manière cumulative</a:t>
            </a:r>
            <a:r>
              <a:rPr lang="fr-FR" sz="1800">
                <a:solidFill>
                  <a:srgbClr val="000000"/>
                </a:solidFill>
                <a:effectLst/>
                <a:latin typeface="Calibri" panose="020F0502020204030204" pitchFamily="34" charset="0"/>
                <a:ea typeface="Times New Roman" panose="02020603050405020304" pitchFamily="18" charset="0"/>
              </a:rPr>
              <a:t>. </a:t>
            </a:r>
            <a:endParaRPr lang="fr-FR" dirty="0"/>
          </a:p>
        </p:txBody>
      </p:sp>
    </p:spTree>
    <p:extLst>
      <p:ext uri="{BB962C8B-B14F-4D97-AF65-F5344CB8AC3E}">
        <p14:creationId xmlns:p14="http://schemas.microsoft.com/office/powerpoint/2010/main" val="1341212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9852EB-B3FE-70FE-E923-BF5E269C50DA}"/>
              </a:ext>
            </a:extLst>
          </p:cNvPr>
          <p:cNvSpPr>
            <a:spLocks noGrp="1"/>
          </p:cNvSpPr>
          <p:nvPr>
            <p:ph type="title"/>
          </p:nvPr>
        </p:nvSpPr>
        <p:spPr/>
        <p:txBody>
          <a:bodyPr/>
          <a:lstStyle/>
          <a:p>
            <a:r>
              <a:rPr lang="fr-FR" dirty="0"/>
              <a:t>La révolution a-t-elle été socialiste ?</a:t>
            </a:r>
          </a:p>
        </p:txBody>
      </p:sp>
      <p:sp>
        <p:nvSpPr>
          <p:cNvPr id="3" name="Espace réservé du contenu 2">
            <a:extLst>
              <a:ext uri="{FF2B5EF4-FFF2-40B4-BE49-F238E27FC236}">
                <a16:creationId xmlns:a16="http://schemas.microsoft.com/office/drawing/2014/main" id="{84856F06-C791-C3CD-42D8-2158F7F85812}"/>
              </a:ext>
            </a:extLst>
          </p:cNvPr>
          <p:cNvSpPr>
            <a:spLocks noGrp="1"/>
          </p:cNvSpPr>
          <p:nvPr>
            <p:ph idx="1"/>
          </p:nvPr>
        </p:nvSpPr>
        <p:spPr>
          <a:xfrm>
            <a:off x="838200" y="2396359"/>
            <a:ext cx="10515600" cy="3780604"/>
          </a:xfrm>
        </p:spPr>
        <p:txBody>
          <a:bodyPr/>
          <a:lstStyle/>
          <a:p>
            <a:r>
              <a:rPr lang="fr-FR" sz="1800" dirty="0">
                <a:solidFill>
                  <a:srgbClr val="202122"/>
                </a:solidFill>
                <a:effectLst/>
                <a:ea typeface="Calibri" panose="020F0502020204030204" pitchFamily="34" charset="0"/>
                <a:cs typeface="Calibri" panose="020F0502020204030204" pitchFamily="34" charset="0"/>
              </a:rPr>
              <a:t>Pour résoudre cette question, il faudrait s’entendre sur le sens du mot socialisme. </a:t>
            </a:r>
          </a:p>
          <a:p>
            <a:r>
              <a:rPr lang="fr-FR" sz="1800" dirty="0">
                <a:solidFill>
                  <a:srgbClr val="202122"/>
                </a:solidFill>
                <a:effectLst/>
                <a:ea typeface="Calibri" panose="020F0502020204030204" pitchFamily="34" charset="0"/>
                <a:cs typeface="Calibri" panose="020F0502020204030204" pitchFamily="34" charset="0"/>
              </a:rPr>
              <a:t>On désigne généralement par là une doctrine qui porte atteinte au principe de la propriété individuelle. Mais toute modification au régime de propriété ne fut ni à la charge, ni à l’honneur du socialisme.</a:t>
            </a:r>
          </a:p>
          <a:p>
            <a:r>
              <a:rPr lang="fr-FR" sz="1800" dirty="0">
                <a:solidFill>
                  <a:srgbClr val="202122"/>
                </a:solidFill>
                <a:ea typeface="Calibri" panose="020F0502020204030204" pitchFamily="34" charset="0"/>
                <a:cs typeface="Calibri" panose="020F0502020204030204" pitchFamily="34" charset="0"/>
              </a:rPr>
              <a:t>Conception d’un ordre nouveau de distribution des richesses dont les principes éloignent des idées socialistes :</a:t>
            </a:r>
          </a:p>
          <a:p>
            <a:pPr lvl="1"/>
            <a:r>
              <a:rPr lang="fr-FR" sz="1600" dirty="0">
                <a:solidFill>
                  <a:srgbClr val="202122"/>
                </a:solidFill>
                <a:effectLst/>
                <a:ea typeface="Calibri" panose="020F0502020204030204" pitchFamily="34" charset="0"/>
                <a:cs typeface="Calibri" panose="020F0502020204030204" pitchFamily="34" charset="0"/>
              </a:rPr>
              <a:t>Le droit de régler la propriété par la loi</a:t>
            </a:r>
          </a:p>
          <a:p>
            <a:pPr lvl="1"/>
            <a:r>
              <a:rPr lang="fr-FR" sz="1600" dirty="0">
                <a:solidFill>
                  <a:srgbClr val="202122"/>
                </a:solidFill>
                <a:ea typeface="Calibri" panose="020F0502020204030204" pitchFamily="34" charset="0"/>
                <a:cs typeface="Calibri" panose="020F0502020204030204" pitchFamily="34" charset="0"/>
              </a:rPr>
              <a:t>La propriété individuelle est un droit inviolable et sacré.</a:t>
            </a:r>
            <a:endParaRPr lang="fr-FR" sz="1600" dirty="0">
              <a:effectLst/>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403530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F8B5C3-A27B-1AF0-3C83-B4AF473D2268}"/>
              </a:ext>
            </a:extLst>
          </p:cNvPr>
          <p:cNvSpPr>
            <a:spLocks noGrp="1"/>
          </p:cNvSpPr>
          <p:nvPr>
            <p:ph type="title"/>
          </p:nvPr>
        </p:nvSpPr>
        <p:spPr/>
        <p:txBody>
          <a:bodyPr/>
          <a:lstStyle/>
          <a:p>
            <a:r>
              <a:rPr lang="fr-FR" dirty="0"/>
              <a:t>La philosophie derrière l’action</a:t>
            </a:r>
          </a:p>
        </p:txBody>
      </p:sp>
      <p:sp>
        <p:nvSpPr>
          <p:cNvPr id="3" name="Espace réservé du contenu 2">
            <a:extLst>
              <a:ext uri="{FF2B5EF4-FFF2-40B4-BE49-F238E27FC236}">
                <a16:creationId xmlns:a16="http://schemas.microsoft.com/office/drawing/2014/main" id="{E49F0252-ACD9-9E9F-BC91-C5946EFF6B36}"/>
              </a:ext>
            </a:extLst>
          </p:cNvPr>
          <p:cNvSpPr>
            <a:spLocks noGrp="1"/>
          </p:cNvSpPr>
          <p:nvPr>
            <p:ph idx="1"/>
          </p:nvPr>
        </p:nvSpPr>
        <p:spPr>
          <a:xfrm>
            <a:off x="838200" y="2554013"/>
            <a:ext cx="10515600" cy="3622949"/>
          </a:xfrm>
        </p:spPr>
        <p:txBody>
          <a:bodyPr>
            <a:normAutofit/>
          </a:bodyPr>
          <a:lstStyle/>
          <a:p>
            <a:r>
              <a:rPr lang="fr-FR" sz="2000" dirty="0"/>
              <a:t>La Révolution française a touché à la propriété dans trois circonstances :</a:t>
            </a:r>
          </a:p>
          <a:p>
            <a:pPr lvl="1"/>
            <a:r>
              <a:rPr lang="fr-FR" sz="1800" dirty="0"/>
              <a:t>Abolition des droits féodaux</a:t>
            </a:r>
          </a:p>
          <a:p>
            <a:pPr lvl="1"/>
            <a:r>
              <a:rPr lang="fr-FR" sz="1800" dirty="0"/>
              <a:t>Propriété dans la famille par les lois successorales</a:t>
            </a:r>
          </a:p>
          <a:p>
            <a:pPr lvl="1"/>
            <a:r>
              <a:rPr lang="fr-FR" sz="1800" dirty="0"/>
              <a:t>Aliénation des biens ecclésiastiques (propriété de corporation)</a:t>
            </a:r>
          </a:p>
          <a:p>
            <a:r>
              <a:rPr lang="fr-FR" sz="2000" dirty="0"/>
              <a:t>Les principes invoqués :</a:t>
            </a:r>
          </a:p>
          <a:p>
            <a:pPr lvl="1"/>
            <a:r>
              <a:rPr lang="fr-FR" sz="1800" dirty="0"/>
              <a:t>Abolition d’un système féodal injuste</a:t>
            </a:r>
          </a:p>
          <a:p>
            <a:pPr lvl="1"/>
            <a:r>
              <a:rPr lang="fr-FR" sz="1800" dirty="0"/>
              <a:t>Respect de la propriété individuelle</a:t>
            </a:r>
          </a:p>
        </p:txBody>
      </p:sp>
    </p:spTree>
    <p:extLst>
      <p:ext uri="{BB962C8B-B14F-4D97-AF65-F5344CB8AC3E}">
        <p14:creationId xmlns:p14="http://schemas.microsoft.com/office/powerpoint/2010/main" val="336614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5992E9-F13D-8757-6F59-C1EFF02756FC}"/>
              </a:ext>
            </a:extLst>
          </p:cNvPr>
          <p:cNvSpPr>
            <a:spLocks noGrp="1"/>
          </p:cNvSpPr>
          <p:nvPr>
            <p:ph type="title"/>
          </p:nvPr>
        </p:nvSpPr>
        <p:spPr/>
        <p:txBody>
          <a:bodyPr/>
          <a:lstStyle/>
          <a:p>
            <a:r>
              <a:rPr lang="fr-FR" dirty="0"/>
              <a:t>La propriété est un droit naturel</a:t>
            </a:r>
          </a:p>
        </p:txBody>
      </p:sp>
      <p:sp>
        <p:nvSpPr>
          <p:cNvPr id="3" name="Espace réservé du contenu 2">
            <a:extLst>
              <a:ext uri="{FF2B5EF4-FFF2-40B4-BE49-F238E27FC236}">
                <a16:creationId xmlns:a16="http://schemas.microsoft.com/office/drawing/2014/main" id="{97DA08B9-8BA8-1305-2934-9163EA13DAE4}"/>
              </a:ext>
            </a:extLst>
          </p:cNvPr>
          <p:cNvSpPr>
            <a:spLocks noGrp="1"/>
          </p:cNvSpPr>
          <p:nvPr>
            <p:ph idx="1"/>
          </p:nvPr>
        </p:nvSpPr>
        <p:spPr/>
        <p:txBody>
          <a:bodyPr>
            <a:normAutofit/>
          </a:bodyPr>
          <a:lstStyle/>
          <a:p>
            <a:r>
              <a:rPr lang="fr-FR" sz="2400" dirty="0"/>
              <a:t>Dans les constitutions modernes, la propriété est le « droit le plus absolu de jouir et de disposer » d’un bien matériel tel que ce fut formulé en 1804 par Napoléon, et encore aujourd’hui par le Code civil en France. </a:t>
            </a:r>
          </a:p>
          <a:p>
            <a:pPr>
              <a:lnSpc>
                <a:spcPct val="107000"/>
              </a:lnSpc>
              <a:spcAft>
                <a:spcPts val="800"/>
              </a:spcAft>
            </a:pPr>
            <a:r>
              <a:rPr lang="fr-FR" sz="2400" dirty="0"/>
              <a:t>Au moment de la Révolution, </a:t>
            </a:r>
            <a:r>
              <a:rPr lang="fr-FR" sz="1800" kern="0" dirty="0">
                <a:effectLst/>
                <a:ea typeface="Calibri" panose="020F0502020204030204" pitchFamily="34" charset="0"/>
              </a:rPr>
              <a:t>« </a:t>
            </a:r>
            <a:r>
              <a:rPr lang="fr-FR" sz="1800" i="1" kern="0" dirty="0">
                <a:solidFill>
                  <a:srgbClr val="231F20"/>
                </a:solidFill>
                <a:effectLst/>
                <a:ea typeface="Calibri" panose="020F0502020204030204" pitchFamily="34" charset="0"/>
                <a:cs typeface="AGaramond-Regular"/>
              </a:rPr>
              <a:t>C’est contraints et forcés que les révolutionnaires ont pris acte du fait que l’émancipation des individus, pour se concrétiser, passait par celle, prioritaire car déterminante, de la propriété</a:t>
            </a:r>
            <a:r>
              <a:rPr lang="fr-FR" sz="1800" kern="0" dirty="0">
                <a:solidFill>
                  <a:srgbClr val="231F20"/>
                </a:solidFill>
                <a:effectLst/>
                <a:ea typeface="Calibri" panose="020F0502020204030204" pitchFamily="34" charset="0"/>
                <a:cs typeface="AGaramond-Regular"/>
              </a:rPr>
              <a:t> ».</a:t>
            </a:r>
            <a:r>
              <a:rPr lang="fr-FR" sz="1600" dirty="0">
                <a:effectLst/>
              </a:rPr>
              <a:t> </a:t>
            </a:r>
            <a:r>
              <a:rPr lang="fr-FR" sz="1800" kern="0" dirty="0">
                <a:effectLst/>
                <a:ea typeface="Calibri" panose="020F0502020204030204" pitchFamily="34" charset="0"/>
                <a:cs typeface="Calibri" panose="020F0502020204030204" pitchFamily="34" charset="0"/>
              </a:rPr>
              <a:t>Colette Capitan, « Propriété privée et individu-sujet-de-droits », Revue L’Homme, 153 janvier-mars, 2000.</a:t>
            </a:r>
            <a:endParaRPr lang="fr-FR" sz="1800" kern="100" dirty="0">
              <a:effectLst/>
              <a:ea typeface="Calibri" panose="020F0502020204030204" pitchFamily="34" charset="0"/>
              <a:cs typeface="Times New Roman" panose="02020603050405020304" pitchFamily="18" charset="0"/>
            </a:endParaRPr>
          </a:p>
          <a:p>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fr-FR" sz="2400" dirty="0"/>
          </a:p>
        </p:txBody>
      </p:sp>
    </p:spTree>
    <p:extLst>
      <p:ext uri="{BB962C8B-B14F-4D97-AF65-F5344CB8AC3E}">
        <p14:creationId xmlns:p14="http://schemas.microsoft.com/office/powerpoint/2010/main" val="4003918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633FE1-A77C-AF5B-4202-557D9BBF27B6}"/>
              </a:ext>
            </a:extLst>
          </p:cNvPr>
          <p:cNvSpPr>
            <a:spLocks noGrp="1"/>
          </p:cNvSpPr>
          <p:nvPr>
            <p:ph type="title"/>
          </p:nvPr>
        </p:nvSpPr>
        <p:spPr>
          <a:xfrm>
            <a:off x="838199" y="681037"/>
            <a:ext cx="10828283" cy="1325563"/>
          </a:xfrm>
        </p:spPr>
        <p:txBody>
          <a:bodyPr>
            <a:normAutofit/>
          </a:bodyPr>
          <a:lstStyle/>
          <a:p>
            <a:r>
              <a:rPr lang="fr-FR" dirty="0"/>
              <a:t>Comment expliquer cette préférence ?</a:t>
            </a:r>
          </a:p>
        </p:txBody>
      </p:sp>
      <p:sp>
        <p:nvSpPr>
          <p:cNvPr id="3" name="Espace réservé du contenu 2">
            <a:extLst>
              <a:ext uri="{FF2B5EF4-FFF2-40B4-BE49-F238E27FC236}">
                <a16:creationId xmlns:a16="http://schemas.microsoft.com/office/drawing/2014/main" id="{ADFF1CDF-1CCA-383C-8A8E-E0064847F683}"/>
              </a:ext>
            </a:extLst>
          </p:cNvPr>
          <p:cNvSpPr>
            <a:spLocks noGrp="1"/>
          </p:cNvSpPr>
          <p:nvPr>
            <p:ph idx="1"/>
          </p:nvPr>
        </p:nvSpPr>
        <p:spPr/>
        <p:txBody>
          <a:bodyPr/>
          <a:lstStyle/>
          <a:p>
            <a:r>
              <a:rPr lang="fr-FR" sz="2400" kern="0" dirty="0">
                <a:solidFill>
                  <a:srgbClr val="231F20"/>
                </a:solidFill>
                <a:effectLst/>
                <a:ea typeface="Calibri" panose="020F0502020204030204" pitchFamily="34" charset="0"/>
                <a:cs typeface="AGaramond-Regular"/>
              </a:rPr>
              <a:t>Le cœur du système féodal était la confusion entre le bien matériel, la terre, et celui qui la valorise, le paysan. En 1789, la propriété individuelle détruit le lien féodal et établit la distinction entre les hommes et les choses. </a:t>
            </a:r>
          </a:p>
          <a:p>
            <a:r>
              <a:rPr lang="fr-FR" sz="2400" kern="0" dirty="0">
                <a:solidFill>
                  <a:srgbClr val="231F20"/>
                </a:solidFill>
                <a:effectLst/>
                <a:ea typeface="Calibri" panose="020F0502020204030204" pitchFamily="34" charset="0"/>
                <a:cs typeface="AGaramond-Regular"/>
              </a:rPr>
              <a:t>Symbole de la servitude, la terre devient le signe de la liberté. À la propriété est associé l’individu, porteur de droits juridiques et politiques =&gt; reconnaissance et protection.</a:t>
            </a:r>
            <a:endParaRPr lang="fr-FR" sz="2400" kern="100" dirty="0">
              <a:effectLst/>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881326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E65039-09CE-E572-1799-7BA06A31548E}"/>
              </a:ext>
            </a:extLst>
          </p:cNvPr>
          <p:cNvSpPr>
            <a:spLocks noGrp="1"/>
          </p:cNvSpPr>
          <p:nvPr>
            <p:ph type="title"/>
          </p:nvPr>
        </p:nvSpPr>
        <p:spPr/>
        <p:txBody>
          <a:bodyPr/>
          <a:lstStyle/>
          <a:p>
            <a:r>
              <a:rPr lang="fr-FR" dirty="0"/>
              <a:t>Mettre de la morale dans la propriété</a:t>
            </a:r>
          </a:p>
        </p:txBody>
      </p:sp>
      <p:sp>
        <p:nvSpPr>
          <p:cNvPr id="3" name="Espace réservé du contenu 2">
            <a:extLst>
              <a:ext uri="{FF2B5EF4-FFF2-40B4-BE49-F238E27FC236}">
                <a16:creationId xmlns:a16="http://schemas.microsoft.com/office/drawing/2014/main" id="{89BC6E47-C851-59E8-D379-9E3962402961}"/>
              </a:ext>
            </a:extLst>
          </p:cNvPr>
          <p:cNvSpPr>
            <a:spLocks noGrp="1"/>
          </p:cNvSpPr>
          <p:nvPr>
            <p:ph idx="1"/>
          </p:nvPr>
        </p:nvSpPr>
        <p:spPr/>
        <p:txBody>
          <a:bodyPr>
            <a:normAutofit fontScale="92500" lnSpcReduction="10000"/>
          </a:bodyPr>
          <a:lstStyle/>
          <a:p>
            <a:r>
              <a:rPr lang="fr-FR" dirty="0"/>
              <a:t>L’article 4 de la DDHC : « Ma liberté s’arrête où commence celle de l’autre ».</a:t>
            </a:r>
          </a:p>
          <a:p>
            <a:r>
              <a:rPr lang="fr-FR" dirty="0"/>
              <a:t>Avec l’arrivée de Napoléon et de l'empire, cette dimension morale dans le droit de propriété va disparaître au profit d'une conception purement matérialiste. Désormais la propriété sera absolue et le propriétaire souverain. Par l'article 544 du code civil « la propriété est le droit de jouir et disposer les choses de la manière la plus absolue pourvu qu'on n'en fasse pas un usage prohibé par les lois ou par les règlements ». </a:t>
            </a:r>
          </a:p>
        </p:txBody>
      </p:sp>
    </p:spTree>
    <p:extLst>
      <p:ext uri="{BB962C8B-B14F-4D97-AF65-F5344CB8AC3E}">
        <p14:creationId xmlns:p14="http://schemas.microsoft.com/office/powerpoint/2010/main" val="3793241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35B64-3A22-CCA5-956D-C0CCEE1D3539}"/>
              </a:ext>
            </a:extLst>
          </p:cNvPr>
          <p:cNvSpPr>
            <a:spLocks noGrp="1"/>
          </p:cNvSpPr>
          <p:nvPr>
            <p:ph type="title"/>
          </p:nvPr>
        </p:nvSpPr>
        <p:spPr/>
        <p:txBody>
          <a:bodyPr/>
          <a:lstStyle/>
          <a:p>
            <a:r>
              <a:rPr lang="fr-FR" dirty="0"/>
              <a:t>La fonction sociale de la propriété</a:t>
            </a:r>
          </a:p>
        </p:txBody>
      </p:sp>
      <p:sp>
        <p:nvSpPr>
          <p:cNvPr id="3" name="Espace réservé du contenu 2">
            <a:extLst>
              <a:ext uri="{FF2B5EF4-FFF2-40B4-BE49-F238E27FC236}">
                <a16:creationId xmlns:a16="http://schemas.microsoft.com/office/drawing/2014/main" id="{67852495-2FC1-4F6D-7CAA-8FC5F990F447}"/>
              </a:ext>
            </a:extLst>
          </p:cNvPr>
          <p:cNvSpPr>
            <a:spLocks noGrp="1"/>
          </p:cNvSpPr>
          <p:nvPr>
            <p:ph idx="1"/>
          </p:nvPr>
        </p:nvSpPr>
        <p:spPr/>
        <p:txBody>
          <a:bodyPr>
            <a:normAutofit lnSpcReduction="10000"/>
          </a:bodyPr>
          <a:lstStyle/>
          <a:p>
            <a:r>
              <a:rPr lang="fr-FR" dirty="0"/>
              <a:t>La propriété absolue est tellement forte que les choses se confondent avec la personne du propriétaire.</a:t>
            </a:r>
          </a:p>
          <a:p>
            <a:r>
              <a:rPr lang="fr-FR" dirty="0"/>
              <a:t>Mais le propriétaire n’a pas que des droits, il a aussi des devoirs ; il doit respecter les limites imposées par l’intérêt général.</a:t>
            </a:r>
          </a:p>
          <a:p>
            <a:r>
              <a:rPr lang="fr-FR" dirty="0"/>
              <a:t>La fonction sociale de la propriété est un concept qui a été développé en France, selon lequel la propriété n'est pas un droit individuel absolu, c'est une relation entre des gens. </a:t>
            </a:r>
          </a:p>
          <a:p>
            <a:endParaRPr lang="fr-FR" dirty="0"/>
          </a:p>
        </p:txBody>
      </p:sp>
    </p:spTree>
    <p:extLst>
      <p:ext uri="{BB962C8B-B14F-4D97-AF65-F5344CB8AC3E}">
        <p14:creationId xmlns:p14="http://schemas.microsoft.com/office/powerpoint/2010/main" val="2305284982"/>
      </p:ext>
    </p:extLst>
  </p:cSld>
  <p:clrMapOvr>
    <a:masterClrMapping/>
  </p:clrMapOvr>
</p:sld>
</file>

<file path=ppt/theme/theme1.xml><?xml version="1.0" encoding="utf-8"?>
<a:theme xmlns:a="http://schemas.openxmlformats.org/drawingml/2006/main" name="LuminousVTI">
  <a:themeElements>
    <a:clrScheme name="AnalogousFromDarkSeedLeftStep">
      <a:dk1>
        <a:srgbClr val="000000"/>
      </a:dk1>
      <a:lt1>
        <a:srgbClr val="FFFFFF"/>
      </a:lt1>
      <a:dk2>
        <a:srgbClr val="1E1834"/>
      </a:dk2>
      <a:lt2>
        <a:srgbClr val="F0F3F2"/>
      </a:lt2>
      <a:accent1>
        <a:srgbClr val="C34D8C"/>
      </a:accent1>
      <a:accent2>
        <a:srgbClr val="B13BAC"/>
      </a:accent2>
      <a:accent3>
        <a:srgbClr val="974DC3"/>
      </a:accent3>
      <a:accent4>
        <a:srgbClr val="543BB1"/>
      </a:accent4>
      <a:accent5>
        <a:srgbClr val="4D65C3"/>
      </a:accent5>
      <a:accent6>
        <a:srgbClr val="3B84B1"/>
      </a:accent6>
      <a:hlink>
        <a:srgbClr val="585CC7"/>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2755</Words>
  <Application>Microsoft Macintosh PowerPoint</Application>
  <PresentationFormat>Grand écran</PresentationFormat>
  <Paragraphs>138</Paragraphs>
  <Slides>30</Slides>
  <Notes>2</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30</vt:i4>
      </vt:variant>
    </vt:vector>
  </HeadingPairs>
  <TitlesOfParts>
    <vt:vector size="36" baseType="lpstr">
      <vt:lpstr>Arial</vt:lpstr>
      <vt:lpstr>Avenir Next LT Pro</vt:lpstr>
      <vt:lpstr>Calibri</vt:lpstr>
      <vt:lpstr>Sabon Next LT</vt:lpstr>
      <vt:lpstr>Wingdings</vt:lpstr>
      <vt:lpstr>LuminousVTI</vt:lpstr>
      <vt:lpstr>Le capitalisme a capturé la propriété</vt:lpstr>
      <vt:lpstr>La propriété nait sous l’empire romain</vt:lpstr>
      <vt:lpstr>La propriété au cœur des apports de la révolution </vt:lpstr>
      <vt:lpstr>La révolution a-t-elle été socialiste ?</vt:lpstr>
      <vt:lpstr>La philosophie derrière l’action</vt:lpstr>
      <vt:lpstr>La propriété est un droit naturel</vt:lpstr>
      <vt:lpstr>Comment expliquer cette préférence ?</vt:lpstr>
      <vt:lpstr>Mettre de la morale dans la propriété</vt:lpstr>
      <vt:lpstr>La fonction sociale de la propriété</vt:lpstr>
      <vt:lpstr>Deux conceptions de la propriété</vt:lpstr>
      <vt:lpstr>Des prétentions de la propriété à la réalité</vt:lpstr>
      <vt:lpstr>La théorie du faisceau de droits</vt:lpstr>
      <vt:lpstr>Propriété et économie de marché</vt:lpstr>
      <vt:lpstr>La propriété selon John Locke (1632-1704)</vt:lpstr>
      <vt:lpstr>Confusion propriété / possession</vt:lpstr>
      <vt:lpstr>La propriété selon J-J Rousseau</vt:lpstr>
      <vt:lpstr>Le droit de premier occupant</vt:lpstr>
      <vt:lpstr>Chez les révolutionnaires/ Robespierre</vt:lpstr>
      <vt:lpstr>Chez les révolutionnaires/ Thomas Paine</vt:lpstr>
      <vt:lpstr>Chez les révolutionnaires/ Babeuf</vt:lpstr>
      <vt:lpstr>Double revendication</vt:lpstr>
      <vt:lpstr>Les assauts contre la propriété commune</vt:lpstr>
      <vt:lpstr>La propriété comme faisceau de droits</vt:lpstr>
      <vt:lpstr>Le réalisme juridique</vt:lpstr>
      <vt:lpstr>Coase et les droits de propriété</vt:lpstr>
      <vt:lpstr>Capitalisme et économie de marché</vt:lpstr>
      <vt:lpstr>Le capitalisme est différent d’une économie de marché</vt:lpstr>
      <vt:lpstr>Le capitalisme est un contre-marché</vt:lpstr>
      <vt:lpstr>Ostrom et la propriété commune</vt:lpstr>
      <vt:lpstr>Un faisceau de 5 droits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capitalisme a capturé la propriété</dc:title>
  <dc:creator>Myriam Donsimoni</dc:creator>
  <cp:lastModifiedBy>Myriam Donsimoni</cp:lastModifiedBy>
  <cp:revision>2</cp:revision>
  <dcterms:created xsi:type="dcterms:W3CDTF">2023-09-25T07:26:45Z</dcterms:created>
  <dcterms:modified xsi:type="dcterms:W3CDTF">2023-10-05T10:55:22Z</dcterms:modified>
</cp:coreProperties>
</file>