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33"/>
  </p:notesMasterIdLst>
  <p:sldIdLst>
    <p:sldId id="256" r:id="rId2"/>
    <p:sldId id="257" r:id="rId3"/>
    <p:sldId id="261" r:id="rId4"/>
    <p:sldId id="264" r:id="rId5"/>
    <p:sldId id="293" r:id="rId6"/>
    <p:sldId id="294" r:id="rId7"/>
    <p:sldId id="270" r:id="rId8"/>
    <p:sldId id="277" r:id="rId9"/>
    <p:sldId id="271" r:id="rId10"/>
    <p:sldId id="287" r:id="rId11"/>
    <p:sldId id="295" r:id="rId12"/>
    <p:sldId id="296" r:id="rId13"/>
    <p:sldId id="272" r:id="rId14"/>
    <p:sldId id="303" r:id="rId15"/>
    <p:sldId id="302" r:id="rId16"/>
    <p:sldId id="280" r:id="rId17"/>
    <p:sldId id="297" r:id="rId18"/>
    <p:sldId id="274" r:id="rId19"/>
    <p:sldId id="289" r:id="rId20"/>
    <p:sldId id="290" r:id="rId21"/>
    <p:sldId id="298" r:id="rId22"/>
    <p:sldId id="299" r:id="rId23"/>
    <p:sldId id="306" r:id="rId24"/>
    <p:sldId id="307" r:id="rId25"/>
    <p:sldId id="308" r:id="rId26"/>
    <p:sldId id="275" r:id="rId27"/>
    <p:sldId id="259" r:id="rId28"/>
    <p:sldId id="300" r:id="rId29"/>
    <p:sldId id="301" r:id="rId30"/>
    <p:sldId id="291" r:id="rId31"/>
    <p:sldId id="292" r:id="rId32"/>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8D06"/>
    <a:srgbClr val="10069F"/>
    <a:srgbClr val="E0013F"/>
    <a:srgbClr val="5FCBEF"/>
    <a:srgbClr val="1390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42" autoAdjust="0"/>
    <p:restoredTop sz="94660"/>
  </p:normalViewPr>
  <p:slideViewPr>
    <p:cSldViewPr>
      <p:cViewPr varScale="1">
        <p:scale>
          <a:sx n="116" d="100"/>
          <a:sy n="116" d="100"/>
        </p:scale>
        <p:origin x="25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9420BA7-3755-4334-9C9A-A4468A231B62}" type="datetimeFigureOut">
              <a:rPr lang="fr-FR" smtClean="0"/>
              <a:t>16/03/2023</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156E4F3-D769-4911-A290-8BA76C65E2D7}" type="slidenum">
              <a:rPr lang="fr-FR" smtClean="0"/>
              <a:t>‹N°›</a:t>
            </a:fld>
            <a:endParaRPr lang="fr-FR"/>
          </a:p>
        </p:txBody>
      </p:sp>
    </p:spTree>
    <p:extLst>
      <p:ext uri="{BB962C8B-B14F-4D97-AF65-F5344CB8AC3E}">
        <p14:creationId xmlns:p14="http://schemas.microsoft.com/office/powerpoint/2010/main" val="1593251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3989632" y="2651199"/>
            <a:ext cx="7434960" cy="1646302"/>
          </a:xfrm>
          <a:prstGeom prst="rect">
            <a:avLst/>
          </a:prstGeom>
        </p:spPr>
        <p:txBody>
          <a:bodyPr anchor="b">
            <a:noAutofit/>
          </a:bodyPr>
          <a:lstStyle>
            <a:lvl1pPr algn="l">
              <a:defRPr sz="5600" spc="100" baseline="0">
                <a:solidFill>
                  <a:srgbClr val="10069F"/>
                </a:solidFill>
                <a:latin typeface="Bebas neue" panose="020B0606020202050201" pitchFamily="34" charset="0"/>
              </a:defRPr>
            </a:lvl1pPr>
          </a:lstStyle>
          <a:p>
            <a:r>
              <a:rPr lang="fr-FR" dirty="0"/>
              <a:t>Modifiez le style du titre</a:t>
            </a:r>
            <a:endParaRPr lang="en-US" dirty="0"/>
          </a:p>
        </p:txBody>
      </p:sp>
      <p:sp>
        <p:nvSpPr>
          <p:cNvPr id="3" name="Subtitle 2"/>
          <p:cNvSpPr>
            <a:spLocks noGrp="1"/>
          </p:cNvSpPr>
          <p:nvPr>
            <p:ph type="subTitle" idx="1"/>
          </p:nvPr>
        </p:nvSpPr>
        <p:spPr>
          <a:xfrm>
            <a:off x="3989632" y="4326377"/>
            <a:ext cx="7434960" cy="1096896"/>
          </a:xfrm>
          <a:prstGeom prst="rect">
            <a:avLst/>
          </a:prstGeom>
        </p:spPr>
        <p:txBody>
          <a:bodyPr anchor="t">
            <a:normAutofit/>
          </a:bodyPr>
          <a:lstStyle>
            <a:lvl1pPr marL="0" indent="0" algn="l">
              <a:buNone/>
              <a:defRPr sz="2800" spc="100" baseline="0">
                <a:solidFill>
                  <a:srgbClr val="E0013F"/>
                </a:solidFill>
                <a:latin typeface="Bebas neue" panose="020B0606020202050201"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pic>
        <p:nvPicPr>
          <p:cNvPr id="12" name="Image 11">
            <a:extLst>
              <a:ext uri="{FF2B5EF4-FFF2-40B4-BE49-F238E27FC236}">
                <a16:creationId xmlns:a16="http://schemas.microsoft.com/office/drawing/2014/main" id="{DF5A3EAB-E55E-47C0-985B-02781EFA0F9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04" y="420925"/>
            <a:ext cx="2762155" cy="932618"/>
          </a:xfrm>
          <a:prstGeom prst="rect">
            <a:avLst/>
          </a:prstGeom>
        </p:spPr>
      </p:pic>
      <p:sp>
        <p:nvSpPr>
          <p:cNvPr id="17" name="Date Placeholder 3">
            <a:extLst>
              <a:ext uri="{FF2B5EF4-FFF2-40B4-BE49-F238E27FC236}">
                <a16:creationId xmlns:a16="http://schemas.microsoft.com/office/drawing/2014/main" id="{68AC1E80-6EA2-4B7B-AD3C-2268416CF8E4}"/>
              </a:ext>
            </a:extLst>
          </p:cNvPr>
          <p:cNvSpPr>
            <a:spLocks noGrp="1"/>
          </p:cNvSpPr>
          <p:nvPr>
            <p:ph type="dt" sz="half" idx="2"/>
          </p:nvPr>
        </p:nvSpPr>
        <p:spPr>
          <a:xfrm>
            <a:off x="357821" y="6278614"/>
            <a:ext cx="1872208" cy="365125"/>
          </a:xfrm>
          <a:prstGeom prst="rect">
            <a:avLst/>
          </a:prstGeom>
        </p:spPr>
        <p:txBody>
          <a:bodyPr vert="horz" lIns="91440" tIns="45720" rIns="91440" bIns="45720" rtlCol="0" anchor="ctr"/>
          <a:lstStyle>
            <a:lvl1pPr algn="r">
              <a:defRPr sz="900">
                <a:solidFill>
                  <a:schemeClr val="tx1">
                    <a:tint val="75000"/>
                  </a:schemeClr>
                </a:solidFill>
                <a:latin typeface="Open Sans" pitchFamily="2" charset="0"/>
                <a:ea typeface="Open Sans" pitchFamily="2" charset="0"/>
                <a:cs typeface="Open Sans" pitchFamily="2" charset="0"/>
              </a:defRPr>
            </a:lvl1pPr>
          </a:lstStyle>
          <a:p>
            <a:r>
              <a:rPr lang="fr-FR"/>
              <a:t>16/03/2023</a:t>
            </a:r>
            <a:endParaRPr lang="fr-FR" dirty="0"/>
          </a:p>
        </p:txBody>
      </p:sp>
      <p:sp>
        <p:nvSpPr>
          <p:cNvPr id="18" name="Footer Placeholder 4">
            <a:extLst>
              <a:ext uri="{FF2B5EF4-FFF2-40B4-BE49-F238E27FC236}">
                <a16:creationId xmlns:a16="http://schemas.microsoft.com/office/drawing/2014/main" id="{F97EC9F7-EB05-4F9E-8666-859539EDA0E6}"/>
              </a:ext>
            </a:extLst>
          </p:cNvPr>
          <p:cNvSpPr>
            <a:spLocks noGrp="1"/>
          </p:cNvSpPr>
          <p:nvPr>
            <p:ph type="ftr" sz="quarter" idx="3"/>
          </p:nvPr>
        </p:nvSpPr>
        <p:spPr>
          <a:xfrm>
            <a:off x="2510742" y="6275300"/>
            <a:ext cx="8337786" cy="365125"/>
          </a:xfrm>
          <a:prstGeom prst="rect">
            <a:avLst/>
          </a:prstGeom>
        </p:spPr>
        <p:txBody>
          <a:bodyPr vert="horz" lIns="91440" tIns="45720" rIns="91440" bIns="45720" rtlCol="0" anchor="ctr"/>
          <a:lstStyle>
            <a:lvl1pPr algn="l">
              <a:defRPr sz="900">
                <a:solidFill>
                  <a:schemeClr val="tx1">
                    <a:tint val="75000"/>
                  </a:schemeClr>
                </a:solidFill>
                <a:latin typeface="Open Sans" pitchFamily="2" charset="0"/>
                <a:ea typeface="Open Sans" pitchFamily="2" charset="0"/>
                <a:cs typeface="Open Sans" pitchFamily="2" charset="0"/>
              </a:defRPr>
            </a:lvl1pPr>
          </a:lstStyle>
          <a:p>
            <a:r>
              <a:rPr lang="fr-FR"/>
              <a:t>CM 4 – Partager et valoriser sa recherche  – Collège Doctoral USMB – Michel Encrenaz, Christelle Serra</a:t>
            </a:r>
            <a:endParaRPr lang="fr-FR" dirty="0"/>
          </a:p>
        </p:txBody>
      </p:sp>
      <p:sp>
        <p:nvSpPr>
          <p:cNvPr id="19" name="Slide Number Placeholder 5">
            <a:extLst>
              <a:ext uri="{FF2B5EF4-FFF2-40B4-BE49-F238E27FC236}">
                <a16:creationId xmlns:a16="http://schemas.microsoft.com/office/drawing/2014/main" id="{225118CB-4984-4369-BFDC-C98741B10C37}"/>
              </a:ext>
            </a:extLst>
          </p:cNvPr>
          <p:cNvSpPr>
            <a:spLocks noGrp="1"/>
          </p:cNvSpPr>
          <p:nvPr>
            <p:ph type="sldNum" sz="quarter" idx="4"/>
          </p:nvPr>
        </p:nvSpPr>
        <p:spPr>
          <a:xfrm>
            <a:off x="11136560" y="6275300"/>
            <a:ext cx="576064" cy="365125"/>
          </a:xfrm>
          <a:prstGeom prst="rect">
            <a:avLst/>
          </a:prstGeom>
        </p:spPr>
        <p:txBody>
          <a:bodyPr vert="horz" lIns="91440" tIns="45720" rIns="91440" bIns="45720" rtlCol="0" anchor="ctr"/>
          <a:lstStyle>
            <a:lvl1pPr algn="r">
              <a:defRPr lang="fr-FR" sz="900" kern="1200" smtClean="0">
                <a:solidFill>
                  <a:schemeClr val="tx1">
                    <a:tint val="75000"/>
                  </a:schemeClr>
                </a:solidFill>
                <a:latin typeface="Open Sans" pitchFamily="2" charset="0"/>
                <a:ea typeface="Open Sans" pitchFamily="2" charset="0"/>
                <a:cs typeface="Open Sans" pitchFamily="2" charset="0"/>
              </a:defRPr>
            </a:lvl1pPr>
          </a:lstStyle>
          <a:p>
            <a:fld id="{51A9A260-C2EE-4362-91EB-19AABFD77694}" type="slidenum">
              <a:rPr lang="fr-FR" smtClean="0"/>
              <a:pPr/>
              <a:t>‹N°›</a:t>
            </a:fld>
            <a:endParaRPr lang="fr-FR" dirty="0"/>
          </a:p>
        </p:txBody>
      </p:sp>
      <p:sp>
        <p:nvSpPr>
          <p:cNvPr id="5" name="Rectangle 4">
            <a:extLst>
              <a:ext uri="{FF2B5EF4-FFF2-40B4-BE49-F238E27FC236}">
                <a16:creationId xmlns:a16="http://schemas.microsoft.com/office/drawing/2014/main" id="{979EFC69-F2EB-4B8A-BA69-8700F3EDCB6C}"/>
              </a:ext>
            </a:extLst>
          </p:cNvPr>
          <p:cNvSpPr/>
          <p:nvPr userDrawn="1"/>
        </p:nvSpPr>
        <p:spPr>
          <a:xfrm>
            <a:off x="597541" y="573130"/>
            <a:ext cx="2903773" cy="4850143"/>
          </a:xfrm>
          <a:prstGeom prst="rect">
            <a:avLst/>
          </a:prstGeom>
          <a:blipFill dpi="0" rotWithShape="1">
            <a:blip r:embed="rId3">
              <a:alphaModFix amt="3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9129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E40BC2B3-9939-4C34-88CA-517897BF1E7E}"/>
              </a:ext>
            </a:extLst>
          </p:cNvPr>
          <p:cNvSpPr>
            <a:spLocks noGrp="1"/>
          </p:cNvSpPr>
          <p:nvPr>
            <p:ph type="title"/>
          </p:nvPr>
        </p:nvSpPr>
        <p:spPr>
          <a:xfrm>
            <a:off x="1775520" y="489292"/>
            <a:ext cx="9793088" cy="760031"/>
          </a:xfrm>
          <a:prstGeom prst="rect">
            <a:avLst/>
          </a:prstGeom>
        </p:spPr>
        <p:txBody>
          <a:bodyPr vert="horz" lIns="91440" tIns="45720" rIns="91440" bIns="45720" rtlCol="0" anchor="t">
            <a:normAutofit/>
          </a:bodyPr>
          <a:lstStyle/>
          <a:p>
            <a:endParaRPr lang="en-US" dirty="0"/>
          </a:p>
        </p:txBody>
      </p:sp>
      <p:sp>
        <p:nvSpPr>
          <p:cNvPr id="23" name="Date Placeholder 3">
            <a:extLst>
              <a:ext uri="{FF2B5EF4-FFF2-40B4-BE49-F238E27FC236}">
                <a16:creationId xmlns:a16="http://schemas.microsoft.com/office/drawing/2014/main" id="{B7314AC1-08E1-45D3-95E3-EFA69A0E9CA4}"/>
              </a:ext>
            </a:extLst>
          </p:cNvPr>
          <p:cNvSpPr>
            <a:spLocks noGrp="1"/>
          </p:cNvSpPr>
          <p:nvPr>
            <p:ph type="dt" sz="half" idx="2"/>
          </p:nvPr>
        </p:nvSpPr>
        <p:spPr>
          <a:xfrm>
            <a:off x="357821" y="6278614"/>
            <a:ext cx="1872208" cy="365125"/>
          </a:xfrm>
          <a:prstGeom prst="rect">
            <a:avLst/>
          </a:prstGeom>
        </p:spPr>
        <p:txBody>
          <a:bodyPr vert="horz" lIns="91440" tIns="45720" rIns="91440" bIns="45720" rtlCol="0" anchor="ctr"/>
          <a:lstStyle>
            <a:lvl1pPr algn="r">
              <a:defRPr sz="900">
                <a:solidFill>
                  <a:schemeClr val="tx1">
                    <a:tint val="75000"/>
                  </a:schemeClr>
                </a:solidFill>
                <a:latin typeface="Open Sans" pitchFamily="2" charset="0"/>
                <a:ea typeface="Open Sans" pitchFamily="2" charset="0"/>
                <a:cs typeface="Open Sans" pitchFamily="2" charset="0"/>
              </a:defRPr>
            </a:lvl1pPr>
          </a:lstStyle>
          <a:p>
            <a:r>
              <a:rPr lang="fr-FR"/>
              <a:t>16/03/2023</a:t>
            </a:r>
            <a:endParaRPr lang="fr-FR" dirty="0"/>
          </a:p>
        </p:txBody>
      </p:sp>
      <p:sp>
        <p:nvSpPr>
          <p:cNvPr id="24" name="Footer Placeholder 4">
            <a:extLst>
              <a:ext uri="{FF2B5EF4-FFF2-40B4-BE49-F238E27FC236}">
                <a16:creationId xmlns:a16="http://schemas.microsoft.com/office/drawing/2014/main" id="{5E2C0467-D617-4C59-9C11-0AC160D266B3}"/>
              </a:ext>
            </a:extLst>
          </p:cNvPr>
          <p:cNvSpPr>
            <a:spLocks noGrp="1"/>
          </p:cNvSpPr>
          <p:nvPr>
            <p:ph type="ftr" sz="quarter" idx="3"/>
          </p:nvPr>
        </p:nvSpPr>
        <p:spPr>
          <a:xfrm>
            <a:off x="2510742" y="6275300"/>
            <a:ext cx="8337786" cy="365125"/>
          </a:xfrm>
          <a:prstGeom prst="rect">
            <a:avLst/>
          </a:prstGeom>
        </p:spPr>
        <p:txBody>
          <a:bodyPr vert="horz" lIns="91440" tIns="45720" rIns="91440" bIns="45720" rtlCol="0" anchor="ctr"/>
          <a:lstStyle>
            <a:lvl1pPr algn="l">
              <a:defRPr sz="900">
                <a:solidFill>
                  <a:schemeClr val="tx1">
                    <a:tint val="75000"/>
                  </a:schemeClr>
                </a:solidFill>
                <a:latin typeface="Open Sans" pitchFamily="2" charset="0"/>
                <a:ea typeface="Open Sans" pitchFamily="2" charset="0"/>
                <a:cs typeface="Open Sans" pitchFamily="2" charset="0"/>
              </a:defRPr>
            </a:lvl1pPr>
          </a:lstStyle>
          <a:p>
            <a:r>
              <a:rPr lang="fr-FR"/>
              <a:t>CM 4 – Partager et valoriser sa recherche  – Collège Doctoral USMB – Michel Encrenaz, Christelle Serra</a:t>
            </a:r>
            <a:endParaRPr lang="fr-FR" dirty="0"/>
          </a:p>
        </p:txBody>
      </p:sp>
      <p:sp>
        <p:nvSpPr>
          <p:cNvPr id="25" name="Slide Number Placeholder 5">
            <a:extLst>
              <a:ext uri="{FF2B5EF4-FFF2-40B4-BE49-F238E27FC236}">
                <a16:creationId xmlns:a16="http://schemas.microsoft.com/office/drawing/2014/main" id="{EA297CF2-8627-4999-B9BA-BB18F98FDF35}"/>
              </a:ext>
            </a:extLst>
          </p:cNvPr>
          <p:cNvSpPr>
            <a:spLocks noGrp="1"/>
          </p:cNvSpPr>
          <p:nvPr>
            <p:ph type="sldNum" sz="quarter" idx="4"/>
          </p:nvPr>
        </p:nvSpPr>
        <p:spPr>
          <a:xfrm>
            <a:off x="11136560" y="6275300"/>
            <a:ext cx="576064" cy="365125"/>
          </a:xfrm>
          <a:prstGeom prst="rect">
            <a:avLst/>
          </a:prstGeom>
        </p:spPr>
        <p:txBody>
          <a:bodyPr vert="horz" lIns="91440" tIns="45720" rIns="91440" bIns="45720" rtlCol="0" anchor="ctr"/>
          <a:lstStyle>
            <a:lvl1pPr algn="r">
              <a:defRPr lang="fr-FR" sz="900" kern="1200" smtClean="0">
                <a:solidFill>
                  <a:schemeClr val="tx1">
                    <a:tint val="75000"/>
                  </a:schemeClr>
                </a:solidFill>
                <a:latin typeface="Open Sans" pitchFamily="2" charset="0"/>
                <a:ea typeface="Open Sans" pitchFamily="2" charset="0"/>
                <a:cs typeface="Open Sans" pitchFamily="2" charset="0"/>
              </a:defRPr>
            </a:lvl1pPr>
          </a:lstStyle>
          <a:p>
            <a:fld id="{51A9A260-C2EE-4362-91EB-19AABFD77694}" type="slidenum">
              <a:rPr lang="fr-FR" smtClean="0"/>
              <a:pPr/>
              <a:t>‹N°›</a:t>
            </a:fld>
            <a:endParaRPr lang="fr-FR" dirty="0"/>
          </a:p>
        </p:txBody>
      </p:sp>
      <p:sp>
        <p:nvSpPr>
          <p:cNvPr id="26" name="Espace réservé du contenu 5">
            <a:extLst>
              <a:ext uri="{FF2B5EF4-FFF2-40B4-BE49-F238E27FC236}">
                <a16:creationId xmlns:a16="http://schemas.microsoft.com/office/drawing/2014/main" id="{825209CC-E35C-4B41-AF3F-5F91D6B124E1}"/>
              </a:ext>
            </a:extLst>
          </p:cNvPr>
          <p:cNvSpPr>
            <a:spLocks noGrp="1"/>
          </p:cNvSpPr>
          <p:nvPr>
            <p:ph sz="quarter" idx="12"/>
          </p:nvPr>
        </p:nvSpPr>
        <p:spPr>
          <a:xfrm>
            <a:off x="1775518" y="1700808"/>
            <a:ext cx="9793088" cy="4305436"/>
          </a:xfrm>
          <a:prstGeom prst="rect">
            <a:avLst/>
          </a:prstGeom>
        </p:spPr>
        <p:txBody>
          <a:bodyPr>
            <a:normAutofit/>
          </a:bodyPr>
          <a:lstStyle>
            <a:lvl1pPr>
              <a:defRPr sz="2000">
                <a:latin typeface="Open Sans" pitchFamily="2" charset="0"/>
                <a:ea typeface="Open Sans" pitchFamily="2" charset="0"/>
                <a:cs typeface="Open Sans" pitchFamily="2" charset="0"/>
              </a:defRPr>
            </a:lvl1pPr>
            <a:lvl2pPr>
              <a:defRPr sz="1800">
                <a:latin typeface="Open Sans" pitchFamily="2" charset="0"/>
                <a:ea typeface="Open Sans" pitchFamily="2" charset="0"/>
                <a:cs typeface="Open Sans" pitchFamily="2" charset="0"/>
              </a:defRPr>
            </a:lvl2pPr>
            <a:lvl3pPr>
              <a:defRPr sz="1600">
                <a:latin typeface="Open Sans" pitchFamily="2" charset="0"/>
                <a:ea typeface="Open Sans" pitchFamily="2" charset="0"/>
                <a:cs typeface="Open Sans" pitchFamily="2" charset="0"/>
              </a:defRPr>
            </a:lvl3pPr>
            <a:lvl4pPr>
              <a:defRPr sz="1400">
                <a:latin typeface="Open Sans" pitchFamily="2" charset="0"/>
                <a:ea typeface="Open Sans" pitchFamily="2" charset="0"/>
                <a:cs typeface="Open Sans" pitchFamily="2" charset="0"/>
              </a:defRPr>
            </a:lvl4pPr>
            <a:lvl5pPr>
              <a:defRPr sz="1400">
                <a:latin typeface="Open Sans" pitchFamily="2" charset="0"/>
                <a:ea typeface="Open Sans" pitchFamily="2" charset="0"/>
                <a:cs typeface="Open Sans" pitchFamily="2"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Rectangle 1">
            <a:extLst>
              <a:ext uri="{FF2B5EF4-FFF2-40B4-BE49-F238E27FC236}">
                <a16:creationId xmlns:a16="http://schemas.microsoft.com/office/drawing/2014/main" id="{213973D1-A495-4A1F-974E-0794899F5216}"/>
              </a:ext>
            </a:extLst>
          </p:cNvPr>
          <p:cNvSpPr/>
          <p:nvPr userDrawn="1"/>
        </p:nvSpPr>
        <p:spPr>
          <a:xfrm>
            <a:off x="357821" y="489292"/>
            <a:ext cx="985651" cy="1571556"/>
          </a:xfrm>
          <a:prstGeom prst="rect">
            <a:avLst/>
          </a:prstGeom>
          <a:blipFill dpi="0" rotWithShape="1">
            <a:blip r:embed="rId2">
              <a:alphaModFix amt="3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46431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6" name="Date Placeholder 3">
            <a:extLst>
              <a:ext uri="{FF2B5EF4-FFF2-40B4-BE49-F238E27FC236}">
                <a16:creationId xmlns:a16="http://schemas.microsoft.com/office/drawing/2014/main" id="{D78179D4-73C9-4D77-8764-FAF70DE66EAA}"/>
              </a:ext>
            </a:extLst>
          </p:cNvPr>
          <p:cNvSpPr>
            <a:spLocks noGrp="1"/>
          </p:cNvSpPr>
          <p:nvPr>
            <p:ph type="dt" sz="half" idx="2"/>
          </p:nvPr>
        </p:nvSpPr>
        <p:spPr>
          <a:xfrm>
            <a:off x="357821" y="6278614"/>
            <a:ext cx="1872208" cy="365125"/>
          </a:xfrm>
          <a:prstGeom prst="rect">
            <a:avLst/>
          </a:prstGeom>
        </p:spPr>
        <p:txBody>
          <a:bodyPr vert="horz" lIns="91440" tIns="45720" rIns="91440" bIns="45720" rtlCol="0" anchor="ctr"/>
          <a:lstStyle>
            <a:lvl1pPr algn="r">
              <a:defRPr sz="900">
                <a:solidFill>
                  <a:schemeClr val="tx1">
                    <a:tint val="75000"/>
                  </a:schemeClr>
                </a:solidFill>
                <a:latin typeface="Open Sans" pitchFamily="2" charset="0"/>
                <a:ea typeface="Open Sans" pitchFamily="2" charset="0"/>
                <a:cs typeface="Open Sans" pitchFamily="2" charset="0"/>
              </a:defRPr>
            </a:lvl1pPr>
          </a:lstStyle>
          <a:p>
            <a:r>
              <a:rPr lang="fr-FR"/>
              <a:t>16/03/2023</a:t>
            </a:r>
            <a:endParaRPr lang="fr-FR" dirty="0"/>
          </a:p>
        </p:txBody>
      </p:sp>
      <p:sp>
        <p:nvSpPr>
          <p:cNvPr id="27" name="Footer Placeholder 4">
            <a:extLst>
              <a:ext uri="{FF2B5EF4-FFF2-40B4-BE49-F238E27FC236}">
                <a16:creationId xmlns:a16="http://schemas.microsoft.com/office/drawing/2014/main" id="{EA6D3E20-4C95-497E-A460-1030D8658A72}"/>
              </a:ext>
            </a:extLst>
          </p:cNvPr>
          <p:cNvSpPr>
            <a:spLocks noGrp="1"/>
          </p:cNvSpPr>
          <p:nvPr>
            <p:ph type="ftr" sz="quarter" idx="3"/>
          </p:nvPr>
        </p:nvSpPr>
        <p:spPr>
          <a:xfrm>
            <a:off x="2510742" y="6275300"/>
            <a:ext cx="8337786" cy="365125"/>
          </a:xfrm>
          <a:prstGeom prst="rect">
            <a:avLst/>
          </a:prstGeom>
        </p:spPr>
        <p:txBody>
          <a:bodyPr vert="horz" lIns="91440" tIns="45720" rIns="91440" bIns="45720" rtlCol="0" anchor="ctr"/>
          <a:lstStyle>
            <a:lvl1pPr algn="l">
              <a:defRPr sz="900">
                <a:solidFill>
                  <a:schemeClr val="tx1">
                    <a:tint val="75000"/>
                  </a:schemeClr>
                </a:solidFill>
                <a:latin typeface="Open Sans" pitchFamily="2" charset="0"/>
                <a:ea typeface="Open Sans" pitchFamily="2" charset="0"/>
                <a:cs typeface="Open Sans" pitchFamily="2" charset="0"/>
              </a:defRPr>
            </a:lvl1pPr>
          </a:lstStyle>
          <a:p>
            <a:r>
              <a:rPr lang="fr-FR"/>
              <a:t>CM 4 – Partager et valoriser sa recherche  – Collège Doctoral USMB – Michel Encrenaz, Christelle Serra</a:t>
            </a:r>
            <a:endParaRPr lang="fr-FR" dirty="0"/>
          </a:p>
        </p:txBody>
      </p:sp>
      <p:sp>
        <p:nvSpPr>
          <p:cNvPr id="28" name="Slide Number Placeholder 5">
            <a:extLst>
              <a:ext uri="{FF2B5EF4-FFF2-40B4-BE49-F238E27FC236}">
                <a16:creationId xmlns:a16="http://schemas.microsoft.com/office/drawing/2014/main" id="{D740B35F-B889-4ADA-A258-E33C2BE0F06F}"/>
              </a:ext>
            </a:extLst>
          </p:cNvPr>
          <p:cNvSpPr>
            <a:spLocks noGrp="1"/>
          </p:cNvSpPr>
          <p:nvPr>
            <p:ph type="sldNum" sz="quarter" idx="4"/>
          </p:nvPr>
        </p:nvSpPr>
        <p:spPr>
          <a:xfrm>
            <a:off x="11136560" y="6275300"/>
            <a:ext cx="576064" cy="365125"/>
          </a:xfrm>
          <a:prstGeom prst="rect">
            <a:avLst/>
          </a:prstGeom>
        </p:spPr>
        <p:txBody>
          <a:bodyPr vert="horz" lIns="91440" tIns="45720" rIns="91440" bIns="45720" rtlCol="0" anchor="ctr"/>
          <a:lstStyle>
            <a:lvl1pPr algn="r">
              <a:defRPr lang="fr-FR" sz="900" kern="1200" smtClean="0">
                <a:solidFill>
                  <a:schemeClr val="tx1">
                    <a:tint val="75000"/>
                  </a:schemeClr>
                </a:solidFill>
                <a:latin typeface="Open Sans" pitchFamily="2" charset="0"/>
                <a:ea typeface="Open Sans" pitchFamily="2" charset="0"/>
                <a:cs typeface="Open Sans" pitchFamily="2" charset="0"/>
              </a:defRPr>
            </a:lvl1pPr>
          </a:lstStyle>
          <a:p>
            <a:fld id="{51A9A260-C2EE-4362-91EB-19AABFD77694}" type="slidenum">
              <a:rPr lang="fr-FR" smtClean="0"/>
              <a:pPr/>
              <a:t>‹N°›</a:t>
            </a:fld>
            <a:endParaRPr lang="fr-FR" dirty="0"/>
          </a:p>
        </p:txBody>
      </p:sp>
      <p:sp>
        <p:nvSpPr>
          <p:cNvPr id="4" name="Titre 3">
            <a:extLst>
              <a:ext uri="{FF2B5EF4-FFF2-40B4-BE49-F238E27FC236}">
                <a16:creationId xmlns:a16="http://schemas.microsoft.com/office/drawing/2014/main" id="{27ACD547-0716-43A8-AA79-981A25266572}"/>
              </a:ext>
            </a:extLst>
          </p:cNvPr>
          <p:cNvSpPr>
            <a:spLocks noGrp="1"/>
          </p:cNvSpPr>
          <p:nvPr>
            <p:ph type="title"/>
          </p:nvPr>
        </p:nvSpPr>
        <p:spPr>
          <a:xfrm>
            <a:off x="4113998" y="3794447"/>
            <a:ext cx="7454610" cy="760031"/>
          </a:xfrm>
        </p:spPr>
        <p:txBody>
          <a:bodyPr>
            <a:noAutofit/>
          </a:bodyPr>
          <a:lstStyle>
            <a:lvl1pPr>
              <a:defRPr lang="fr-FR" sz="4400" kern="1200" spc="100" baseline="0" dirty="0">
                <a:solidFill>
                  <a:srgbClr val="E0013F"/>
                </a:solidFill>
                <a:latin typeface="Bebas neue" panose="020B0606020202050201" pitchFamily="34" charset="0"/>
                <a:ea typeface="+mj-ea"/>
                <a:cs typeface="+mj-cs"/>
              </a:defRPr>
            </a:lvl1pPr>
          </a:lstStyle>
          <a:p>
            <a:r>
              <a:rPr lang="fr-FR" dirty="0"/>
              <a:t>Modifiez le style du titre</a:t>
            </a:r>
          </a:p>
        </p:txBody>
      </p:sp>
      <p:sp>
        <p:nvSpPr>
          <p:cNvPr id="31" name="Subtitle 2">
            <a:extLst>
              <a:ext uri="{FF2B5EF4-FFF2-40B4-BE49-F238E27FC236}">
                <a16:creationId xmlns:a16="http://schemas.microsoft.com/office/drawing/2014/main" id="{F1E36D4E-D7B8-4B36-BB58-648CD2BE575A}"/>
              </a:ext>
            </a:extLst>
          </p:cNvPr>
          <p:cNvSpPr>
            <a:spLocks noGrp="1"/>
          </p:cNvSpPr>
          <p:nvPr>
            <p:ph type="subTitle" idx="1"/>
          </p:nvPr>
        </p:nvSpPr>
        <p:spPr>
          <a:xfrm>
            <a:off x="4113999" y="4565031"/>
            <a:ext cx="7454610" cy="1096896"/>
          </a:xfrm>
          <a:prstGeom prst="rect">
            <a:avLst/>
          </a:prstGeom>
        </p:spPr>
        <p:txBody>
          <a:bodyPr anchor="t">
            <a:normAutofit/>
          </a:bodyPr>
          <a:lstStyle>
            <a:lvl1pPr marL="0" indent="0" algn="l">
              <a:buNone/>
              <a:defRPr lang="en-US" sz="1800" kern="1200" spc="100" baseline="0" dirty="0">
                <a:solidFill>
                  <a:srgbClr val="10069F"/>
                </a:solidFill>
                <a:latin typeface="Bebas neue" panose="020B0606020202050201"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2" name="Rectangle 1">
            <a:extLst>
              <a:ext uri="{FF2B5EF4-FFF2-40B4-BE49-F238E27FC236}">
                <a16:creationId xmlns:a16="http://schemas.microsoft.com/office/drawing/2014/main" id="{9F4928E7-74B8-4CBA-8505-5D3714F62069}"/>
              </a:ext>
            </a:extLst>
          </p:cNvPr>
          <p:cNvSpPr/>
          <p:nvPr userDrawn="1"/>
        </p:nvSpPr>
        <p:spPr>
          <a:xfrm>
            <a:off x="1691428" y="2924944"/>
            <a:ext cx="1638627" cy="2736983"/>
          </a:xfrm>
          <a:prstGeom prst="rect">
            <a:avLst/>
          </a:prstGeom>
          <a:blipFill>
            <a:blip r:embed="rId2">
              <a:alphaModFix amt="18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55997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4" name="Title Placeholder 1">
            <a:extLst>
              <a:ext uri="{FF2B5EF4-FFF2-40B4-BE49-F238E27FC236}">
                <a16:creationId xmlns:a16="http://schemas.microsoft.com/office/drawing/2014/main" id="{610461C5-6DA7-4E69-BE97-3DB5775EFE2C}"/>
              </a:ext>
            </a:extLst>
          </p:cNvPr>
          <p:cNvSpPr>
            <a:spLocks noGrp="1"/>
          </p:cNvSpPr>
          <p:nvPr>
            <p:ph type="title"/>
          </p:nvPr>
        </p:nvSpPr>
        <p:spPr>
          <a:xfrm>
            <a:off x="1775519" y="489292"/>
            <a:ext cx="9721082" cy="760031"/>
          </a:xfrm>
          <a:prstGeom prst="rect">
            <a:avLst/>
          </a:prstGeom>
        </p:spPr>
        <p:txBody>
          <a:bodyPr vert="horz" lIns="91440" tIns="45720" rIns="91440" bIns="45720" rtlCol="0" anchor="t">
            <a:normAutofit/>
          </a:bodyPr>
          <a:lstStyle/>
          <a:p>
            <a:endParaRPr lang="en-US" dirty="0"/>
          </a:p>
        </p:txBody>
      </p:sp>
      <p:sp>
        <p:nvSpPr>
          <p:cNvPr id="6" name="Espace réservé du contenu 5">
            <a:extLst>
              <a:ext uri="{FF2B5EF4-FFF2-40B4-BE49-F238E27FC236}">
                <a16:creationId xmlns:a16="http://schemas.microsoft.com/office/drawing/2014/main" id="{CA1217E5-F45F-4E3F-8E79-479A6FC2F2E7}"/>
              </a:ext>
            </a:extLst>
          </p:cNvPr>
          <p:cNvSpPr>
            <a:spLocks noGrp="1"/>
          </p:cNvSpPr>
          <p:nvPr>
            <p:ph sz="quarter" idx="11"/>
          </p:nvPr>
        </p:nvSpPr>
        <p:spPr>
          <a:xfrm>
            <a:off x="6816080" y="1399962"/>
            <a:ext cx="4680521" cy="4608513"/>
          </a:xfrm>
          <a:prstGeom prst="rect">
            <a:avLst/>
          </a:prstGeom>
        </p:spPr>
        <p:txBody>
          <a:bodyPr/>
          <a:lstStyle>
            <a:lvl1pPr>
              <a:defRPr>
                <a:latin typeface="Open Sans" pitchFamily="2" charset="0"/>
                <a:ea typeface="Open Sans" pitchFamily="2" charset="0"/>
                <a:cs typeface="Open Sans" pitchFamily="2" charset="0"/>
              </a:defRPr>
            </a:lvl1pPr>
            <a:lvl2pPr>
              <a:defRPr>
                <a:latin typeface="Open Sans" pitchFamily="2" charset="0"/>
                <a:ea typeface="Open Sans" pitchFamily="2" charset="0"/>
                <a:cs typeface="Open Sans" pitchFamily="2" charset="0"/>
              </a:defRPr>
            </a:lvl2pPr>
            <a:lvl3pPr>
              <a:defRPr>
                <a:latin typeface="Open Sans" pitchFamily="2" charset="0"/>
                <a:ea typeface="Open Sans" pitchFamily="2" charset="0"/>
                <a:cs typeface="Open Sans" pitchFamily="2" charset="0"/>
              </a:defRPr>
            </a:lvl3pPr>
            <a:lvl4pPr>
              <a:defRPr>
                <a:latin typeface="Open Sans" pitchFamily="2" charset="0"/>
                <a:ea typeface="Open Sans" pitchFamily="2" charset="0"/>
                <a:cs typeface="Open Sans" pitchFamily="2" charset="0"/>
              </a:defRPr>
            </a:lvl4pPr>
            <a:lvl5pPr>
              <a:defRPr>
                <a:latin typeface="Open Sans" pitchFamily="2" charset="0"/>
                <a:ea typeface="Open Sans" pitchFamily="2" charset="0"/>
                <a:cs typeface="Open Sans" pitchFamily="2"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9" name="Espace réservé du contenu 5">
            <a:extLst>
              <a:ext uri="{FF2B5EF4-FFF2-40B4-BE49-F238E27FC236}">
                <a16:creationId xmlns:a16="http://schemas.microsoft.com/office/drawing/2014/main" id="{C3D4CA55-D54D-4DA2-8E5F-56B30A9F8998}"/>
              </a:ext>
            </a:extLst>
          </p:cNvPr>
          <p:cNvSpPr>
            <a:spLocks noGrp="1"/>
          </p:cNvSpPr>
          <p:nvPr>
            <p:ph sz="quarter" idx="12"/>
          </p:nvPr>
        </p:nvSpPr>
        <p:spPr>
          <a:xfrm>
            <a:off x="1775519" y="1397731"/>
            <a:ext cx="4680521" cy="4608513"/>
          </a:xfrm>
          <a:prstGeom prst="rect">
            <a:avLst/>
          </a:prstGeom>
        </p:spPr>
        <p:txBody>
          <a:bodyPr/>
          <a:lstStyle>
            <a:lvl1pPr>
              <a:defRPr>
                <a:latin typeface="Open Sans" pitchFamily="2" charset="0"/>
                <a:ea typeface="Open Sans" pitchFamily="2" charset="0"/>
                <a:cs typeface="Open Sans" pitchFamily="2" charset="0"/>
              </a:defRPr>
            </a:lvl1pPr>
            <a:lvl2pPr>
              <a:defRPr>
                <a:latin typeface="Open Sans" pitchFamily="2" charset="0"/>
                <a:ea typeface="Open Sans" pitchFamily="2" charset="0"/>
                <a:cs typeface="Open Sans" pitchFamily="2" charset="0"/>
              </a:defRPr>
            </a:lvl2pPr>
            <a:lvl3pPr>
              <a:defRPr>
                <a:latin typeface="Open Sans" pitchFamily="2" charset="0"/>
                <a:ea typeface="Open Sans" pitchFamily="2" charset="0"/>
                <a:cs typeface="Open Sans" pitchFamily="2" charset="0"/>
              </a:defRPr>
            </a:lvl3pPr>
            <a:lvl4pPr>
              <a:defRPr>
                <a:latin typeface="Open Sans" pitchFamily="2" charset="0"/>
                <a:ea typeface="Open Sans" pitchFamily="2" charset="0"/>
                <a:cs typeface="Open Sans" pitchFamily="2" charset="0"/>
              </a:defRPr>
            </a:lvl4pPr>
            <a:lvl5pPr>
              <a:defRPr>
                <a:latin typeface="Open Sans" pitchFamily="2" charset="0"/>
                <a:ea typeface="Open Sans" pitchFamily="2" charset="0"/>
                <a:cs typeface="Open Sans" pitchFamily="2"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3" name="Date Placeholder 3">
            <a:extLst>
              <a:ext uri="{FF2B5EF4-FFF2-40B4-BE49-F238E27FC236}">
                <a16:creationId xmlns:a16="http://schemas.microsoft.com/office/drawing/2014/main" id="{0EDAB48A-AAF1-4244-B9DF-28490A013F64}"/>
              </a:ext>
            </a:extLst>
          </p:cNvPr>
          <p:cNvSpPr>
            <a:spLocks noGrp="1"/>
          </p:cNvSpPr>
          <p:nvPr>
            <p:ph type="dt" sz="half" idx="2"/>
          </p:nvPr>
        </p:nvSpPr>
        <p:spPr>
          <a:xfrm>
            <a:off x="357821" y="6278614"/>
            <a:ext cx="1872208" cy="365125"/>
          </a:xfrm>
          <a:prstGeom prst="rect">
            <a:avLst/>
          </a:prstGeom>
        </p:spPr>
        <p:txBody>
          <a:bodyPr vert="horz" lIns="91440" tIns="45720" rIns="91440" bIns="45720" rtlCol="0" anchor="ctr"/>
          <a:lstStyle>
            <a:lvl1pPr algn="r">
              <a:defRPr sz="900">
                <a:solidFill>
                  <a:schemeClr val="tx1">
                    <a:tint val="75000"/>
                  </a:schemeClr>
                </a:solidFill>
                <a:latin typeface="Open Sans" pitchFamily="2" charset="0"/>
                <a:ea typeface="Open Sans" pitchFamily="2" charset="0"/>
                <a:cs typeface="Open Sans" pitchFamily="2" charset="0"/>
              </a:defRPr>
            </a:lvl1pPr>
          </a:lstStyle>
          <a:p>
            <a:r>
              <a:rPr lang="fr-FR"/>
              <a:t>16/03/2023</a:t>
            </a:r>
            <a:endParaRPr lang="fr-FR" dirty="0"/>
          </a:p>
        </p:txBody>
      </p:sp>
      <p:sp>
        <p:nvSpPr>
          <p:cNvPr id="24" name="Footer Placeholder 4">
            <a:extLst>
              <a:ext uri="{FF2B5EF4-FFF2-40B4-BE49-F238E27FC236}">
                <a16:creationId xmlns:a16="http://schemas.microsoft.com/office/drawing/2014/main" id="{01AB60B1-39AA-44AE-94F4-C9896AA5CAF6}"/>
              </a:ext>
            </a:extLst>
          </p:cNvPr>
          <p:cNvSpPr>
            <a:spLocks noGrp="1"/>
          </p:cNvSpPr>
          <p:nvPr>
            <p:ph type="ftr" sz="quarter" idx="3"/>
          </p:nvPr>
        </p:nvSpPr>
        <p:spPr>
          <a:xfrm>
            <a:off x="2510742" y="6275300"/>
            <a:ext cx="8337786" cy="365125"/>
          </a:xfrm>
          <a:prstGeom prst="rect">
            <a:avLst/>
          </a:prstGeom>
        </p:spPr>
        <p:txBody>
          <a:bodyPr vert="horz" lIns="91440" tIns="45720" rIns="91440" bIns="45720" rtlCol="0" anchor="ctr"/>
          <a:lstStyle>
            <a:lvl1pPr algn="l">
              <a:defRPr sz="900">
                <a:solidFill>
                  <a:schemeClr val="tx1">
                    <a:tint val="75000"/>
                  </a:schemeClr>
                </a:solidFill>
                <a:latin typeface="Open Sans" pitchFamily="2" charset="0"/>
                <a:ea typeface="Open Sans" pitchFamily="2" charset="0"/>
                <a:cs typeface="Open Sans" pitchFamily="2" charset="0"/>
              </a:defRPr>
            </a:lvl1pPr>
          </a:lstStyle>
          <a:p>
            <a:r>
              <a:rPr lang="fr-FR"/>
              <a:t>CM 4 – Partager et valoriser sa recherche  – Collège Doctoral USMB – Michel Encrenaz, Christelle Serra</a:t>
            </a:r>
            <a:endParaRPr lang="fr-FR" dirty="0"/>
          </a:p>
        </p:txBody>
      </p:sp>
      <p:sp>
        <p:nvSpPr>
          <p:cNvPr id="25" name="Slide Number Placeholder 5">
            <a:extLst>
              <a:ext uri="{FF2B5EF4-FFF2-40B4-BE49-F238E27FC236}">
                <a16:creationId xmlns:a16="http://schemas.microsoft.com/office/drawing/2014/main" id="{E442EB1C-57AF-479F-8D6C-A96F7F60A3D3}"/>
              </a:ext>
            </a:extLst>
          </p:cNvPr>
          <p:cNvSpPr>
            <a:spLocks noGrp="1"/>
          </p:cNvSpPr>
          <p:nvPr>
            <p:ph type="sldNum" sz="quarter" idx="4"/>
          </p:nvPr>
        </p:nvSpPr>
        <p:spPr>
          <a:xfrm>
            <a:off x="11136560" y="6275300"/>
            <a:ext cx="576064" cy="365125"/>
          </a:xfrm>
          <a:prstGeom prst="rect">
            <a:avLst/>
          </a:prstGeom>
        </p:spPr>
        <p:txBody>
          <a:bodyPr vert="horz" lIns="91440" tIns="45720" rIns="91440" bIns="45720" rtlCol="0" anchor="ctr"/>
          <a:lstStyle>
            <a:lvl1pPr algn="r">
              <a:defRPr lang="fr-FR" sz="900" kern="1200" smtClean="0">
                <a:solidFill>
                  <a:schemeClr val="tx1">
                    <a:tint val="75000"/>
                  </a:schemeClr>
                </a:solidFill>
                <a:latin typeface="Open Sans" pitchFamily="2" charset="0"/>
                <a:ea typeface="Open Sans" pitchFamily="2" charset="0"/>
                <a:cs typeface="Open Sans" pitchFamily="2" charset="0"/>
              </a:defRPr>
            </a:lvl1pPr>
          </a:lstStyle>
          <a:p>
            <a:fld id="{51A9A260-C2EE-4362-91EB-19AABFD77694}" type="slidenum">
              <a:rPr lang="fr-FR" smtClean="0"/>
              <a:pPr/>
              <a:t>‹N°›</a:t>
            </a:fld>
            <a:endParaRPr lang="fr-FR" dirty="0"/>
          </a:p>
        </p:txBody>
      </p:sp>
      <p:sp>
        <p:nvSpPr>
          <p:cNvPr id="2" name="Rectangle 1">
            <a:extLst>
              <a:ext uri="{FF2B5EF4-FFF2-40B4-BE49-F238E27FC236}">
                <a16:creationId xmlns:a16="http://schemas.microsoft.com/office/drawing/2014/main" id="{EB11060B-C7B6-44D7-8A23-807A3D25EAB7}"/>
              </a:ext>
            </a:extLst>
          </p:cNvPr>
          <p:cNvSpPr/>
          <p:nvPr userDrawn="1"/>
        </p:nvSpPr>
        <p:spPr>
          <a:xfrm>
            <a:off x="474591" y="489292"/>
            <a:ext cx="940888" cy="1571556"/>
          </a:xfrm>
          <a:prstGeom prst="rect">
            <a:avLst/>
          </a:prstGeom>
          <a:blipFill>
            <a:blip r:embed="rId2">
              <a:alphaModFix amt="18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1248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re et text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FBA8D-2793-4BE0-AFCA-70CB30FDEAF3}"/>
              </a:ext>
            </a:extLst>
          </p:cNvPr>
          <p:cNvSpPr>
            <a:spLocks noGrp="1"/>
          </p:cNvSpPr>
          <p:nvPr>
            <p:ph type="title"/>
          </p:nvPr>
        </p:nvSpPr>
        <p:spPr/>
        <p:txBody>
          <a:bodyPr/>
          <a:lstStyle/>
          <a:p>
            <a:r>
              <a:rPr lang="fr-FR"/>
              <a:t>Modifiez le style du titre</a:t>
            </a:r>
          </a:p>
        </p:txBody>
      </p:sp>
      <p:sp>
        <p:nvSpPr>
          <p:cNvPr id="3" name="Espace réservé du texte 2">
            <a:extLst>
              <a:ext uri="{FF2B5EF4-FFF2-40B4-BE49-F238E27FC236}">
                <a16:creationId xmlns:a16="http://schemas.microsoft.com/office/drawing/2014/main" id="{33AE7AE9-7E87-4201-B1E4-1058D924D521}"/>
              </a:ext>
            </a:extLst>
          </p:cNvPr>
          <p:cNvSpPr>
            <a:spLocks noGrp="1"/>
          </p:cNvSpPr>
          <p:nvPr>
            <p:ph type="body"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6A326EC-4620-45E2-873B-B445781FCA87}"/>
              </a:ext>
            </a:extLst>
          </p:cNvPr>
          <p:cNvSpPr>
            <a:spLocks noGrp="1"/>
          </p:cNvSpPr>
          <p:nvPr>
            <p:ph type="dt" sz="half" idx="10"/>
          </p:nvPr>
        </p:nvSpPr>
        <p:spPr/>
        <p:txBody>
          <a:bodyPr/>
          <a:lstStyle/>
          <a:p>
            <a:r>
              <a:rPr lang="fr-FR"/>
              <a:t>16/03/2023</a:t>
            </a:r>
          </a:p>
        </p:txBody>
      </p:sp>
      <p:sp>
        <p:nvSpPr>
          <p:cNvPr id="5" name="Espace réservé du pied de page 4">
            <a:extLst>
              <a:ext uri="{FF2B5EF4-FFF2-40B4-BE49-F238E27FC236}">
                <a16:creationId xmlns:a16="http://schemas.microsoft.com/office/drawing/2014/main" id="{FF616431-4416-4D2F-B2E1-6F9548C1047E}"/>
              </a:ext>
            </a:extLst>
          </p:cNvPr>
          <p:cNvSpPr>
            <a:spLocks noGrp="1"/>
          </p:cNvSpPr>
          <p:nvPr>
            <p:ph type="ftr" sz="quarter" idx="11"/>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8E990DF5-A88A-4183-A692-A457B7630BB9}"/>
              </a:ext>
            </a:extLst>
          </p:cNvPr>
          <p:cNvSpPr>
            <a:spLocks noGrp="1"/>
          </p:cNvSpPr>
          <p:nvPr>
            <p:ph type="sldNum" sz="quarter" idx="12"/>
          </p:nvPr>
        </p:nvSpPr>
        <p:spPr/>
        <p:txBody>
          <a:bodyPr/>
          <a:lstStyle/>
          <a:p>
            <a:fld id="{05309C10-E868-4A70-BC60-BD035D1AE2D0}" type="slidenum">
              <a:rPr lang="fr-FR" smtClean="0"/>
              <a:t>‹N°›</a:t>
            </a:fld>
            <a:endParaRPr lang="fr-FR"/>
          </a:p>
        </p:txBody>
      </p:sp>
    </p:spTree>
    <p:extLst>
      <p:ext uri="{BB962C8B-B14F-4D97-AF65-F5344CB8AC3E}">
        <p14:creationId xmlns:p14="http://schemas.microsoft.com/office/powerpoint/2010/main" val="281272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s://pixabay.com/fr/arri%C3%A8re-plan-moderne-bleu-clair-607702/" TargetMode="External"/><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alphaModFix amt="18000"/>
            <a:lum/>
            <a:extLst>
              <a:ext uri="{837473B0-CC2E-450A-ABE3-18F120FF3D39}">
                <a1611:picAttrSrcUrl xmlns:a1611="http://schemas.microsoft.com/office/drawing/2016/11/main" r:id="rId8"/>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75520" y="489292"/>
            <a:ext cx="9721080" cy="760031"/>
          </a:xfrm>
          <a:prstGeom prst="rect">
            <a:avLst/>
          </a:prstGeom>
        </p:spPr>
        <p:txBody>
          <a:bodyPr vert="horz" lIns="91440" tIns="45720" rIns="91440" bIns="45720" rtlCol="0" anchor="t">
            <a:normAutofit/>
          </a:bodyPr>
          <a:lstStyle/>
          <a:p>
            <a:endParaRPr lang="en-US" dirty="0"/>
          </a:p>
        </p:txBody>
      </p:sp>
      <p:sp>
        <p:nvSpPr>
          <p:cNvPr id="3" name="Text Placeholder 2"/>
          <p:cNvSpPr>
            <a:spLocks noGrp="1"/>
          </p:cNvSpPr>
          <p:nvPr>
            <p:ph type="body" idx="1"/>
          </p:nvPr>
        </p:nvSpPr>
        <p:spPr>
          <a:xfrm>
            <a:off x="1773695" y="1412777"/>
            <a:ext cx="9722905" cy="462429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5" name="Date Placeholder 3">
            <a:extLst>
              <a:ext uri="{FF2B5EF4-FFF2-40B4-BE49-F238E27FC236}">
                <a16:creationId xmlns:a16="http://schemas.microsoft.com/office/drawing/2014/main" id="{D92048C9-F5A7-4426-A829-07A7C5EFB253}"/>
              </a:ext>
            </a:extLst>
          </p:cNvPr>
          <p:cNvSpPr>
            <a:spLocks noGrp="1"/>
          </p:cNvSpPr>
          <p:nvPr>
            <p:ph type="dt" sz="half" idx="2"/>
          </p:nvPr>
        </p:nvSpPr>
        <p:spPr>
          <a:xfrm>
            <a:off x="357821" y="6278614"/>
            <a:ext cx="1872208" cy="365125"/>
          </a:xfrm>
          <a:prstGeom prst="rect">
            <a:avLst/>
          </a:prstGeom>
        </p:spPr>
        <p:txBody>
          <a:bodyPr vert="horz" lIns="91440" tIns="45720" rIns="91440" bIns="45720" rtlCol="0" anchor="ctr"/>
          <a:lstStyle>
            <a:lvl1pPr algn="r">
              <a:defRPr sz="900">
                <a:solidFill>
                  <a:schemeClr val="tx1">
                    <a:tint val="75000"/>
                  </a:schemeClr>
                </a:solidFill>
                <a:latin typeface="Open Sans" pitchFamily="2" charset="0"/>
                <a:ea typeface="Open Sans" pitchFamily="2" charset="0"/>
                <a:cs typeface="Open Sans" pitchFamily="2" charset="0"/>
              </a:defRPr>
            </a:lvl1pPr>
          </a:lstStyle>
          <a:p>
            <a:r>
              <a:rPr lang="fr-FR"/>
              <a:t>16/03/2023</a:t>
            </a:r>
            <a:endParaRPr lang="fr-FR" dirty="0"/>
          </a:p>
        </p:txBody>
      </p:sp>
      <p:sp>
        <p:nvSpPr>
          <p:cNvPr id="16" name="Footer Placeholder 4">
            <a:extLst>
              <a:ext uri="{FF2B5EF4-FFF2-40B4-BE49-F238E27FC236}">
                <a16:creationId xmlns:a16="http://schemas.microsoft.com/office/drawing/2014/main" id="{26B7103E-3E89-45E3-B99A-4FCEFD510144}"/>
              </a:ext>
            </a:extLst>
          </p:cNvPr>
          <p:cNvSpPr>
            <a:spLocks noGrp="1"/>
          </p:cNvSpPr>
          <p:nvPr>
            <p:ph type="ftr" sz="quarter" idx="3"/>
          </p:nvPr>
        </p:nvSpPr>
        <p:spPr>
          <a:xfrm>
            <a:off x="2510742" y="6275300"/>
            <a:ext cx="8337786" cy="365125"/>
          </a:xfrm>
          <a:prstGeom prst="rect">
            <a:avLst/>
          </a:prstGeom>
        </p:spPr>
        <p:txBody>
          <a:bodyPr vert="horz" lIns="91440" tIns="45720" rIns="91440" bIns="45720" rtlCol="0" anchor="ctr"/>
          <a:lstStyle>
            <a:lvl1pPr algn="l">
              <a:defRPr sz="900">
                <a:solidFill>
                  <a:schemeClr val="tx1">
                    <a:tint val="75000"/>
                  </a:schemeClr>
                </a:solidFill>
                <a:latin typeface="Open Sans" pitchFamily="2" charset="0"/>
                <a:ea typeface="Open Sans" pitchFamily="2" charset="0"/>
                <a:cs typeface="Open Sans" pitchFamily="2" charset="0"/>
              </a:defRPr>
            </a:lvl1pPr>
          </a:lstStyle>
          <a:p>
            <a:r>
              <a:rPr lang="fr-FR"/>
              <a:t>CM 4 – Partager et valoriser sa recherche  – Collège Doctoral USMB – Michel Encrenaz, Christelle Serra</a:t>
            </a:r>
            <a:endParaRPr lang="fr-FR" dirty="0"/>
          </a:p>
        </p:txBody>
      </p:sp>
      <p:sp>
        <p:nvSpPr>
          <p:cNvPr id="17" name="Slide Number Placeholder 5">
            <a:extLst>
              <a:ext uri="{FF2B5EF4-FFF2-40B4-BE49-F238E27FC236}">
                <a16:creationId xmlns:a16="http://schemas.microsoft.com/office/drawing/2014/main" id="{53E9DD8D-C7F0-45D5-B76A-4102CD5116E7}"/>
              </a:ext>
            </a:extLst>
          </p:cNvPr>
          <p:cNvSpPr>
            <a:spLocks noGrp="1"/>
          </p:cNvSpPr>
          <p:nvPr>
            <p:ph type="sldNum" sz="quarter" idx="4"/>
          </p:nvPr>
        </p:nvSpPr>
        <p:spPr>
          <a:xfrm>
            <a:off x="11136560" y="6275300"/>
            <a:ext cx="576064" cy="365125"/>
          </a:xfrm>
          <a:prstGeom prst="rect">
            <a:avLst/>
          </a:prstGeom>
        </p:spPr>
        <p:txBody>
          <a:bodyPr vert="horz" lIns="91440" tIns="45720" rIns="91440" bIns="45720" rtlCol="0" anchor="ctr"/>
          <a:lstStyle>
            <a:lvl1pPr algn="r">
              <a:defRPr lang="fr-FR" sz="900" kern="1200" smtClean="0">
                <a:solidFill>
                  <a:schemeClr val="tx1">
                    <a:tint val="75000"/>
                  </a:schemeClr>
                </a:solidFill>
                <a:latin typeface="Open Sans" pitchFamily="2" charset="0"/>
                <a:ea typeface="Open Sans" pitchFamily="2" charset="0"/>
                <a:cs typeface="Open Sans" pitchFamily="2" charset="0"/>
              </a:defRPr>
            </a:lvl1pPr>
          </a:lstStyle>
          <a:p>
            <a:fld id="{51A9A260-C2EE-4362-91EB-19AABFD77694}" type="slidenum">
              <a:rPr lang="fr-FR" smtClean="0"/>
              <a:pPr/>
              <a:t>‹N°›</a:t>
            </a:fld>
            <a:endParaRPr lang="fr-FR" dirty="0"/>
          </a:p>
        </p:txBody>
      </p:sp>
    </p:spTree>
    <p:extLst>
      <p:ext uri="{BB962C8B-B14F-4D97-AF65-F5344CB8AC3E}">
        <p14:creationId xmlns:p14="http://schemas.microsoft.com/office/powerpoint/2010/main" val="41688655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Lst>
  <p:hf hdr="0"/>
  <p:txStyles>
    <p:titleStyle>
      <a:lvl1pPr algn="l" defTabSz="457200" rtl="0" eaLnBrk="1" latinLnBrk="0" hangingPunct="1">
        <a:spcBef>
          <a:spcPct val="0"/>
        </a:spcBef>
        <a:buNone/>
        <a:defRPr sz="3600" kern="1200" spc="100" baseline="0">
          <a:solidFill>
            <a:srgbClr val="10069F"/>
          </a:solidFill>
          <a:latin typeface="Bebas neue" panose="020B0606020202050201"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10069F"/>
        </a:buClr>
        <a:buSzPct val="80000"/>
        <a:buFont typeface="Wingdings 3" charset="2"/>
        <a:buChar char=""/>
        <a:defRPr sz="1800" kern="1200">
          <a:solidFill>
            <a:schemeClr val="tx1">
              <a:lumMod val="75000"/>
              <a:lumOff val="25000"/>
            </a:schemeClr>
          </a:solidFill>
          <a:latin typeface="Open Sans" pitchFamily="2" charset="0"/>
          <a:ea typeface="Open Sans" pitchFamily="2" charset="0"/>
          <a:cs typeface="Open Sans" pitchFamily="2" charset="0"/>
        </a:defRPr>
      </a:lvl1pPr>
      <a:lvl2pPr marL="742950" indent="-285750" algn="l" defTabSz="457200" rtl="0" eaLnBrk="1" latinLnBrk="0" hangingPunct="1">
        <a:spcBef>
          <a:spcPts val="1000"/>
        </a:spcBef>
        <a:spcAft>
          <a:spcPts val="0"/>
        </a:spcAft>
        <a:buClr>
          <a:srgbClr val="10069F"/>
        </a:buClr>
        <a:buSzPct val="80000"/>
        <a:buFont typeface="Wingdings 3" panose="05040102010807070707" pitchFamily="18" charset="2"/>
        <a:buChar char=""/>
        <a:defRPr sz="1600" kern="1200">
          <a:solidFill>
            <a:schemeClr val="tx1">
              <a:lumMod val="75000"/>
              <a:lumOff val="25000"/>
            </a:schemeClr>
          </a:solidFill>
          <a:latin typeface="Open Sans" pitchFamily="2" charset="0"/>
          <a:ea typeface="Open Sans" pitchFamily="2" charset="0"/>
          <a:cs typeface="Open Sans" pitchFamily="2" charset="0"/>
        </a:defRPr>
      </a:lvl2pPr>
      <a:lvl3pPr marL="1143000" indent="-228600" algn="l" defTabSz="457200" rtl="0" eaLnBrk="1" latinLnBrk="0" hangingPunct="1">
        <a:spcBef>
          <a:spcPts val="1000"/>
        </a:spcBef>
        <a:spcAft>
          <a:spcPts val="0"/>
        </a:spcAft>
        <a:buClr>
          <a:srgbClr val="10069F"/>
        </a:buClr>
        <a:buSzPct val="80000"/>
        <a:buFont typeface="Wingdings 3" charset="2"/>
        <a:buChar char=""/>
        <a:defRPr sz="1400" kern="1200">
          <a:solidFill>
            <a:schemeClr val="tx1">
              <a:lumMod val="75000"/>
              <a:lumOff val="25000"/>
            </a:schemeClr>
          </a:solidFill>
          <a:latin typeface="Open Sans" pitchFamily="2" charset="0"/>
          <a:ea typeface="Open Sans" pitchFamily="2" charset="0"/>
          <a:cs typeface="Open Sans" pitchFamily="2" charset="0"/>
        </a:defRPr>
      </a:lvl3pPr>
      <a:lvl4pPr marL="1600200" indent="-228600" algn="l" defTabSz="457200" rtl="0" eaLnBrk="1" latinLnBrk="0" hangingPunct="1">
        <a:spcBef>
          <a:spcPts val="1000"/>
        </a:spcBef>
        <a:spcAft>
          <a:spcPts val="0"/>
        </a:spcAft>
        <a:buClr>
          <a:srgbClr val="10069F"/>
        </a:buClr>
        <a:buSzPct val="80000"/>
        <a:buFont typeface="Wingdings 3" charset="2"/>
        <a:buChar char=""/>
        <a:defRPr sz="1200" kern="1200">
          <a:solidFill>
            <a:schemeClr val="tx1">
              <a:lumMod val="75000"/>
              <a:lumOff val="25000"/>
            </a:schemeClr>
          </a:solidFill>
          <a:latin typeface="Open Sans" pitchFamily="2" charset="0"/>
          <a:ea typeface="Open Sans" pitchFamily="2" charset="0"/>
          <a:cs typeface="Open Sans" pitchFamily="2" charset="0"/>
        </a:defRPr>
      </a:lvl4pPr>
      <a:lvl5pPr marL="2057400" indent="-228600" algn="l" defTabSz="457200" rtl="0" eaLnBrk="1" latinLnBrk="0" hangingPunct="1">
        <a:spcBef>
          <a:spcPts val="1000"/>
        </a:spcBef>
        <a:spcAft>
          <a:spcPts val="0"/>
        </a:spcAft>
        <a:buClr>
          <a:srgbClr val="10069F"/>
        </a:buClr>
        <a:buSzPct val="80000"/>
        <a:buFont typeface="Wingdings 3" charset="2"/>
        <a:buChar char=""/>
        <a:defRPr sz="1200" kern="1200">
          <a:solidFill>
            <a:schemeClr val="tx1">
              <a:lumMod val="75000"/>
              <a:lumOff val="25000"/>
            </a:schemeClr>
          </a:solidFill>
          <a:latin typeface="Open Sans" pitchFamily="2" charset="0"/>
          <a:ea typeface="Open Sans" pitchFamily="2" charset="0"/>
          <a:cs typeface="Open Sans" pitchFamily="2"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researchgate.net/" TargetMode="External"/><Relationship Id="rId2" Type="http://schemas.openxmlformats.org/officeDocument/2006/relationships/hyperlink" Target="https://www.academia.edu/" TargetMode="External"/><Relationship Id="rId1" Type="http://schemas.openxmlformats.org/officeDocument/2006/relationships/slideLayout" Target="../slideLayouts/slideLayout5.xml"/><Relationship Id="rId4" Type="http://schemas.openxmlformats.org/officeDocument/2006/relationships/hyperlink" Target="https://www.mendeley.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animateyour.science/post/visible-or-vanish"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hal.science/" TargetMode="External"/><Relationship Id="rId2" Type="http://schemas.openxmlformats.org/officeDocument/2006/relationships/hyperlink" Target="https://edytem.osug.fr/-pages-personnelles-" TargetMode="External"/><Relationship Id="rId1" Type="http://schemas.openxmlformats.org/officeDocument/2006/relationships/slideLayout" Target="../slideLayouts/slideLayout2.xml"/><Relationship Id="rId5" Type="http://schemas.openxmlformats.org/officeDocument/2006/relationships/hyperlink" Target="https://formadoct.doctorat-bretagneloire.fr/identite_numerique/introduction" TargetMode="External"/><Relationship Id="rId4" Type="http://schemas.openxmlformats.org/officeDocument/2006/relationships/hyperlink" Target="https://www.biblio.univ-evry.fr/wp-content/content/expos/oaweek2017/"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coop-ist.cirad.fr/etre-auteur/utiliser-un-identifiant-chercheur/1-qu-est-ce-qu-un-identifiant-chercheur"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idref.fr/095700250" TargetMode="External"/><Relationship Id="rId2" Type="http://schemas.openxmlformats.org/officeDocument/2006/relationships/hyperlink" Target="https://www.theses.fr/"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s://cv.hal.science/oliveau" TargetMode="External"/><Relationship Id="rId2" Type="http://schemas.openxmlformats.org/officeDocument/2006/relationships/hyperlink" Target="https://hal.science/"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doranum.fr/identifiants-perennes-pid/zoom-orcid_10_13143_c6rx-9w77/" TargetMode="External"/><Relationship Id="rId2" Type="http://schemas.openxmlformats.org/officeDocument/2006/relationships/hyperlink" Target="https://orcid.org/"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formadoct.doctorat-bretagneloire.fr/c.php?g=491555&amp;p=3362074"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formadoct.doctorat-bretagneloire.fr/bibliometrics" TargetMode="External"/><Relationship Id="rId2" Type="http://schemas.openxmlformats.org/officeDocument/2006/relationships/hyperlink" Target="https://www.google.com/url?sa=t&amp;rct=j&amp;q=&amp;esrc=s&amp;source=web&amp;cd=&amp;ved=2ahUKEwi18ejqwuD9AhV-U6QEHY74AZUQFnoECAkQAQ&amp;url=https%3A%2F%2Fzenodo.org%2Frecord%2F3820169%2Ffiles%2FBD_Bibliometrie_UNIVGUY.pdf%3Fdownload%3D1&amp;usg=AOvVaw0M8lFbOhL3OhpMjYmuGfh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mailto:michel.encrenaz@univ-smb.fr" TargetMode="External"/><Relationship Id="rId2" Type="http://schemas.openxmlformats.org/officeDocument/2006/relationships/hyperlink" Target="mailto:christelle.serra@univ-smb.fr" TargetMode="External"/><Relationship Id="rId1" Type="http://schemas.openxmlformats.org/officeDocument/2006/relationships/slideLayout" Target="../slideLayouts/slideLayout2.xml"/><Relationship Id="rId4" Type="http://schemas.openxmlformats.org/officeDocument/2006/relationships/hyperlink" Target="mailto:question-bu@univ-smb.f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theses.hal.science/" TargetMode="External"/><Relationship Id="rId2" Type="http://schemas.openxmlformats.org/officeDocument/2006/relationships/hyperlink" Target="https://www.theses.fr/" TargetMode="External"/><Relationship Id="rId1" Type="http://schemas.openxmlformats.org/officeDocument/2006/relationships/slideLayout" Target="../slideLayouts/slideLayout5.xml"/><Relationship Id="rId6" Type="http://schemas.openxmlformats.org/officeDocument/2006/relationships/hyperlink" Target="https://www.dbu.univ-paris3.fr/sequences/theses_doctorat/story_html5.html" TargetMode="External"/><Relationship Id="rId5" Type="http://schemas.openxmlformats.org/officeDocument/2006/relationships/hyperlink" Target="https://documentation.abes.fr/aidesudoc/FR/recherche_these/co/theses.html" TargetMode="External"/><Relationship Id="rId4" Type="http://schemas.openxmlformats.org/officeDocument/2006/relationships/hyperlink" Target="http://www.sudoc.abes.fr/cb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ndltd.org/" TargetMode="External"/><Relationship Id="rId2" Type="http://schemas.openxmlformats.org/officeDocument/2006/relationships/hyperlink" Target="https://www.dart-europe.org/basic-search.php" TargetMode="External"/><Relationship Id="rId1" Type="http://schemas.openxmlformats.org/officeDocument/2006/relationships/slideLayout" Target="../slideLayouts/slideLayout5.xml"/><Relationship Id="rId6" Type="http://schemas.openxmlformats.org/officeDocument/2006/relationships/hyperlink" Target="http://www.dbu.univ-paris3.fr/sequences/theses_etrangeres/story_html5.html" TargetMode="External"/><Relationship Id="rId5" Type="http://schemas.openxmlformats.org/officeDocument/2006/relationships/hyperlink" Target="https://www.dbu.univ-paris3.fr/sequences/theses_etrangeres/story_html5.html" TargetMode="External"/><Relationship Id="rId4" Type="http://schemas.openxmlformats.org/officeDocument/2006/relationships/hyperlink" Target="https://oatd.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openedition.org/catalogue-notebook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410C9D-2B2D-4366-A3DA-3E77074D8166}"/>
              </a:ext>
            </a:extLst>
          </p:cNvPr>
          <p:cNvSpPr>
            <a:spLocks noGrp="1"/>
          </p:cNvSpPr>
          <p:nvPr>
            <p:ph type="ctrTitle"/>
          </p:nvPr>
        </p:nvSpPr>
        <p:spPr/>
        <p:txBody>
          <a:bodyPr/>
          <a:lstStyle/>
          <a:p>
            <a:r>
              <a:rPr lang="fr-FR" dirty="0"/>
              <a:t>Partager et valoriser sa recherche</a:t>
            </a:r>
          </a:p>
        </p:txBody>
      </p:sp>
      <p:sp>
        <p:nvSpPr>
          <p:cNvPr id="3" name="Sous-titre 2">
            <a:extLst>
              <a:ext uri="{FF2B5EF4-FFF2-40B4-BE49-F238E27FC236}">
                <a16:creationId xmlns:a16="http://schemas.microsoft.com/office/drawing/2014/main" id="{39DF7211-B69E-48DB-9C4B-60321F26AA94}"/>
              </a:ext>
            </a:extLst>
          </p:cNvPr>
          <p:cNvSpPr>
            <a:spLocks noGrp="1"/>
          </p:cNvSpPr>
          <p:nvPr>
            <p:ph type="subTitle" idx="1"/>
          </p:nvPr>
        </p:nvSpPr>
        <p:spPr/>
        <p:txBody>
          <a:bodyPr/>
          <a:lstStyle/>
          <a:p>
            <a:r>
              <a:rPr lang="fr-FR" dirty="0"/>
              <a:t>CM 4 – Collège doctoral USMB – 16/03/23</a:t>
            </a:r>
          </a:p>
          <a:p>
            <a:r>
              <a:rPr lang="fr-FR" dirty="0"/>
              <a:t>Michel Encrenaz, Christelle SERRA</a:t>
            </a:r>
          </a:p>
        </p:txBody>
      </p:sp>
    </p:spTree>
    <p:extLst>
      <p:ext uri="{BB962C8B-B14F-4D97-AF65-F5344CB8AC3E}">
        <p14:creationId xmlns:p14="http://schemas.microsoft.com/office/powerpoint/2010/main" val="2214374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p:txBody>
          <a:bodyPr>
            <a:noAutofit/>
          </a:bodyPr>
          <a:lstStyle/>
          <a:p>
            <a:r>
              <a:rPr lang="fr-FR" sz="4400" dirty="0">
                <a:solidFill>
                  <a:srgbClr val="FF0000"/>
                </a:solidFill>
                <a:latin typeface="Bebas neue" panose="020B0606020202050201"/>
              </a:rPr>
              <a:t>Les réseaux sociaux spécialisés</a:t>
            </a:r>
            <a:endParaRPr lang="fr-FR" sz="4400" b="0" i="0" u="none" strike="noStrike" baseline="0" dirty="0">
              <a:solidFill>
                <a:srgbClr val="FF0000"/>
              </a:solidFill>
              <a:latin typeface="Bebas neue" panose="020B0606020202050201"/>
            </a:endParaRPr>
          </a:p>
        </p:txBody>
      </p:sp>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p:txBody>
          <a:bodyPr>
            <a:normAutofit/>
          </a:bodyPr>
          <a:lstStyle/>
          <a:p>
            <a:pPr algn="just">
              <a:buFont typeface="Wingdings" panose="05000000000000000000" pitchFamily="2" charset="2"/>
              <a:buChar char="Ø"/>
            </a:pPr>
            <a:endParaRPr lang="fr-FR" sz="2400" dirty="0"/>
          </a:p>
          <a:p>
            <a:pPr algn="just">
              <a:buFont typeface="Wingdings" panose="05000000000000000000" pitchFamily="2" charset="2"/>
              <a:buChar char="Ø"/>
            </a:pPr>
            <a:endParaRPr lang="fr-FR" sz="2400" dirty="0"/>
          </a:p>
          <a:p>
            <a:pPr algn="just">
              <a:buFont typeface="Wingdings" panose="05000000000000000000" pitchFamily="2" charset="2"/>
              <a:buChar char="Ø"/>
            </a:pPr>
            <a:r>
              <a:rPr lang="fr-FR" sz="2400" dirty="0">
                <a:hlinkClick r:id="rId2"/>
              </a:rPr>
              <a:t>Academia</a:t>
            </a:r>
            <a:r>
              <a:rPr lang="fr-FR" sz="2400" dirty="0"/>
              <a:t>: apprécié par les chercheurs SHS</a:t>
            </a:r>
          </a:p>
          <a:p>
            <a:pPr algn="just">
              <a:buFont typeface="Wingdings" panose="05000000000000000000" pitchFamily="2" charset="2"/>
              <a:buChar char="Ø"/>
            </a:pPr>
            <a:r>
              <a:rPr lang="fr-FR" sz="2400" dirty="0" err="1">
                <a:hlinkClick r:id="rId3"/>
              </a:rPr>
              <a:t>ResearchGate</a:t>
            </a:r>
            <a:r>
              <a:rPr lang="fr-FR" sz="2400" dirty="0"/>
              <a:t>: apprécié par les chercheurs en sciences exactes</a:t>
            </a:r>
          </a:p>
          <a:p>
            <a:pPr algn="just">
              <a:buFont typeface="Wingdings" panose="05000000000000000000" pitchFamily="2" charset="2"/>
              <a:buChar char="Ø"/>
            </a:pPr>
            <a:r>
              <a:rPr lang="fr-FR" sz="2400" dirty="0" err="1">
                <a:hlinkClick r:id="rId4"/>
              </a:rPr>
              <a:t>Mendeley</a:t>
            </a:r>
            <a:r>
              <a:rPr lang="fr-FR" sz="2400" dirty="0"/>
              <a:t>: le point fort est la bibliographie</a:t>
            </a:r>
          </a:p>
          <a:p>
            <a:pPr marL="0" lvl="0" indent="0">
              <a:buNone/>
            </a:pPr>
            <a:endParaRPr lang="fr-FR" b="1" dirty="0"/>
          </a:p>
          <a:p>
            <a:pPr>
              <a:buFont typeface="Wingdings" panose="05000000000000000000" pitchFamily="2" charset="2"/>
              <a:buChar char="v"/>
            </a:pPr>
            <a:r>
              <a:rPr lang="fr-FR" b="1" dirty="0">
                <a:solidFill>
                  <a:srgbClr val="7030A0"/>
                </a:solidFill>
              </a:rPr>
              <a:t>Créez un compte sur un réseau de votre choix. Les chercheurs de votre laboratoire sont-ils sur ce réseau?</a:t>
            </a:r>
            <a:endParaRPr lang="fr-FR" b="0" i="0" u="none" strike="noStrike" baseline="0" dirty="0">
              <a:solidFill>
                <a:srgbClr val="7030A0"/>
              </a:solidFill>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16/03/2023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10</a:t>
            </a:fld>
            <a:endParaRPr lang="fr-FR"/>
          </a:p>
        </p:txBody>
      </p:sp>
    </p:spTree>
    <p:extLst>
      <p:ext uri="{BB962C8B-B14F-4D97-AF65-F5344CB8AC3E}">
        <p14:creationId xmlns:p14="http://schemas.microsoft.com/office/powerpoint/2010/main" val="1157283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p:txBody>
          <a:bodyPr>
            <a:noAutofit/>
          </a:bodyPr>
          <a:lstStyle/>
          <a:p>
            <a:r>
              <a:rPr lang="fr-FR" sz="4400" dirty="0">
                <a:solidFill>
                  <a:srgbClr val="FF0000"/>
                </a:solidFill>
                <a:latin typeface="Bebas neue" panose="020B0606020202050201"/>
              </a:rPr>
              <a:t>Les réseaux sociaux spécialisés</a:t>
            </a:r>
            <a:endParaRPr lang="fr-FR" sz="4400" b="0" i="0" u="none" strike="noStrike" baseline="0" dirty="0">
              <a:solidFill>
                <a:srgbClr val="FF0000"/>
              </a:solidFill>
              <a:latin typeface="Bebas neue" panose="020B0606020202050201"/>
            </a:endParaRPr>
          </a:p>
        </p:txBody>
      </p:sp>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p:txBody>
          <a:bodyPr>
            <a:normAutofit lnSpcReduction="10000"/>
          </a:bodyPr>
          <a:lstStyle/>
          <a:p>
            <a:pPr marL="0" indent="0" algn="just">
              <a:buNone/>
            </a:pPr>
            <a:r>
              <a:rPr lang="fr-FR" sz="2400" dirty="0"/>
              <a:t>Quelle utilisation? </a:t>
            </a:r>
          </a:p>
          <a:p>
            <a:pPr algn="just">
              <a:buFont typeface="Wingdings" panose="05000000000000000000" pitchFamily="2" charset="2"/>
              <a:buChar char="Ø"/>
            </a:pPr>
            <a:r>
              <a:rPr lang="fr-FR" sz="2400" dirty="0"/>
              <a:t>se faire connaitre</a:t>
            </a:r>
          </a:p>
          <a:p>
            <a:pPr algn="just">
              <a:buFont typeface="Wingdings" panose="05000000000000000000" pitchFamily="2" charset="2"/>
              <a:buChar char="Ø"/>
            </a:pPr>
            <a:r>
              <a:rPr lang="fr-FR" sz="2400" dirty="0"/>
              <a:t>échanger avec d'autres chercheurs, prendre facilement des contacts</a:t>
            </a:r>
          </a:p>
          <a:p>
            <a:pPr algn="just">
              <a:buFont typeface="Wingdings" panose="05000000000000000000" pitchFamily="2" charset="2"/>
              <a:buChar char="Ø"/>
            </a:pPr>
            <a:r>
              <a:rPr lang="fr-FR" sz="2400" dirty="0"/>
              <a:t>accéder à leurs publications (fonctionnalité très développée sur </a:t>
            </a:r>
            <a:r>
              <a:rPr lang="fr-FR" sz="2400" dirty="0" err="1"/>
              <a:t>Mendeley</a:t>
            </a:r>
            <a:r>
              <a:rPr lang="fr-FR" sz="2400" dirty="0"/>
              <a:t> / le moteur de recherche de </a:t>
            </a:r>
            <a:r>
              <a:rPr lang="fr-FR" sz="2400" dirty="0" err="1"/>
              <a:t>ResearchGate</a:t>
            </a:r>
            <a:r>
              <a:rPr lang="fr-FR" sz="2400" dirty="0"/>
              <a:t> cherche à la fois dans les publications déposées par les membres et dans des bases de données externes)</a:t>
            </a:r>
          </a:p>
          <a:p>
            <a:pPr algn="just">
              <a:buFont typeface="Wingdings" panose="05000000000000000000" pitchFamily="2" charset="2"/>
              <a:buChar char="Ø"/>
            </a:pPr>
            <a:r>
              <a:rPr lang="fr-FR" sz="2400" b="1" dirty="0"/>
              <a:t>Suivre l'activité des chercheurs du domaine </a:t>
            </a:r>
            <a:r>
              <a:rPr lang="fr-FR" sz="2400" dirty="0"/>
              <a:t>(lorsqu'un contact dépose une nouvelle publication on est averti par un mail)</a:t>
            </a:r>
          </a:p>
          <a:p>
            <a:pPr algn="just">
              <a:buFont typeface="Wingdings" panose="05000000000000000000" pitchFamily="2" charset="2"/>
              <a:buChar char="Ø"/>
            </a:pPr>
            <a:r>
              <a:rPr lang="fr-FR" sz="2400" dirty="0"/>
              <a:t>également: voir des statistiques de consultation des articles que l'on a déposé</a:t>
            </a:r>
          </a:p>
          <a:p>
            <a:pPr marL="0" lvl="0" indent="0">
              <a:buNone/>
            </a:pPr>
            <a:endParaRPr lang="fr-FR" b="1" dirty="0"/>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16/03/2023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11</a:t>
            </a:fld>
            <a:endParaRPr lang="fr-FR"/>
          </a:p>
        </p:txBody>
      </p:sp>
    </p:spTree>
    <p:extLst>
      <p:ext uri="{BB962C8B-B14F-4D97-AF65-F5344CB8AC3E}">
        <p14:creationId xmlns:p14="http://schemas.microsoft.com/office/powerpoint/2010/main" val="321815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p:txBody>
          <a:bodyPr>
            <a:noAutofit/>
          </a:bodyPr>
          <a:lstStyle/>
          <a:p>
            <a:r>
              <a:rPr lang="fr-FR" sz="4400" dirty="0">
                <a:solidFill>
                  <a:srgbClr val="FF0000"/>
                </a:solidFill>
                <a:latin typeface="Bebas neue" panose="020B0606020202050201"/>
              </a:rPr>
              <a:t>Les réseaux sociaux spécialisés</a:t>
            </a:r>
            <a:endParaRPr lang="fr-FR" sz="4400" b="0" i="0" u="none" strike="noStrike" baseline="0" dirty="0">
              <a:solidFill>
                <a:srgbClr val="FF0000"/>
              </a:solidFill>
              <a:latin typeface="Bebas neue" panose="020B0606020202050201"/>
            </a:endParaRPr>
          </a:p>
        </p:txBody>
      </p:sp>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p:txBody>
          <a:bodyPr>
            <a:normAutofit/>
          </a:bodyPr>
          <a:lstStyle/>
          <a:p>
            <a:pPr marL="0" indent="0" algn="just">
              <a:buNone/>
            </a:pPr>
            <a:r>
              <a:rPr lang="fr-FR" sz="2400" dirty="0"/>
              <a:t>Avantages </a:t>
            </a:r>
          </a:p>
          <a:p>
            <a:pPr lvl="1" algn="just">
              <a:buFont typeface="Wingdings" panose="05000000000000000000" pitchFamily="2" charset="2"/>
              <a:buChar char="Ø"/>
            </a:pPr>
            <a:r>
              <a:rPr lang="fr-FR" sz="2200" dirty="0"/>
              <a:t>le dépôt est simple et rapide, il renforce la visibilité sur </a:t>
            </a:r>
            <a:r>
              <a:rPr lang="fr-FR" sz="2200" dirty="0" err="1"/>
              <a:t>GoogleScholar</a:t>
            </a:r>
            <a:r>
              <a:rPr lang="fr-FR" sz="2200" dirty="0"/>
              <a:t>. </a:t>
            </a:r>
          </a:p>
          <a:p>
            <a:pPr lvl="1" algn="just">
              <a:buFont typeface="Wingdings" panose="05000000000000000000" pitchFamily="2" charset="2"/>
              <a:buChar char="Ø"/>
            </a:pPr>
            <a:r>
              <a:rPr lang="fr-FR" sz="2200" dirty="0"/>
              <a:t>Beaucoup de chercheurs sont présents sur ces réseaux et les utilisent parfois comme un véritable outil de travail</a:t>
            </a:r>
          </a:p>
          <a:p>
            <a:pPr marL="0" indent="0" algn="just">
              <a:buNone/>
            </a:pPr>
            <a:r>
              <a:rPr lang="fr-FR" sz="2400" dirty="0"/>
              <a:t>Inconvénients </a:t>
            </a:r>
          </a:p>
          <a:p>
            <a:pPr lvl="1" algn="just">
              <a:buFont typeface="Wingdings" panose="05000000000000000000" pitchFamily="2" charset="2"/>
              <a:buChar char="Ø"/>
            </a:pPr>
            <a:r>
              <a:rPr lang="fr-FR" sz="2200" dirty="0"/>
              <a:t>Il s'agit de sociétés privées à but lucratif</a:t>
            </a:r>
          </a:p>
          <a:p>
            <a:pPr lvl="1" algn="just">
              <a:buFont typeface="Wingdings" panose="05000000000000000000" pitchFamily="2" charset="2"/>
              <a:buChar char="Ø"/>
            </a:pPr>
            <a:r>
              <a:rPr lang="fr-FR" sz="2200" dirty="0"/>
              <a:t>Le statut juridique des documents déposés n'est pas toujours clair. </a:t>
            </a:r>
          </a:p>
          <a:p>
            <a:pPr lvl="1" algn="just">
              <a:buFont typeface="Wingdings" panose="05000000000000000000" pitchFamily="2" charset="2"/>
              <a:buChar char="Ø"/>
            </a:pPr>
            <a:r>
              <a:rPr lang="fr-FR" sz="2200" dirty="0"/>
              <a:t>La pérennité du dépôt n'est pas garantie.</a:t>
            </a:r>
          </a:p>
          <a:p>
            <a:pPr lvl="1" algn="just">
              <a:buFont typeface="Wingdings" panose="05000000000000000000" pitchFamily="2" charset="2"/>
              <a:buChar char="Ø"/>
            </a:pPr>
            <a:r>
              <a:rPr lang="fr-FR" sz="2400" dirty="0"/>
              <a:t>Tout le monde peut s'inscrire, et déposer ce que bon lui semble, sans contrôle.</a:t>
            </a:r>
          </a:p>
          <a:p>
            <a:pPr marL="0" lvl="0" indent="0">
              <a:buNone/>
            </a:pPr>
            <a:endParaRPr lang="fr-FR" b="1" dirty="0"/>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16/03/2023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12</a:t>
            </a:fld>
            <a:endParaRPr lang="fr-FR"/>
          </a:p>
        </p:txBody>
      </p:sp>
    </p:spTree>
    <p:extLst>
      <p:ext uri="{BB962C8B-B14F-4D97-AF65-F5344CB8AC3E}">
        <p14:creationId xmlns:p14="http://schemas.microsoft.com/office/powerpoint/2010/main" val="3492062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E12B057-EB40-4907-B361-F71309E82F33}"/>
              </a:ext>
            </a:extLst>
          </p:cNvPr>
          <p:cNvSpPr>
            <a:spLocks noGrp="1"/>
          </p:cNvSpPr>
          <p:nvPr>
            <p:ph type="dt" sz="half" idx="2"/>
          </p:nvPr>
        </p:nvSpPr>
        <p:spPr/>
        <p:txBody>
          <a:bodyPr/>
          <a:lstStyle/>
          <a:p>
            <a:r>
              <a:rPr lang="fr-FR"/>
              <a:t>16/03/2023</a:t>
            </a:r>
            <a:endParaRPr lang="fr-FR" dirty="0"/>
          </a:p>
        </p:txBody>
      </p:sp>
      <p:sp>
        <p:nvSpPr>
          <p:cNvPr id="3" name="Espace réservé du pied de page 2">
            <a:extLst>
              <a:ext uri="{FF2B5EF4-FFF2-40B4-BE49-F238E27FC236}">
                <a16:creationId xmlns:a16="http://schemas.microsoft.com/office/drawing/2014/main" id="{E0DCE118-6C00-4034-BA98-4C21209728BE}"/>
              </a:ext>
            </a:extLst>
          </p:cNvPr>
          <p:cNvSpPr>
            <a:spLocks noGrp="1"/>
          </p:cNvSpPr>
          <p:nvPr>
            <p:ph type="ftr" sz="quarter" idx="3"/>
          </p:nvPr>
        </p:nvSpPr>
        <p:spPr/>
        <p:txBody>
          <a:bodyPr/>
          <a:lstStyle/>
          <a:p>
            <a:r>
              <a:rPr lang="fr-FR"/>
              <a:t>CM 4 – Partager et valoriser sa recherche  – Collège Doctoral USMB – Michel Encrenaz, Christelle Serra</a:t>
            </a:r>
            <a:endParaRPr lang="fr-FR" dirty="0"/>
          </a:p>
        </p:txBody>
      </p:sp>
      <p:sp>
        <p:nvSpPr>
          <p:cNvPr id="4" name="Espace réservé du numéro de diapositive 3">
            <a:extLst>
              <a:ext uri="{FF2B5EF4-FFF2-40B4-BE49-F238E27FC236}">
                <a16:creationId xmlns:a16="http://schemas.microsoft.com/office/drawing/2014/main" id="{16F66E57-2AC0-49FD-8E7D-F31659CE79A4}"/>
              </a:ext>
            </a:extLst>
          </p:cNvPr>
          <p:cNvSpPr>
            <a:spLocks noGrp="1"/>
          </p:cNvSpPr>
          <p:nvPr>
            <p:ph type="sldNum" sz="quarter" idx="4"/>
          </p:nvPr>
        </p:nvSpPr>
        <p:spPr/>
        <p:txBody>
          <a:bodyPr/>
          <a:lstStyle/>
          <a:p>
            <a:fld id="{51A9A260-C2EE-4362-91EB-19AABFD77694}" type="slidenum">
              <a:rPr lang="fr-FR" smtClean="0"/>
              <a:pPr/>
              <a:t>13</a:t>
            </a:fld>
            <a:endParaRPr lang="fr-FR" dirty="0"/>
          </a:p>
        </p:txBody>
      </p:sp>
      <p:sp>
        <p:nvSpPr>
          <p:cNvPr id="5" name="Titre 4">
            <a:extLst>
              <a:ext uri="{FF2B5EF4-FFF2-40B4-BE49-F238E27FC236}">
                <a16:creationId xmlns:a16="http://schemas.microsoft.com/office/drawing/2014/main" id="{274E4F25-D901-4BE5-8EB7-E39C752FD3B4}"/>
              </a:ext>
            </a:extLst>
          </p:cNvPr>
          <p:cNvSpPr>
            <a:spLocks noGrp="1"/>
          </p:cNvSpPr>
          <p:nvPr>
            <p:ph type="title"/>
          </p:nvPr>
        </p:nvSpPr>
        <p:spPr>
          <a:xfrm>
            <a:off x="4113999" y="3048985"/>
            <a:ext cx="7454610" cy="1100096"/>
          </a:xfrm>
        </p:spPr>
        <p:txBody>
          <a:bodyPr/>
          <a:lstStyle/>
          <a:p>
            <a:r>
              <a:rPr lang="fr-FR" dirty="0"/>
              <a:t>Gérer son identité numérique</a:t>
            </a:r>
          </a:p>
        </p:txBody>
      </p:sp>
      <p:sp>
        <p:nvSpPr>
          <p:cNvPr id="6" name="Sous-titre 5">
            <a:extLst>
              <a:ext uri="{FF2B5EF4-FFF2-40B4-BE49-F238E27FC236}">
                <a16:creationId xmlns:a16="http://schemas.microsoft.com/office/drawing/2014/main" id="{3CD57BFF-58BA-482F-A3B0-F152F488951D}"/>
              </a:ext>
            </a:extLst>
          </p:cNvPr>
          <p:cNvSpPr>
            <a:spLocks noGrp="1"/>
          </p:cNvSpPr>
          <p:nvPr>
            <p:ph type="subTitle" idx="1"/>
          </p:nvPr>
        </p:nvSpPr>
        <p:spPr>
          <a:xfrm>
            <a:off x="4113999" y="4293096"/>
            <a:ext cx="7454610" cy="1656184"/>
          </a:xfrm>
        </p:spPr>
        <p:txBody>
          <a:bodyPr>
            <a:normAutofit fontScale="92500" lnSpcReduction="20000"/>
          </a:bodyPr>
          <a:lstStyle/>
          <a:p>
            <a:pPr algn="just"/>
            <a:r>
              <a:rPr lang="fr-FR" dirty="0"/>
              <a:t>Blogs, réseaux sociaux spécialisés, archives ouvertes, permettent de développer rapidement votre présence sur le web. Cet ensemble d'informations vous concernant doit être organisé de façon à ce que vous soyez clairement identifié (éviter les éventuels problèmes d'homonymie) et que l'ensemble de vos activités de recherche soit facilement accessible. Il s’avère donc essentiel de bien gérer votre identité numérique.</a:t>
            </a:r>
          </a:p>
        </p:txBody>
      </p:sp>
    </p:spTree>
    <p:extLst>
      <p:ext uri="{BB962C8B-B14F-4D97-AF65-F5344CB8AC3E}">
        <p14:creationId xmlns:p14="http://schemas.microsoft.com/office/powerpoint/2010/main" val="2053607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C7F038-3C56-41B4-B7F3-E5145FE1609D}"/>
              </a:ext>
            </a:extLst>
          </p:cNvPr>
          <p:cNvSpPr>
            <a:spLocks noGrp="1"/>
          </p:cNvSpPr>
          <p:nvPr>
            <p:ph type="title"/>
          </p:nvPr>
        </p:nvSpPr>
        <p:spPr/>
        <p:txBody>
          <a:bodyPr/>
          <a:lstStyle/>
          <a:p>
            <a:r>
              <a:rPr lang="fr-FR" dirty="0"/>
              <a:t>Identité numérique : définition</a:t>
            </a:r>
          </a:p>
        </p:txBody>
      </p:sp>
      <p:sp>
        <p:nvSpPr>
          <p:cNvPr id="4" name="Espace réservé de la date 3">
            <a:extLst>
              <a:ext uri="{FF2B5EF4-FFF2-40B4-BE49-F238E27FC236}">
                <a16:creationId xmlns:a16="http://schemas.microsoft.com/office/drawing/2014/main" id="{7757659C-46AE-4084-AE06-E3F3A3EA154C}"/>
              </a:ext>
            </a:extLst>
          </p:cNvPr>
          <p:cNvSpPr>
            <a:spLocks noGrp="1"/>
          </p:cNvSpPr>
          <p:nvPr>
            <p:ph type="dt" sz="half" idx="2"/>
          </p:nvPr>
        </p:nvSpPr>
        <p:spPr/>
        <p:txBody>
          <a:bodyPr/>
          <a:lstStyle/>
          <a:p>
            <a:r>
              <a:rPr lang="fr-FR"/>
              <a:t>16/03/2023</a:t>
            </a:r>
          </a:p>
        </p:txBody>
      </p:sp>
      <p:sp>
        <p:nvSpPr>
          <p:cNvPr id="5" name="Espace réservé du pied de page 4">
            <a:extLst>
              <a:ext uri="{FF2B5EF4-FFF2-40B4-BE49-F238E27FC236}">
                <a16:creationId xmlns:a16="http://schemas.microsoft.com/office/drawing/2014/main" id="{4C4E5472-DE88-44F1-9767-C66B0F0646F5}"/>
              </a:ext>
            </a:extLst>
          </p:cNvPr>
          <p:cNvSpPr>
            <a:spLocks noGrp="1"/>
          </p:cNvSpPr>
          <p:nvPr>
            <p:ph type="ftr" sz="quarter" idx="3"/>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B1E59158-B3D0-413A-A10D-BB8AECAEC03A}"/>
              </a:ext>
            </a:extLst>
          </p:cNvPr>
          <p:cNvSpPr>
            <a:spLocks noGrp="1"/>
          </p:cNvSpPr>
          <p:nvPr>
            <p:ph type="sldNum" sz="quarter" idx="4"/>
          </p:nvPr>
        </p:nvSpPr>
        <p:spPr/>
        <p:txBody>
          <a:bodyPr/>
          <a:lstStyle/>
          <a:p>
            <a:fld id="{05309C10-E868-4A70-BC60-BD035D1AE2D0}" type="slidenum">
              <a:rPr lang="fr-FR" smtClean="0"/>
              <a:t>14</a:t>
            </a:fld>
            <a:endParaRPr lang="fr-FR"/>
          </a:p>
        </p:txBody>
      </p:sp>
      <p:sp>
        <p:nvSpPr>
          <p:cNvPr id="3" name="Espace réservé du texte 2">
            <a:extLst>
              <a:ext uri="{FF2B5EF4-FFF2-40B4-BE49-F238E27FC236}">
                <a16:creationId xmlns:a16="http://schemas.microsoft.com/office/drawing/2014/main" id="{5EAE8E94-4827-46E5-A935-0925AB1ECC01}"/>
              </a:ext>
            </a:extLst>
          </p:cNvPr>
          <p:cNvSpPr>
            <a:spLocks noGrp="1"/>
          </p:cNvSpPr>
          <p:nvPr>
            <p:ph sz="quarter" idx="12"/>
          </p:nvPr>
        </p:nvSpPr>
        <p:spPr>
          <a:xfrm>
            <a:off x="1775520" y="2204864"/>
            <a:ext cx="9793088" cy="3168352"/>
          </a:xfrm>
        </p:spPr>
        <p:txBody>
          <a:bodyPr>
            <a:normAutofit fontScale="62500" lnSpcReduction="20000"/>
          </a:bodyPr>
          <a:lstStyle/>
          <a:p>
            <a:pPr algn="l"/>
            <a:endParaRPr lang="fr-FR" sz="1800" b="0" i="0" u="none" strike="noStrike" baseline="0" dirty="0">
              <a:solidFill>
                <a:srgbClr val="000000"/>
              </a:solidFill>
              <a:latin typeface="Calibri" panose="020F0502020204030204" pitchFamily="34" charset="0"/>
            </a:endParaRPr>
          </a:p>
          <a:p>
            <a:pPr marL="0" indent="0">
              <a:buNone/>
            </a:pPr>
            <a:r>
              <a:rPr lang="fr-FR" sz="31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 L’identité numérique est constituée de la somme des traces numériques se rapportant à un individu :</a:t>
            </a:r>
          </a:p>
          <a:p>
            <a:r>
              <a:rPr lang="fr-FR" sz="31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des </a:t>
            </a:r>
            <a:r>
              <a:rPr lang="fr-FR" sz="31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traces « </a:t>
            </a:r>
            <a:r>
              <a:rPr lang="fr-FR" sz="3100" b="1" i="0" u="none" strike="noStrike" baseline="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profilaires</a:t>
            </a:r>
            <a:r>
              <a:rPr lang="fr-FR" sz="31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fr-FR" sz="31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correspondant à ce que je dis de moi (qui suis-je ?)</a:t>
            </a:r>
          </a:p>
          <a:p>
            <a:r>
              <a:rPr lang="fr-FR" sz="31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des </a:t>
            </a:r>
            <a:r>
              <a:rPr lang="fr-FR" sz="31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traces « navigationnelles » </a:t>
            </a:r>
            <a:r>
              <a:rPr lang="fr-FR" sz="31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qui renseignent sur les sites que je fréquente et sur lesquels je commente ou j’achète (comment je me comporte)</a:t>
            </a:r>
          </a:p>
          <a:p>
            <a:r>
              <a:rPr lang="fr-FR" sz="31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des </a:t>
            </a:r>
            <a:r>
              <a:rPr lang="fr-FR" sz="31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traces inscriptibles et déclaratives - </a:t>
            </a:r>
            <a:r>
              <a:rPr lang="fr-FR" sz="31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ce que je publie sur mon blog par exemple – qui reflètent directement mes idées et mes opinions (ce que je pense).»</a:t>
            </a:r>
          </a:p>
          <a:p>
            <a:pPr marL="0" indent="0" algn="l">
              <a:buNone/>
            </a:pPr>
            <a:endParaRPr lang="fr-FR" sz="1800" b="0" i="0" u="none" strike="noStrike" baseline="0" dirty="0">
              <a:solidFill>
                <a:srgbClr val="000000"/>
              </a:solidFill>
              <a:latin typeface="Calibri" panose="020F0502020204030204" pitchFamily="34" charset="0"/>
            </a:endParaRPr>
          </a:p>
        </p:txBody>
      </p:sp>
      <p:sp>
        <p:nvSpPr>
          <p:cNvPr id="8" name="ZoneTexte 7">
            <a:extLst>
              <a:ext uri="{FF2B5EF4-FFF2-40B4-BE49-F238E27FC236}">
                <a16:creationId xmlns:a16="http://schemas.microsoft.com/office/drawing/2014/main" id="{473369AE-DE20-4DCD-8DA0-AD63F6C994F5}"/>
              </a:ext>
            </a:extLst>
          </p:cNvPr>
          <p:cNvSpPr txBox="1"/>
          <p:nvPr/>
        </p:nvSpPr>
        <p:spPr>
          <a:xfrm>
            <a:off x="2063552" y="5229200"/>
            <a:ext cx="8568952" cy="877163"/>
          </a:xfrm>
          <a:prstGeom prst="rect">
            <a:avLst/>
          </a:prstGeom>
          <a:noFill/>
        </p:spPr>
        <p:txBody>
          <a:bodyPr wrap="square" rtlCol="0">
            <a:spAutoFit/>
          </a:bodyPr>
          <a:lstStyle/>
          <a:p>
            <a:r>
              <a:rPr lang="fr-FR" sz="1100" b="0" i="0" u="none" strike="noStrike" baseline="0" dirty="0">
                <a:solidFill>
                  <a:srgbClr val="000000"/>
                </a:solidFill>
                <a:latin typeface="Arial" panose="020B0604020202020204" pitchFamily="34" charset="0"/>
                <a:cs typeface="Arial" panose="020B0604020202020204" pitchFamily="34" charset="0"/>
              </a:rPr>
              <a:t> ERTZSCHEID, Olivier. </a:t>
            </a:r>
            <a:r>
              <a:rPr lang="fr-FR" sz="1100" b="0" i="1" u="none" strike="noStrike" baseline="0" dirty="0">
                <a:solidFill>
                  <a:srgbClr val="000000"/>
                </a:solidFill>
                <a:latin typeface="Arial" panose="020B0604020202020204" pitchFamily="34" charset="0"/>
                <a:cs typeface="Arial" panose="020B0604020202020204" pitchFamily="34" charset="0"/>
              </a:rPr>
              <a:t>Qu’est-ce que l’identité numérique ? Enjeux, outils, méthodologies. </a:t>
            </a:r>
            <a:r>
              <a:rPr lang="fr-FR" sz="1100" b="0" i="0" u="none" strike="noStrike" baseline="0" dirty="0">
                <a:solidFill>
                  <a:srgbClr val="000000"/>
                </a:solidFill>
                <a:latin typeface="Arial" panose="020B0604020202020204" pitchFamily="34" charset="0"/>
                <a:cs typeface="Arial" panose="020B0604020202020204" pitchFamily="34" charset="0"/>
              </a:rPr>
              <a:t>Nouvelle édition [en ligne]. Marseille: </a:t>
            </a:r>
            <a:r>
              <a:rPr lang="fr-FR" sz="1100" b="0" i="0" u="none" strike="noStrike" baseline="0" dirty="0" err="1">
                <a:solidFill>
                  <a:srgbClr val="000000"/>
                </a:solidFill>
                <a:latin typeface="Arial" panose="020B0604020202020204" pitchFamily="34" charset="0"/>
                <a:cs typeface="Arial" panose="020B0604020202020204" pitchFamily="34" charset="0"/>
              </a:rPr>
              <a:t>OpenEditionPress</a:t>
            </a:r>
            <a:r>
              <a:rPr lang="fr-FR" sz="1100" b="0" i="0" u="none" strike="noStrike" baseline="0" dirty="0">
                <a:solidFill>
                  <a:srgbClr val="000000"/>
                </a:solidFill>
                <a:latin typeface="Arial" panose="020B0604020202020204" pitchFamily="34" charset="0"/>
                <a:cs typeface="Arial" panose="020B0604020202020204" pitchFamily="34" charset="0"/>
              </a:rPr>
              <a:t>, 2013 (généré le 22 février 2023). Disponible sur Internet: &lt;http://books.openedition.org/oep/332&gt;. ISBN: 9782821813380. DOI: https://doi.org/10.4000/books.oep.332.</a:t>
            </a:r>
            <a:endParaRPr lang="fr-FR" sz="1100" dirty="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351071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C7F038-3C56-41B4-B7F3-E5145FE1609D}"/>
              </a:ext>
            </a:extLst>
          </p:cNvPr>
          <p:cNvSpPr>
            <a:spLocks noGrp="1"/>
          </p:cNvSpPr>
          <p:nvPr>
            <p:ph type="title"/>
          </p:nvPr>
        </p:nvSpPr>
        <p:spPr/>
        <p:txBody>
          <a:bodyPr/>
          <a:lstStyle/>
          <a:p>
            <a:r>
              <a:rPr lang="fr-FR" dirty="0"/>
              <a:t>Identité numérique : enjeux</a:t>
            </a:r>
          </a:p>
        </p:txBody>
      </p:sp>
      <p:sp>
        <p:nvSpPr>
          <p:cNvPr id="4" name="Espace réservé de la date 3">
            <a:extLst>
              <a:ext uri="{FF2B5EF4-FFF2-40B4-BE49-F238E27FC236}">
                <a16:creationId xmlns:a16="http://schemas.microsoft.com/office/drawing/2014/main" id="{7757659C-46AE-4084-AE06-E3F3A3EA154C}"/>
              </a:ext>
            </a:extLst>
          </p:cNvPr>
          <p:cNvSpPr>
            <a:spLocks noGrp="1"/>
          </p:cNvSpPr>
          <p:nvPr>
            <p:ph type="dt" sz="half" idx="2"/>
          </p:nvPr>
        </p:nvSpPr>
        <p:spPr/>
        <p:txBody>
          <a:bodyPr/>
          <a:lstStyle/>
          <a:p>
            <a:r>
              <a:rPr lang="fr-FR"/>
              <a:t>16/03/2023</a:t>
            </a:r>
          </a:p>
        </p:txBody>
      </p:sp>
      <p:sp>
        <p:nvSpPr>
          <p:cNvPr id="5" name="Espace réservé du pied de page 4">
            <a:extLst>
              <a:ext uri="{FF2B5EF4-FFF2-40B4-BE49-F238E27FC236}">
                <a16:creationId xmlns:a16="http://schemas.microsoft.com/office/drawing/2014/main" id="{4C4E5472-DE88-44F1-9767-C66B0F0646F5}"/>
              </a:ext>
            </a:extLst>
          </p:cNvPr>
          <p:cNvSpPr>
            <a:spLocks noGrp="1"/>
          </p:cNvSpPr>
          <p:nvPr>
            <p:ph type="ftr" sz="quarter" idx="3"/>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B1E59158-B3D0-413A-A10D-BB8AECAEC03A}"/>
              </a:ext>
            </a:extLst>
          </p:cNvPr>
          <p:cNvSpPr>
            <a:spLocks noGrp="1"/>
          </p:cNvSpPr>
          <p:nvPr>
            <p:ph type="sldNum" sz="quarter" idx="4"/>
          </p:nvPr>
        </p:nvSpPr>
        <p:spPr/>
        <p:txBody>
          <a:bodyPr/>
          <a:lstStyle/>
          <a:p>
            <a:fld id="{05309C10-E868-4A70-BC60-BD035D1AE2D0}" type="slidenum">
              <a:rPr lang="fr-FR" smtClean="0"/>
              <a:t>15</a:t>
            </a:fld>
            <a:endParaRPr lang="fr-FR"/>
          </a:p>
        </p:txBody>
      </p:sp>
      <p:sp>
        <p:nvSpPr>
          <p:cNvPr id="3" name="Espace réservé du texte 2">
            <a:extLst>
              <a:ext uri="{FF2B5EF4-FFF2-40B4-BE49-F238E27FC236}">
                <a16:creationId xmlns:a16="http://schemas.microsoft.com/office/drawing/2014/main" id="{5EAE8E94-4827-46E5-A935-0925AB1ECC01}"/>
              </a:ext>
            </a:extLst>
          </p:cNvPr>
          <p:cNvSpPr>
            <a:spLocks noGrp="1"/>
          </p:cNvSpPr>
          <p:nvPr>
            <p:ph sz="quarter" idx="12"/>
          </p:nvPr>
        </p:nvSpPr>
        <p:spPr>
          <a:xfrm>
            <a:off x="1775520" y="1185039"/>
            <a:ext cx="9793088" cy="3168352"/>
          </a:xfrm>
        </p:spPr>
        <p:txBody>
          <a:bodyPr>
            <a:normAutofit fontScale="85000" lnSpcReduction="20000"/>
          </a:bodyPr>
          <a:lstStyle/>
          <a:p>
            <a:pPr marL="0" indent="0" algn="l">
              <a:buNone/>
            </a:pPr>
            <a:endParaRPr lang="fr-FR" sz="1800" b="0" i="0" u="none" strike="noStrike" baseline="0" dirty="0">
              <a:solidFill>
                <a:srgbClr val="FFFFFF"/>
              </a:solidFill>
              <a:latin typeface="Arial" panose="020B0604020202020204" pitchFamily="34" charset="0"/>
            </a:endParaRPr>
          </a:p>
          <a:p>
            <a:pPr marL="0" indent="0">
              <a:buNone/>
            </a:pPr>
            <a:r>
              <a:rPr lang="fr-FR" sz="2400" b="0" i="0" u="none" strike="noStrike" baseline="0" dirty="0">
                <a:latin typeface="Open Sans" panose="020B0606030504020204" pitchFamily="34" charset="0"/>
                <a:ea typeface="Open Sans" panose="020B0606030504020204" pitchFamily="34" charset="0"/>
                <a:cs typeface="Open Sans" panose="020B0606030504020204" pitchFamily="34" charset="0"/>
              </a:rPr>
              <a:t>Pour un chercheur, développer son identité numérique c’est :</a:t>
            </a:r>
          </a:p>
          <a:p>
            <a:pPr marL="0" indent="0">
              <a:buNone/>
            </a:pPr>
            <a:endParaRPr lang="fr-FR" sz="2400" b="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r>
              <a:rPr lang="fr-FR" sz="2400" b="0" i="0" u="none" strike="noStrike" baseline="0" dirty="0">
                <a:latin typeface="Open Sans" panose="020B0606030504020204" pitchFamily="34" charset="0"/>
                <a:ea typeface="Open Sans" panose="020B0606030504020204" pitchFamily="34" charset="0"/>
                <a:cs typeface="Open Sans" panose="020B0606030504020204" pitchFamily="34" charset="0"/>
              </a:rPr>
              <a:t>Être visible de ses pairs et créer des opportunités d’échanges et de collaborations</a:t>
            </a:r>
          </a:p>
          <a:p>
            <a:r>
              <a:rPr lang="fr-FR" sz="2400" b="0" i="0" u="none" strike="noStrike" baseline="0" dirty="0">
                <a:latin typeface="Open Sans" panose="020B0606030504020204" pitchFamily="34" charset="0"/>
                <a:ea typeface="Open Sans" panose="020B0606030504020204" pitchFamily="34" charset="0"/>
                <a:cs typeface="Open Sans" panose="020B0606030504020204" pitchFamily="34" charset="0"/>
              </a:rPr>
              <a:t>Être visible des recruteurs et des financeurs</a:t>
            </a:r>
          </a:p>
          <a:p>
            <a:r>
              <a:rPr lang="fr-FR" sz="2400" b="0" i="0" u="none" strike="noStrike" baseline="0" dirty="0">
                <a:latin typeface="Open Sans" panose="020B0606030504020204" pitchFamily="34" charset="0"/>
                <a:ea typeface="Open Sans" panose="020B0606030504020204" pitchFamily="34" charset="0"/>
                <a:cs typeface="Open Sans" panose="020B0606030504020204" pitchFamily="34" charset="0"/>
              </a:rPr>
              <a:t>Faire connaître toutes ses activités </a:t>
            </a:r>
          </a:p>
          <a:p>
            <a:r>
              <a:rPr lang="fr-FR" sz="2400" b="0" i="0" u="none" strike="noStrike" baseline="0" dirty="0">
                <a:latin typeface="Open Sans" panose="020B0606030504020204" pitchFamily="34" charset="0"/>
                <a:ea typeface="Open Sans" panose="020B0606030504020204" pitchFamily="34" charset="0"/>
                <a:cs typeface="Open Sans" panose="020B0606030504020204" pitchFamily="34" charset="0"/>
              </a:rPr>
              <a:t>Valoriser sa production scientifique pour augmenter son taux de citation, élargir son audience</a:t>
            </a:r>
          </a:p>
          <a:p>
            <a:pPr algn="l"/>
            <a:r>
              <a:rPr lang="fr-FR" sz="2400" b="0" i="0" u="none" strike="noStrike" baseline="0" dirty="0">
                <a:latin typeface="Open Sans" panose="020B0606030504020204" pitchFamily="34" charset="0"/>
                <a:ea typeface="Open Sans" panose="020B0606030504020204" pitchFamily="34" charset="0"/>
                <a:cs typeface="Open Sans" panose="020B0606030504020204" pitchFamily="34" charset="0"/>
              </a:rPr>
              <a:t>Partager son expertise</a:t>
            </a:r>
          </a:p>
        </p:txBody>
      </p:sp>
      <p:pic>
        <p:nvPicPr>
          <p:cNvPr id="8" name="Image 7">
            <a:extLst>
              <a:ext uri="{FF2B5EF4-FFF2-40B4-BE49-F238E27FC236}">
                <a16:creationId xmlns:a16="http://schemas.microsoft.com/office/drawing/2014/main" id="{63F38B09-143C-4E49-B879-F0CD1E696C3B}"/>
              </a:ext>
            </a:extLst>
          </p:cNvPr>
          <p:cNvPicPr>
            <a:picLocks noChangeAspect="1"/>
          </p:cNvPicPr>
          <p:nvPr/>
        </p:nvPicPr>
        <p:blipFill>
          <a:blip r:embed="rId2"/>
          <a:stretch>
            <a:fillRect/>
          </a:stretch>
        </p:blipFill>
        <p:spPr>
          <a:xfrm>
            <a:off x="2351584" y="4235768"/>
            <a:ext cx="3240360" cy="1626740"/>
          </a:xfrm>
          <a:prstGeom prst="rect">
            <a:avLst/>
          </a:prstGeom>
        </p:spPr>
      </p:pic>
      <p:sp>
        <p:nvSpPr>
          <p:cNvPr id="10" name="ZoneTexte 9">
            <a:extLst>
              <a:ext uri="{FF2B5EF4-FFF2-40B4-BE49-F238E27FC236}">
                <a16:creationId xmlns:a16="http://schemas.microsoft.com/office/drawing/2014/main" id="{261FA886-0354-454D-986D-5883101F63AA}"/>
              </a:ext>
            </a:extLst>
          </p:cNvPr>
          <p:cNvSpPr txBox="1"/>
          <p:nvPr/>
        </p:nvSpPr>
        <p:spPr>
          <a:xfrm>
            <a:off x="767408" y="5862508"/>
            <a:ext cx="6094602" cy="261610"/>
          </a:xfrm>
          <a:prstGeom prst="rect">
            <a:avLst/>
          </a:prstGeom>
          <a:noFill/>
        </p:spPr>
        <p:txBody>
          <a:bodyPr wrap="square">
            <a:spAutoFit/>
          </a:bodyPr>
          <a:lstStyle/>
          <a:p>
            <a:pPr marL="1371600" lvl="3" indent="0">
              <a:buNone/>
            </a:pPr>
            <a:r>
              <a:rPr lang="fr-FR" sz="1100" dirty="0">
                <a:hlinkClick r:id="rId3"/>
              </a:rPr>
              <a:t>https://www.animateyour.science/post/visible-or-vanish</a:t>
            </a:r>
            <a:endParaRPr lang="fr-FR" sz="1100" dirty="0"/>
          </a:p>
        </p:txBody>
      </p:sp>
    </p:spTree>
    <p:extLst>
      <p:ext uri="{BB962C8B-B14F-4D97-AF65-F5344CB8AC3E}">
        <p14:creationId xmlns:p14="http://schemas.microsoft.com/office/powerpoint/2010/main" val="1637501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C7F038-3C56-41B4-B7F3-E5145FE1609D}"/>
              </a:ext>
            </a:extLst>
          </p:cNvPr>
          <p:cNvSpPr>
            <a:spLocks noGrp="1"/>
          </p:cNvSpPr>
          <p:nvPr>
            <p:ph type="title"/>
          </p:nvPr>
        </p:nvSpPr>
        <p:spPr/>
        <p:txBody>
          <a:bodyPr/>
          <a:lstStyle/>
          <a:p>
            <a:r>
              <a:rPr lang="fr-FR" dirty="0"/>
              <a:t>Gérer son identité numérique</a:t>
            </a:r>
          </a:p>
        </p:txBody>
      </p:sp>
      <p:sp>
        <p:nvSpPr>
          <p:cNvPr id="4" name="Espace réservé de la date 3">
            <a:extLst>
              <a:ext uri="{FF2B5EF4-FFF2-40B4-BE49-F238E27FC236}">
                <a16:creationId xmlns:a16="http://schemas.microsoft.com/office/drawing/2014/main" id="{7757659C-46AE-4084-AE06-E3F3A3EA154C}"/>
              </a:ext>
            </a:extLst>
          </p:cNvPr>
          <p:cNvSpPr>
            <a:spLocks noGrp="1"/>
          </p:cNvSpPr>
          <p:nvPr>
            <p:ph type="dt" sz="half" idx="2"/>
          </p:nvPr>
        </p:nvSpPr>
        <p:spPr/>
        <p:txBody>
          <a:bodyPr/>
          <a:lstStyle/>
          <a:p>
            <a:r>
              <a:rPr lang="fr-FR"/>
              <a:t>16/03/2023</a:t>
            </a:r>
          </a:p>
        </p:txBody>
      </p:sp>
      <p:sp>
        <p:nvSpPr>
          <p:cNvPr id="5" name="Espace réservé du pied de page 4">
            <a:extLst>
              <a:ext uri="{FF2B5EF4-FFF2-40B4-BE49-F238E27FC236}">
                <a16:creationId xmlns:a16="http://schemas.microsoft.com/office/drawing/2014/main" id="{4C4E5472-DE88-44F1-9767-C66B0F0646F5}"/>
              </a:ext>
            </a:extLst>
          </p:cNvPr>
          <p:cNvSpPr>
            <a:spLocks noGrp="1"/>
          </p:cNvSpPr>
          <p:nvPr>
            <p:ph type="ftr" sz="quarter" idx="3"/>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B1E59158-B3D0-413A-A10D-BB8AECAEC03A}"/>
              </a:ext>
            </a:extLst>
          </p:cNvPr>
          <p:cNvSpPr>
            <a:spLocks noGrp="1"/>
          </p:cNvSpPr>
          <p:nvPr>
            <p:ph type="sldNum" sz="quarter" idx="4"/>
          </p:nvPr>
        </p:nvSpPr>
        <p:spPr/>
        <p:txBody>
          <a:bodyPr/>
          <a:lstStyle/>
          <a:p>
            <a:fld id="{05309C10-E868-4A70-BC60-BD035D1AE2D0}" type="slidenum">
              <a:rPr lang="fr-FR" smtClean="0"/>
              <a:t>16</a:t>
            </a:fld>
            <a:endParaRPr lang="fr-FR"/>
          </a:p>
        </p:txBody>
      </p:sp>
      <p:sp>
        <p:nvSpPr>
          <p:cNvPr id="3" name="Espace réservé du texte 2">
            <a:extLst>
              <a:ext uri="{FF2B5EF4-FFF2-40B4-BE49-F238E27FC236}">
                <a16:creationId xmlns:a16="http://schemas.microsoft.com/office/drawing/2014/main" id="{5EAE8E94-4827-46E5-A935-0925AB1ECC01}"/>
              </a:ext>
            </a:extLst>
          </p:cNvPr>
          <p:cNvSpPr>
            <a:spLocks noGrp="1"/>
          </p:cNvSpPr>
          <p:nvPr>
            <p:ph sz="quarter" idx="12"/>
          </p:nvPr>
        </p:nvSpPr>
        <p:spPr>
          <a:xfrm>
            <a:off x="1775520" y="2204864"/>
            <a:ext cx="9793088" cy="3168352"/>
          </a:xfrm>
        </p:spPr>
        <p:txBody>
          <a:bodyPr>
            <a:normAutofit/>
          </a:bodyPr>
          <a:lstStyle/>
          <a:p>
            <a:pPr>
              <a:buFont typeface="Wingdings" panose="05000000000000000000" pitchFamily="2" charset="2"/>
              <a:buChar char="v"/>
            </a:pPr>
            <a:r>
              <a:rPr lang="fr-FR" sz="2400" b="1" dirty="0">
                <a:solidFill>
                  <a:srgbClr val="7030A0"/>
                </a:solidFill>
              </a:rPr>
              <a:t>Faites le point : cherchez votre nom sur Google</a:t>
            </a:r>
          </a:p>
          <a:p>
            <a:pPr>
              <a:buFont typeface="Wingdings" panose="05000000000000000000" pitchFamily="2" charset="2"/>
              <a:buChar char="v"/>
            </a:pPr>
            <a:endParaRPr lang="fr-FR" sz="2400" b="1" dirty="0">
              <a:solidFill>
                <a:srgbClr val="7030A0"/>
              </a:solidFill>
            </a:endParaRPr>
          </a:p>
          <a:p>
            <a:pPr lvl="1"/>
            <a:r>
              <a:rPr lang="fr-FR" sz="2400" dirty="0"/>
              <a:t>Etes-vous bien identifié comme chercheur ? </a:t>
            </a:r>
          </a:p>
          <a:p>
            <a:pPr lvl="1"/>
            <a:r>
              <a:rPr lang="fr-FR" sz="2400" dirty="0"/>
              <a:t>Vos travaux sont-ils visibles? </a:t>
            </a:r>
          </a:p>
          <a:p>
            <a:pPr lvl="1"/>
            <a:r>
              <a:rPr lang="fr-FR" sz="2400" dirty="0"/>
              <a:t>Avez-vous des homonymes ?</a:t>
            </a:r>
          </a:p>
        </p:txBody>
      </p:sp>
    </p:spTree>
    <p:extLst>
      <p:ext uri="{BB962C8B-B14F-4D97-AF65-F5344CB8AC3E}">
        <p14:creationId xmlns:p14="http://schemas.microsoft.com/office/powerpoint/2010/main" val="3502934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C7F038-3C56-41B4-B7F3-E5145FE1609D}"/>
              </a:ext>
            </a:extLst>
          </p:cNvPr>
          <p:cNvSpPr>
            <a:spLocks noGrp="1"/>
          </p:cNvSpPr>
          <p:nvPr>
            <p:ph type="title"/>
          </p:nvPr>
        </p:nvSpPr>
        <p:spPr/>
        <p:txBody>
          <a:bodyPr/>
          <a:lstStyle/>
          <a:p>
            <a:r>
              <a:rPr lang="fr-FR" dirty="0"/>
              <a:t>Gérer son identité numérique</a:t>
            </a:r>
          </a:p>
        </p:txBody>
      </p:sp>
      <p:sp>
        <p:nvSpPr>
          <p:cNvPr id="4" name="Espace réservé de la date 3">
            <a:extLst>
              <a:ext uri="{FF2B5EF4-FFF2-40B4-BE49-F238E27FC236}">
                <a16:creationId xmlns:a16="http://schemas.microsoft.com/office/drawing/2014/main" id="{7757659C-46AE-4084-AE06-E3F3A3EA154C}"/>
              </a:ext>
            </a:extLst>
          </p:cNvPr>
          <p:cNvSpPr>
            <a:spLocks noGrp="1"/>
          </p:cNvSpPr>
          <p:nvPr>
            <p:ph type="dt" sz="half" idx="2"/>
          </p:nvPr>
        </p:nvSpPr>
        <p:spPr/>
        <p:txBody>
          <a:bodyPr/>
          <a:lstStyle/>
          <a:p>
            <a:r>
              <a:rPr lang="fr-FR"/>
              <a:t>16/03/2023</a:t>
            </a:r>
          </a:p>
        </p:txBody>
      </p:sp>
      <p:sp>
        <p:nvSpPr>
          <p:cNvPr id="5" name="Espace réservé du pied de page 4">
            <a:extLst>
              <a:ext uri="{FF2B5EF4-FFF2-40B4-BE49-F238E27FC236}">
                <a16:creationId xmlns:a16="http://schemas.microsoft.com/office/drawing/2014/main" id="{4C4E5472-DE88-44F1-9767-C66B0F0646F5}"/>
              </a:ext>
            </a:extLst>
          </p:cNvPr>
          <p:cNvSpPr>
            <a:spLocks noGrp="1"/>
          </p:cNvSpPr>
          <p:nvPr>
            <p:ph type="ftr" sz="quarter" idx="3"/>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B1E59158-B3D0-413A-A10D-BB8AECAEC03A}"/>
              </a:ext>
            </a:extLst>
          </p:cNvPr>
          <p:cNvSpPr>
            <a:spLocks noGrp="1"/>
          </p:cNvSpPr>
          <p:nvPr>
            <p:ph type="sldNum" sz="quarter" idx="4"/>
          </p:nvPr>
        </p:nvSpPr>
        <p:spPr/>
        <p:txBody>
          <a:bodyPr/>
          <a:lstStyle/>
          <a:p>
            <a:fld id="{05309C10-E868-4A70-BC60-BD035D1AE2D0}" type="slidenum">
              <a:rPr lang="fr-FR" smtClean="0"/>
              <a:t>17</a:t>
            </a:fld>
            <a:endParaRPr lang="fr-FR"/>
          </a:p>
        </p:txBody>
      </p:sp>
      <p:sp>
        <p:nvSpPr>
          <p:cNvPr id="3" name="Espace réservé du texte 2">
            <a:extLst>
              <a:ext uri="{FF2B5EF4-FFF2-40B4-BE49-F238E27FC236}">
                <a16:creationId xmlns:a16="http://schemas.microsoft.com/office/drawing/2014/main" id="{5EAE8E94-4827-46E5-A935-0925AB1ECC01}"/>
              </a:ext>
            </a:extLst>
          </p:cNvPr>
          <p:cNvSpPr>
            <a:spLocks noGrp="1"/>
          </p:cNvSpPr>
          <p:nvPr>
            <p:ph sz="quarter" idx="12"/>
          </p:nvPr>
        </p:nvSpPr>
        <p:spPr>
          <a:xfrm>
            <a:off x="1775518" y="1412776"/>
            <a:ext cx="9793088" cy="4680520"/>
          </a:xfrm>
        </p:spPr>
        <p:txBody>
          <a:bodyPr>
            <a:normAutofit/>
          </a:bodyPr>
          <a:lstStyle/>
          <a:p>
            <a:pPr>
              <a:buFont typeface="Wingdings" panose="05000000000000000000" pitchFamily="2" charset="2"/>
              <a:buChar char="v"/>
            </a:pPr>
            <a:r>
              <a:rPr lang="fr-FR" b="1" dirty="0">
                <a:solidFill>
                  <a:srgbClr val="7030A0"/>
                </a:solidFill>
              </a:rPr>
              <a:t>Déterminez votre identité</a:t>
            </a:r>
            <a:r>
              <a:rPr lang="fr-FR" dirty="0"/>
              <a:t> : quels noms et prénoms souhaitez-vous utiliser (surtout si vous avez des homonymes) ?</a:t>
            </a:r>
          </a:p>
          <a:p>
            <a:pPr>
              <a:buFont typeface="Wingdings" panose="05000000000000000000" pitchFamily="2" charset="2"/>
              <a:buChar char="v"/>
            </a:pPr>
            <a:endParaRPr lang="fr-FR" dirty="0"/>
          </a:p>
          <a:p>
            <a:pPr lvl="1"/>
            <a:r>
              <a:rPr lang="fr-FR" sz="2000" dirty="0"/>
              <a:t>Choisissez un e-mail de référence (un mail pérenne)</a:t>
            </a:r>
          </a:p>
          <a:p>
            <a:pPr lvl="1"/>
            <a:r>
              <a:rPr lang="fr-FR" sz="2000" dirty="0"/>
              <a:t>Choisissez une ou plusieurs photos pour mettre sur vos CV et profils en ligne</a:t>
            </a:r>
          </a:p>
          <a:p>
            <a:pPr lvl="1"/>
            <a:r>
              <a:rPr lang="fr-FR" sz="2000" dirty="0"/>
              <a:t>Vérifiez et mettez à jour les informations sur lesquelles vous pouvez agir directement (votre </a:t>
            </a:r>
            <a:r>
              <a:rPr lang="fr-FR" sz="2000" dirty="0">
                <a:hlinkClick r:id="rId2"/>
              </a:rPr>
              <a:t>page sur le site du laboratoire</a:t>
            </a:r>
            <a:r>
              <a:rPr lang="fr-FR" sz="2000" dirty="0"/>
              <a:t>, votre page personnelle, vos CV et profils en ligne...)</a:t>
            </a:r>
          </a:p>
          <a:p>
            <a:pPr lvl="1"/>
            <a:r>
              <a:rPr lang="fr-FR" sz="2000" dirty="0"/>
              <a:t>Déposez vos productions en archive ouverte, sur </a:t>
            </a:r>
            <a:r>
              <a:rPr lang="fr-FR" sz="2000" dirty="0">
                <a:hlinkClick r:id="rId3"/>
              </a:rPr>
              <a:t>HAL</a:t>
            </a:r>
            <a:r>
              <a:rPr lang="fr-FR" sz="2000" dirty="0"/>
              <a:t> par exemple</a:t>
            </a:r>
          </a:p>
          <a:p>
            <a:pPr lvl="1"/>
            <a:r>
              <a:rPr lang="fr-FR" sz="2000" dirty="0"/>
              <a:t>Créez-vous des identifiants chercheurs afin d'être identifié de façon univoque et de valoriser vos productions </a:t>
            </a:r>
          </a:p>
          <a:p>
            <a:pPr marL="457200" lvl="1" indent="0">
              <a:buNone/>
            </a:pPr>
            <a:r>
              <a:rPr lang="fr-FR" sz="1600" dirty="0"/>
              <a:t>+ Guide </a:t>
            </a:r>
            <a:r>
              <a:rPr lang="fr-FR" sz="1600" dirty="0">
                <a:hlinkClick r:id="rId4"/>
              </a:rPr>
              <a:t>BU Evry </a:t>
            </a:r>
            <a:r>
              <a:rPr lang="fr-FR" sz="1600" dirty="0"/>
              <a:t>+ Guide </a:t>
            </a:r>
            <a:r>
              <a:rPr lang="fr-FR" sz="1600" dirty="0" err="1">
                <a:hlinkClick r:id="rId5"/>
              </a:rPr>
              <a:t>Formadoc</a:t>
            </a:r>
            <a:endParaRPr lang="fr-FR" sz="1600" dirty="0"/>
          </a:p>
        </p:txBody>
      </p:sp>
    </p:spTree>
    <p:extLst>
      <p:ext uri="{BB962C8B-B14F-4D97-AF65-F5344CB8AC3E}">
        <p14:creationId xmlns:p14="http://schemas.microsoft.com/office/powerpoint/2010/main" val="1193651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E12B057-EB40-4907-B361-F71309E82F33}"/>
              </a:ext>
            </a:extLst>
          </p:cNvPr>
          <p:cNvSpPr>
            <a:spLocks noGrp="1"/>
          </p:cNvSpPr>
          <p:nvPr>
            <p:ph type="dt" sz="half" idx="2"/>
          </p:nvPr>
        </p:nvSpPr>
        <p:spPr/>
        <p:txBody>
          <a:bodyPr/>
          <a:lstStyle/>
          <a:p>
            <a:r>
              <a:rPr lang="fr-FR"/>
              <a:t>16/03/2023</a:t>
            </a:r>
            <a:endParaRPr lang="fr-FR" dirty="0"/>
          </a:p>
        </p:txBody>
      </p:sp>
      <p:sp>
        <p:nvSpPr>
          <p:cNvPr id="3" name="Espace réservé du pied de page 2">
            <a:extLst>
              <a:ext uri="{FF2B5EF4-FFF2-40B4-BE49-F238E27FC236}">
                <a16:creationId xmlns:a16="http://schemas.microsoft.com/office/drawing/2014/main" id="{E0DCE118-6C00-4034-BA98-4C21209728BE}"/>
              </a:ext>
            </a:extLst>
          </p:cNvPr>
          <p:cNvSpPr>
            <a:spLocks noGrp="1"/>
          </p:cNvSpPr>
          <p:nvPr>
            <p:ph type="ftr" sz="quarter" idx="3"/>
          </p:nvPr>
        </p:nvSpPr>
        <p:spPr/>
        <p:txBody>
          <a:bodyPr/>
          <a:lstStyle/>
          <a:p>
            <a:r>
              <a:rPr lang="fr-FR"/>
              <a:t>CM 4 – Partager et valoriser sa recherche  – Collège Doctoral USMB – Michel Encrenaz, Christelle Serra</a:t>
            </a:r>
            <a:endParaRPr lang="fr-FR" dirty="0"/>
          </a:p>
        </p:txBody>
      </p:sp>
      <p:sp>
        <p:nvSpPr>
          <p:cNvPr id="4" name="Espace réservé du numéro de diapositive 3">
            <a:extLst>
              <a:ext uri="{FF2B5EF4-FFF2-40B4-BE49-F238E27FC236}">
                <a16:creationId xmlns:a16="http://schemas.microsoft.com/office/drawing/2014/main" id="{16F66E57-2AC0-49FD-8E7D-F31659CE79A4}"/>
              </a:ext>
            </a:extLst>
          </p:cNvPr>
          <p:cNvSpPr>
            <a:spLocks noGrp="1"/>
          </p:cNvSpPr>
          <p:nvPr>
            <p:ph type="sldNum" sz="quarter" idx="4"/>
          </p:nvPr>
        </p:nvSpPr>
        <p:spPr/>
        <p:txBody>
          <a:bodyPr/>
          <a:lstStyle/>
          <a:p>
            <a:fld id="{51A9A260-C2EE-4362-91EB-19AABFD77694}" type="slidenum">
              <a:rPr lang="fr-FR" smtClean="0"/>
              <a:pPr/>
              <a:t>18</a:t>
            </a:fld>
            <a:endParaRPr lang="fr-FR" dirty="0"/>
          </a:p>
        </p:txBody>
      </p:sp>
      <p:sp>
        <p:nvSpPr>
          <p:cNvPr id="5" name="Titre 4">
            <a:extLst>
              <a:ext uri="{FF2B5EF4-FFF2-40B4-BE49-F238E27FC236}">
                <a16:creationId xmlns:a16="http://schemas.microsoft.com/office/drawing/2014/main" id="{274E4F25-D901-4BE5-8EB7-E39C752FD3B4}"/>
              </a:ext>
            </a:extLst>
          </p:cNvPr>
          <p:cNvSpPr>
            <a:spLocks noGrp="1"/>
          </p:cNvSpPr>
          <p:nvPr>
            <p:ph type="title"/>
          </p:nvPr>
        </p:nvSpPr>
        <p:spPr>
          <a:xfrm>
            <a:off x="4113999" y="3048985"/>
            <a:ext cx="7454610" cy="812063"/>
          </a:xfrm>
        </p:spPr>
        <p:txBody>
          <a:bodyPr/>
          <a:lstStyle/>
          <a:p>
            <a:r>
              <a:rPr lang="fr-FR" dirty="0"/>
              <a:t>Les identifiants chercheurs</a:t>
            </a:r>
          </a:p>
        </p:txBody>
      </p:sp>
      <p:sp>
        <p:nvSpPr>
          <p:cNvPr id="6" name="Sous-titre 5">
            <a:extLst>
              <a:ext uri="{FF2B5EF4-FFF2-40B4-BE49-F238E27FC236}">
                <a16:creationId xmlns:a16="http://schemas.microsoft.com/office/drawing/2014/main" id="{3CD57BFF-58BA-482F-A3B0-F152F488951D}"/>
              </a:ext>
            </a:extLst>
          </p:cNvPr>
          <p:cNvSpPr>
            <a:spLocks noGrp="1"/>
          </p:cNvSpPr>
          <p:nvPr>
            <p:ph type="subTitle" idx="1"/>
          </p:nvPr>
        </p:nvSpPr>
        <p:spPr>
          <a:xfrm>
            <a:off x="4007768" y="3861048"/>
            <a:ext cx="7454610" cy="2414252"/>
          </a:xfrm>
        </p:spPr>
        <p:txBody>
          <a:bodyPr>
            <a:noAutofit/>
          </a:bodyPr>
          <a:lstStyle/>
          <a:p>
            <a:r>
              <a:rPr lang="fr-FR" dirty="0"/>
              <a:t>"Un identifiant chercheur est un code alphanumérique unique pérenne attribué à tout auteur de produits de recherche. Ce code identifie de façon univoque l’auteur dans un environnement numérique donné" (Source: </a:t>
            </a:r>
            <a:r>
              <a:rPr lang="fr-FR" dirty="0">
                <a:hlinkClick r:id="rId2"/>
              </a:rPr>
              <a:t>Coopist</a:t>
            </a:r>
            <a:r>
              <a:rPr lang="fr-FR" dirty="0"/>
              <a:t>). </a:t>
            </a:r>
          </a:p>
          <a:p>
            <a:r>
              <a:rPr lang="fr-FR" dirty="0"/>
              <a:t>Les identifiants chercheurs jouent un rôle important dans la construction de l'identité numérique. Ils permettent aux chercheurs d'être identifiés et dans le même temps de communiquer sur leurs activités en centralisant leurs productions. </a:t>
            </a:r>
          </a:p>
        </p:txBody>
      </p:sp>
    </p:spTree>
    <p:extLst>
      <p:ext uri="{BB962C8B-B14F-4D97-AF65-F5344CB8AC3E}">
        <p14:creationId xmlns:p14="http://schemas.microsoft.com/office/powerpoint/2010/main" val="1098162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p:txBody>
          <a:bodyPr>
            <a:noAutofit/>
          </a:bodyPr>
          <a:lstStyle/>
          <a:p>
            <a:r>
              <a:rPr lang="fr-FR" sz="4400" dirty="0">
                <a:solidFill>
                  <a:srgbClr val="FF0000"/>
                </a:solidFill>
                <a:latin typeface="Bebas neue" panose="020B0606020202050201"/>
              </a:rPr>
              <a:t>Les identifiants chercheurs</a:t>
            </a:r>
            <a:endParaRPr lang="fr-FR" sz="4400" b="0" i="0" u="none" strike="noStrike" baseline="0" dirty="0">
              <a:solidFill>
                <a:srgbClr val="FF0000"/>
              </a:solidFill>
              <a:latin typeface="Bebas neue" panose="020B0606020202050201"/>
            </a:endParaRPr>
          </a:p>
        </p:txBody>
      </p:sp>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p:txBody>
          <a:bodyPr>
            <a:normAutofit/>
          </a:bodyPr>
          <a:lstStyle/>
          <a:p>
            <a:pPr marL="0" indent="0" algn="just">
              <a:buNone/>
            </a:pPr>
            <a:r>
              <a:rPr lang="fr-FR" sz="2200" dirty="0"/>
              <a:t>Il existe plusieurs types d’identifiants chercheurs </a:t>
            </a:r>
          </a:p>
          <a:p>
            <a:pPr algn="just"/>
            <a:r>
              <a:rPr lang="fr-FR" sz="2200" dirty="0"/>
              <a:t>attribués automatiquement dès lors qu’une des publications du chercheur est signalée dans un catalogue de bibliothèque (ex : </a:t>
            </a:r>
            <a:r>
              <a:rPr lang="fr-FR" sz="2200" dirty="0" err="1"/>
              <a:t>IdRef</a:t>
            </a:r>
            <a:r>
              <a:rPr lang="fr-FR" sz="2200" dirty="0"/>
              <a:t>) </a:t>
            </a:r>
          </a:p>
          <a:p>
            <a:pPr algn="just"/>
            <a:r>
              <a:rPr lang="fr-FR" sz="2200" dirty="0"/>
              <a:t>créés par le chercheur lui-même (ex. </a:t>
            </a:r>
            <a:r>
              <a:rPr lang="fr-FR" sz="2200" dirty="0" err="1"/>
              <a:t>IdHAL</a:t>
            </a:r>
            <a:r>
              <a:rPr lang="fr-FR" sz="2200" dirty="0"/>
              <a:t>, ORCID) </a:t>
            </a:r>
          </a:p>
          <a:p>
            <a:pPr algn="just"/>
            <a:r>
              <a:rPr lang="fr-FR" sz="2200" dirty="0"/>
              <a:t>liés à une base de données (ex : </a:t>
            </a:r>
            <a:r>
              <a:rPr lang="fr-FR" sz="2200" dirty="0" err="1"/>
              <a:t>ScopusId</a:t>
            </a:r>
            <a:r>
              <a:rPr lang="fr-FR" sz="2200" dirty="0"/>
              <a:t>)…</a:t>
            </a:r>
          </a:p>
          <a:p>
            <a:pPr marL="0" indent="0" algn="just">
              <a:buNone/>
            </a:pPr>
            <a:endParaRPr lang="fr-FR" sz="2200" dirty="0"/>
          </a:p>
          <a:p>
            <a:pPr marL="0" indent="0" algn="just">
              <a:buNone/>
            </a:pPr>
            <a:r>
              <a:rPr lang="fr-FR" sz="2200" dirty="0"/>
              <a:t>Ils sont :</a:t>
            </a:r>
          </a:p>
          <a:p>
            <a:pPr algn="just"/>
            <a:r>
              <a:rPr lang="fr-FR" sz="2200" dirty="0"/>
              <a:t>uniques</a:t>
            </a:r>
          </a:p>
          <a:p>
            <a:pPr algn="just"/>
            <a:r>
              <a:rPr lang="fr-FR" sz="2200" dirty="0"/>
              <a:t>pérennes</a:t>
            </a:r>
          </a:p>
          <a:p>
            <a:pPr algn="just"/>
            <a:r>
              <a:rPr lang="fr-FR" sz="2200" dirty="0"/>
              <a:t>interopérables</a:t>
            </a:r>
          </a:p>
          <a:p>
            <a:pPr algn="just"/>
            <a:endParaRPr lang="fr-FR" sz="2200" dirty="0"/>
          </a:p>
          <a:p>
            <a:pPr algn="just"/>
            <a:endParaRPr lang="fr-FR" sz="2200" dirty="0"/>
          </a:p>
          <a:p>
            <a:pPr algn="just"/>
            <a:endParaRPr lang="fr-FR" sz="2200" dirty="0"/>
          </a:p>
          <a:p>
            <a:pPr marL="0" lvl="0" indent="0">
              <a:buNone/>
            </a:pPr>
            <a:endParaRPr lang="fr-FR" b="0" i="0" u="none" strike="noStrike" baseline="0" dirty="0">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16/03/2023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19</a:t>
            </a:fld>
            <a:endParaRPr lang="fr-FR"/>
          </a:p>
        </p:txBody>
      </p:sp>
    </p:spTree>
    <p:extLst>
      <p:ext uri="{BB962C8B-B14F-4D97-AF65-F5344CB8AC3E}">
        <p14:creationId xmlns:p14="http://schemas.microsoft.com/office/powerpoint/2010/main" val="3472221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E12B057-EB40-4907-B361-F71309E82F33}"/>
              </a:ext>
            </a:extLst>
          </p:cNvPr>
          <p:cNvSpPr>
            <a:spLocks noGrp="1"/>
          </p:cNvSpPr>
          <p:nvPr>
            <p:ph type="dt" sz="half" idx="2"/>
          </p:nvPr>
        </p:nvSpPr>
        <p:spPr/>
        <p:txBody>
          <a:bodyPr/>
          <a:lstStyle/>
          <a:p>
            <a:r>
              <a:rPr lang="fr-FR"/>
              <a:t>16/03/2023</a:t>
            </a:r>
            <a:endParaRPr lang="fr-FR" dirty="0"/>
          </a:p>
        </p:txBody>
      </p:sp>
      <p:sp>
        <p:nvSpPr>
          <p:cNvPr id="3" name="Espace réservé du pied de page 2">
            <a:extLst>
              <a:ext uri="{FF2B5EF4-FFF2-40B4-BE49-F238E27FC236}">
                <a16:creationId xmlns:a16="http://schemas.microsoft.com/office/drawing/2014/main" id="{E0DCE118-6C00-4034-BA98-4C21209728BE}"/>
              </a:ext>
            </a:extLst>
          </p:cNvPr>
          <p:cNvSpPr>
            <a:spLocks noGrp="1"/>
          </p:cNvSpPr>
          <p:nvPr>
            <p:ph type="ftr" sz="quarter" idx="3"/>
          </p:nvPr>
        </p:nvSpPr>
        <p:spPr/>
        <p:txBody>
          <a:bodyPr/>
          <a:lstStyle/>
          <a:p>
            <a:r>
              <a:rPr lang="fr-FR" dirty="0"/>
              <a:t>CM 4 – Partager et valoriser sa recherche  – Collège Doctoral USMB – Michel </a:t>
            </a:r>
            <a:r>
              <a:rPr lang="fr-FR" dirty="0" err="1"/>
              <a:t>Encrenaz</a:t>
            </a:r>
            <a:r>
              <a:rPr lang="fr-FR" dirty="0"/>
              <a:t>, Christelle Serra</a:t>
            </a:r>
          </a:p>
        </p:txBody>
      </p:sp>
      <p:sp>
        <p:nvSpPr>
          <p:cNvPr id="4" name="Espace réservé du numéro de diapositive 3">
            <a:extLst>
              <a:ext uri="{FF2B5EF4-FFF2-40B4-BE49-F238E27FC236}">
                <a16:creationId xmlns:a16="http://schemas.microsoft.com/office/drawing/2014/main" id="{16F66E57-2AC0-49FD-8E7D-F31659CE79A4}"/>
              </a:ext>
            </a:extLst>
          </p:cNvPr>
          <p:cNvSpPr>
            <a:spLocks noGrp="1"/>
          </p:cNvSpPr>
          <p:nvPr>
            <p:ph type="sldNum" sz="quarter" idx="4"/>
          </p:nvPr>
        </p:nvSpPr>
        <p:spPr/>
        <p:txBody>
          <a:bodyPr/>
          <a:lstStyle/>
          <a:p>
            <a:fld id="{51A9A260-C2EE-4362-91EB-19AABFD77694}" type="slidenum">
              <a:rPr lang="fr-FR" smtClean="0"/>
              <a:pPr/>
              <a:t>2</a:t>
            </a:fld>
            <a:endParaRPr lang="fr-FR" dirty="0"/>
          </a:p>
        </p:txBody>
      </p:sp>
      <p:sp>
        <p:nvSpPr>
          <p:cNvPr id="5" name="Titre 4">
            <a:extLst>
              <a:ext uri="{FF2B5EF4-FFF2-40B4-BE49-F238E27FC236}">
                <a16:creationId xmlns:a16="http://schemas.microsoft.com/office/drawing/2014/main" id="{274E4F25-D901-4BE5-8EB7-E39C752FD3B4}"/>
              </a:ext>
            </a:extLst>
          </p:cNvPr>
          <p:cNvSpPr>
            <a:spLocks noGrp="1"/>
          </p:cNvSpPr>
          <p:nvPr>
            <p:ph type="title"/>
          </p:nvPr>
        </p:nvSpPr>
        <p:spPr>
          <a:xfrm>
            <a:off x="3575720" y="1477872"/>
            <a:ext cx="7454610" cy="760031"/>
          </a:xfrm>
        </p:spPr>
        <p:txBody>
          <a:bodyPr/>
          <a:lstStyle/>
          <a:p>
            <a:r>
              <a:rPr lang="fr-FR" dirty="0"/>
              <a:t>Plan du cours</a:t>
            </a:r>
          </a:p>
        </p:txBody>
      </p:sp>
      <p:sp>
        <p:nvSpPr>
          <p:cNvPr id="6" name="Sous-titre 5">
            <a:extLst>
              <a:ext uri="{FF2B5EF4-FFF2-40B4-BE49-F238E27FC236}">
                <a16:creationId xmlns:a16="http://schemas.microsoft.com/office/drawing/2014/main" id="{3CD57BFF-58BA-482F-A3B0-F152F488951D}"/>
              </a:ext>
            </a:extLst>
          </p:cNvPr>
          <p:cNvSpPr>
            <a:spLocks noGrp="1"/>
          </p:cNvSpPr>
          <p:nvPr>
            <p:ph type="subTitle" idx="1"/>
          </p:nvPr>
        </p:nvSpPr>
        <p:spPr>
          <a:xfrm>
            <a:off x="3575720" y="2924944"/>
            <a:ext cx="8022829" cy="2736304"/>
          </a:xfrm>
        </p:spPr>
        <p:txBody>
          <a:bodyPr>
            <a:normAutofit/>
          </a:bodyPr>
          <a:lstStyle/>
          <a:p>
            <a:pPr marL="285750" indent="-285750">
              <a:buFont typeface="Wingdings" panose="05000000000000000000" pitchFamily="2" charset="2"/>
              <a:buChar char="Ø"/>
            </a:pPr>
            <a:r>
              <a:rPr lang="fr-FR" sz="2800" dirty="0"/>
              <a:t>Identifier les thèses sur le même sujet</a:t>
            </a:r>
          </a:p>
          <a:p>
            <a:pPr marL="285750" indent="-285750">
              <a:buFont typeface="Wingdings" panose="05000000000000000000" pitchFamily="2" charset="2"/>
              <a:buChar char="Ø"/>
            </a:pPr>
            <a:r>
              <a:rPr lang="fr-FR" sz="2800" dirty="0"/>
              <a:t>Blogs et réseaux sociaux pour chercheurs</a:t>
            </a:r>
          </a:p>
          <a:p>
            <a:pPr marL="285750" indent="-285750">
              <a:buFont typeface="Wingdings" panose="05000000000000000000" pitchFamily="2" charset="2"/>
              <a:buChar char="Ø"/>
            </a:pPr>
            <a:r>
              <a:rPr lang="fr-FR" sz="2800" dirty="0"/>
              <a:t>Gérer son identité numérique</a:t>
            </a:r>
          </a:p>
          <a:p>
            <a:pPr marL="285750" indent="-285750">
              <a:buFont typeface="Wingdings" panose="05000000000000000000" pitchFamily="2" charset="2"/>
              <a:buChar char="Ø"/>
            </a:pPr>
            <a:r>
              <a:rPr lang="fr-FR" sz="2800" dirty="0"/>
              <a:t>Notions de bibliométrie</a:t>
            </a:r>
          </a:p>
        </p:txBody>
      </p:sp>
    </p:spTree>
    <p:extLst>
      <p:ext uri="{BB962C8B-B14F-4D97-AF65-F5344CB8AC3E}">
        <p14:creationId xmlns:p14="http://schemas.microsoft.com/office/powerpoint/2010/main" val="819884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a:xfrm>
            <a:off x="1631504" y="1700808"/>
            <a:ext cx="9722905" cy="4248472"/>
          </a:xfrm>
        </p:spPr>
        <p:txBody>
          <a:bodyPr>
            <a:normAutofit fontScale="92500" lnSpcReduction="20000"/>
          </a:bodyPr>
          <a:lstStyle/>
          <a:p>
            <a:pPr marL="0" indent="0">
              <a:buNone/>
            </a:pPr>
            <a:r>
              <a:rPr lang="fr-FR" dirty="0" err="1"/>
              <a:t>IdRef</a:t>
            </a:r>
            <a:r>
              <a:rPr lang="fr-FR" dirty="0"/>
              <a:t> (Identifiants et Référentiels pour l'Enseignement supérieur et la Recherche) </a:t>
            </a:r>
          </a:p>
          <a:p>
            <a:r>
              <a:rPr lang="fr-FR" dirty="0"/>
              <a:t>est un référentiel d'autorités pour l'enseignement supérieur français </a:t>
            </a:r>
          </a:p>
          <a:p>
            <a:r>
              <a:rPr lang="fr-FR" dirty="0"/>
              <a:t>développé l’ABES (Agence des Bibliothèques de l’Enseignement Supérieur)</a:t>
            </a:r>
          </a:p>
          <a:p>
            <a:pPr marL="0" indent="0">
              <a:buNone/>
            </a:pPr>
            <a:br>
              <a:rPr lang="fr-FR" dirty="0"/>
            </a:br>
            <a:r>
              <a:rPr lang="fr-FR" dirty="0"/>
              <a:t>L’identifiant </a:t>
            </a:r>
            <a:r>
              <a:rPr lang="fr-FR" dirty="0" err="1"/>
              <a:t>IdRef</a:t>
            </a:r>
            <a:r>
              <a:rPr lang="fr-FR" dirty="0"/>
              <a:t> auteur </a:t>
            </a:r>
          </a:p>
          <a:p>
            <a:r>
              <a:rPr lang="fr-FR" dirty="0"/>
              <a:t>Permet d’éviter, dans les catalogues de l’ABES, les problèmes d’homonymie et de changement de nom, </a:t>
            </a:r>
          </a:p>
          <a:p>
            <a:r>
              <a:rPr lang="fr-FR" dirty="0"/>
              <a:t>facilite la liaison entre un contributeur et ses publications.</a:t>
            </a:r>
          </a:p>
          <a:p>
            <a:pPr marL="0" indent="0">
              <a:buNone/>
            </a:pPr>
            <a:endParaRPr lang="fr-FR" dirty="0"/>
          </a:p>
          <a:p>
            <a:pPr marL="0" indent="0">
              <a:buNone/>
            </a:pPr>
            <a:r>
              <a:rPr lang="fr-FR" dirty="0"/>
              <a:t>Pour un chercheur, l’attribution d’un identifiant </a:t>
            </a:r>
            <a:r>
              <a:rPr lang="fr-FR" dirty="0" err="1"/>
              <a:t>IdRef</a:t>
            </a:r>
            <a:r>
              <a:rPr lang="fr-FR" dirty="0"/>
              <a:t> est automatique </a:t>
            </a:r>
          </a:p>
          <a:p>
            <a:r>
              <a:rPr lang="fr-FR" dirty="0"/>
              <a:t>dès que sa thèse est soutenue et diffusée dans </a:t>
            </a:r>
            <a:r>
              <a:rPr lang="fr-FR" dirty="0">
                <a:hlinkClick r:id="rId2"/>
              </a:rPr>
              <a:t>Theses.fr</a:t>
            </a:r>
            <a:r>
              <a:rPr lang="fr-FR" dirty="0"/>
              <a:t> (donc au démarrage de la carrière scientifique) </a:t>
            </a:r>
          </a:p>
          <a:p>
            <a:r>
              <a:rPr lang="fr-FR" dirty="0"/>
              <a:t>ou dès qu’il est identifié comme auteur dans un des catalogues de l’Enseignement Supérieur.</a:t>
            </a:r>
            <a:r>
              <a:rPr lang="fr-FR" dirty="0">
                <a:hlinkClick r:id="rId3"/>
              </a:rPr>
              <a:t> </a:t>
            </a:r>
            <a:endParaRPr lang="fr-FR" dirty="0"/>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16/03/2023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20</a:t>
            </a:fld>
            <a:endParaRPr lang="fr-FR"/>
          </a:p>
        </p:txBody>
      </p:sp>
      <p:sp>
        <p:nvSpPr>
          <p:cNvPr id="7" name="Titre 1">
            <a:extLst>
              <a:ext uri="{FF2B5EF4-FFF2-40B4-BE49-F238E27FC236}">
                <a16:creationId xmlns:a16="http://schemas.microsoft.com/office/drawing/2014/main" id="{53D70A1B-4EC6-4C74-91F0-7E8C14F35706}"/>
              </a:ext>
            </a:extLst>
          </p:cNvPr>
          <p:cNvSpPr txBox="1">
            <a:spLocks/>
          </p:cNvSpPr>
          <p:nvPr/>
        </p:nvSpPr>
        <p:spPr>
          <a:xfrm>
            <a:off x="1927920" y="641692"/>
            <a:ext cx="9721080" cy="76003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spc="100" baseline="0">
                <a:solidFill>
                  <a:srgbClr val="10069F"/>
                </a:solidFill>
                <a:latin typeface="Bebas neue" panose="020B0606020202050201"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400" dirty="0">
                <a:solidFill>
                  <a:srgbClr val="FF0000"/>
                </a:solidFill>
                <a:latin typeface="Bebas neue" panose="020B0606020202050201"/>
              </a:rPr>
              <a:t>Les identifiants chercheurs: </a:t>
            </a:r>
            <a:r>
              <a:rPr lang="fr-FR" sz="4400" dirty="0" err="1">
                <a:solidFill>
                  <a:srgbClr val="FF0000"/>
                </a:solidFill>
                <a:latin typeface="Bebas neue" panose="020B0606020202050201"/>
              </a:rPr>
              <a:t>IdRef</a:t>
            </a:r>
            <a:r>
              <a:rPr lang="fr-FR" sz="4400" dirty="0">
                <a:solidFill>
                  <a:srgbClr val="FF0000"/>
                </a:solidFill>
                <a:latin typeface="Bebas neue" panose="020B0606020202050201"/>
              </a:rPr>
              <a:t> </a:t>
            </a:r>
          </a:p>
        </p:txBody>
      </p:sp>
      <p:sp>
        <p:nvSpPr>
          <p:cNvPr id="2" name="ZoneTexte 1">
            <a:extLst>
              <a:ext uri="{FF2B5EF4-FFF2-40B4-BE49-F238E27FC236}">
                <a16:creationId xmlns:a16="http://schemas.microsoft.com/office/drawing/2014/main" id="{2347D6AF-8C8F-4F69-A601-3C26277037BF}"/>
              </a:ext>
            </a:extLst>
          </p:cNvPr>
          <p:cNvSpPr txBox="1"/>
          <p:nvPr/>
        </p:nvSpPr>
        <p:spPr>
          <a:xfrm>
            <a:off x="1913003" y="5949280"/>
            <a:ext cx="2943944" cy="369332"/>
          </a:xfrm>
          <a:prstGeom prst="rect">
            <a:avLst/>
          </a:prstGeom>
          <a:noFill/>
        </p:spPr>
        <p:txBody>
          <a:bodyPr wrap="square" rtlCol="0">
            <a:spAutoFit/>
          </a:bodyPr>
          <a:lstStyle/>
          <a:p>
            <a:r>
              <a:rPr lang="fr-FR" dirty="0">
                <a:hlinkClick r:id="rId3"/>
              </a:rPr>
              <a:t>Exemple </a:t>
            </a:r>
            <a:r>
              <a:rPr lang="fr-FR" dirty="0" err="1">
                <a:hlinkClick r:id="rId3"/>
              </a:rPr>
              <a:t>IdRef</a:t>
            </a:r>
            <a:endParaRPr lang="fr-FR" dirty="0"/>
          </a:p>
        </p:txBody>
      </p:sp>
    </p:spTree>
    <p:extLst>
      <p:ext uri="{BB962C8B-B14F-4D97-AF65-F5344CB8AC3E}">
        <p14:creationId xmlns:p14="http://schemas.microsoft.com/office/powerpoint/2010/main" val="580098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a:xfrm>
            <a:off x="1631504" y="1700808"/>
            <a:ext cx="9722905" cy="4248472"/>
          </a:xfrm>
        </p:spPr>
        <p:txBody>
          <a:bodyPr>
            <a:normAutofit/>
          </a:bodyPr>
          <a:lstStyle/>
          <a:p>
            <a:pPr marL="0" indent="0">
              <a:buNone/>
            </a:pPr>
            <a:r>
              <a:rPr lang="fr-FR" dirty="0"/>
              <a:t>L’</a:t>
            </a:r>
            <a:r>
              <a:rPr lang="fr-FR" dirty="0" err="1"/>
              <a:t>idHAL</a:t>
            </a:r>
            <a:r>
              <a:rPr lang="fr-FR" dirty="0"/>
              <a:t> est un identifiant </a:t>
            </a:r>
          </a:p>
          <a:p>
            <a:r>
              <a:rPr lang="fr-FR" dirty="0"/>
              <a:t>Spécifique à l’archive institutionnelle française </a:t>
            </a:r>
            <a:r>
              <a:rPr lang="fr-FR" dirty="0">
                <a:hlinkClick r:id="rId2"/>
              </a:rPr>
              <a:t>HAL</a:t>
            </a:r>
            <a:r>
              <a:rPr lang="fr-FR" dirty="0"/>
              <a:t>. </a:t>
            </a:r>
          </a:p>
          <a:p>
            <a:r>
              <a:rPr lang="fr-FR" dirty="0"/>
              <a:t>Il permet à un utilisateur connu comme auteur dans HAL de regrouper toutes ses formes auteurs (ex : Marie Dupont, M. Dupont, Marie Dupont-Martin, etc.) afin de rassembler toutes ses publications. </a:t>
            </a:r>
            <a:br>
              <a:rPr lang="fr-FR" dirty="0"/>
            </a:br>
            <a:endParaRPr lang="fr-FR" dirty="0"/>
          </a:p>
          <a:p>
            <a:r>
              <a:rPr lang="fr-FR" dirty="0"/>
              <a:t>La création d'un </a:t>
            </a:r>
            <a:r>
              <a:rPr lang="fr-FR" dirty="0" err="1"/>
              <a:t>IdHal</a:t>
            </a:r>
            <a:r>
              <a:rPr lang="fr-FR" dirty="0"/>
              <a:t> vous permettra de générer un </a:t>
            </a:r>
            <a:r>
              <a:rPr lang="fr-FR" b="1" dirty="0"/>
              <a:t>CV HAL. </a:t>
            </a:r>
          </a:p>
          <a:p>
            <a:pPr marL="0" indent="0">
              <a:buNone/>
            </a:pPr>
            <a:endParaRPr lang="fr-FR" b="1" dirty="0"/>
          </a:p>
          <a:p>
            <a:pPr>
              <a:buFont typeface="Wingdings" panose="05000000000000000000" pitchFamily="2" charset="2"/>
              <a:buChar char="v"/>
            </a:pPr>
            <a:r>
              <a:rPr lang="fr-FR" b="1" dirty="0">
                <a:solidFill>
                  <a:srgbClr val="7030A0"/>
                </a:solidFill>
              </a:rPr>
              <a:t>Faire un dépôt dans HAL puis se créer un </a:t>
            </a:r>
            <a:r>
              <a:rPr lang="fr-FR" b="1" dirty="0" err="1">
                <a:solidFill>
                  <a:srgbClr val="7030A0"/>
                </a:solidFill>
              </a:rPr>
              <a:t>IdHal</a:t>
            </a:r>
            <a:r>
              <a:rPr lang="fr-FR" b="1" dirty="0">
                <a:solidFill>
                  <a:srgbClr val="7030A0"/>
                </a:solidFill>
              </a:rPr>
              <a:t> et un CV</a:t>
            </a:r>
            <a:endParaRPr lang="fr-FR" dirty="0">
              <a:solidFill>
                <a:srgbClr val="7030A0"/>
              </a:solidFill>
            </a:endParaRP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16/03/2023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21</a:t>
            </a:fld>
            <a:endParaRPr lang="fr-FR"/>
          </a:p>
        </p:txBody>
      </p:sp>
      <p:sp>
        <p:nvSpPr>
          <p:cNvPr id="7" name="Titre 1">
            <a:extLst>
              <a:ext uri="{FF2B5EF4-FFF2-40B4-BE49-F238E27FC236}">
                <a16:creationId xmlns:a16="http://schemas.microsoft.com/office/drawing/2014/main" id="{53D70A1B-4EC6-4C74-91F0-7E8C14F35706}"/>
              </a:ext>
            </a:extLst>
          </p:cNvPr>
          <p:cNvSpPr txBox="1">
            <a:spLocks/>
          </p:cNvSpPr>
          <p:nvPr/>
        </p:nvSpPr>
        <p:spPr>
          <a:xfrm>
            <a:off x="1927920" y="641692"/>
            <a:ext cx="9721080" cy="76003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spc="100" baseline="0">
                <a:solidFill>
                  <a:srgbClr val="10069F"/>
                </a:solidFill>
                <a:latin typeface="Bebas neue" panose="020B0606020202050201"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400" dirty="0">
                <a:solidFill>
                  <a:srgbClr val="FF0000"/>
                </a:solidFill>
                <a:latin typeface="Bebas neue" panose="020B0606020202050201"/>
              </a:rPr>
              <a:t>Les identifiants chercheurs: </a:t>
            </a:r>
            <a:r>
              <a:rPr lang="fr-FR" sz="4400" dirty="0" err="1">
                <a:solidFill>
                  <a:srgbClr val="FF0000"/>
                </a:solidFill>
                <a:latin typeface="Bebas neue" panose="020B0606020202050201"/>
              </a:rPr>
              <a:t>IdHAL</a:t>
            </a:r>
            <a:r>
              <a:rPr lang="fr-FR" sz="4400" dirty="0">
                <a:solidFill>
                  <a:srgbClr val="FF0000"/>
                </a:solidFill>
                <a:latin typeface="Bebas neue" panose="020B0606020202050201"/>
              </a:rPr>
              <a:t> </a:t>
            </a:r>
          </a:p>
        </p:txBody>
      </p:sp>
      <p:sp>
        <p:nvSpPr>
          <p:cNvPr id="2" name="ZoneTexte 1">
            <a:extLst>
              <a:ext uri="{FF2B5EF4-FFF2-40B4-BE49-F238E27FC236}">
                <a16:creationId xmlns:a16="http://schemas.microsoft.com/office/drawing/2014/main" id="{092CC147-6DC9-4C7B-BE9F-2CBF3A8CD288}"/>
              </a:ext>
            </a:extLst>
          </p:cNvPr>
          <p:cNvSpPr txBox="1"/>
          <p:nvPr/>
        </p:nvSpPr>
        <p:spPr>
          <a:xfrm>
            <a:off x="2063552" y="5373216"/>
            <a:ext cx="3888432" cy="646331"/>
          </a:xfrm>
          <a:prstGeom prst="rect">
            <a:avLst/>
          </a:prstGeom>
          <a:noFill/>
        </p:spPr>
        <p:txBody>
          <a:bodyPr wrap="square" rtlCol="0">
            <a:spAutoFit/>
          </a:bodyPr>
          <a:lstStyle/>
          <a:p>
            <a:r>
              <a:rPr lang="fr-FR" dirty="0">
                <a:hlinkClick r:id="rId3"/>
              </a:rPr>
              <a:t>Exemple de CV HAL</a:t>
            </a:r>
            <a:br>
              <a:rPr lang="fr-FR" b="1" dirty="0"/>
            </a:br>
            <a:endParaRPr lang="fr-FR" dirty="0"/>
          </a:p>
        </p:txBody>
      </p:sp>
    </p:spTree>
    <p:extLst>
      <p:ext uri="{BB962C8B-B14F-4D97-AF65-F5344CB8AC3E}">
        <p14:creationId xmlns:p14="http://schemas.microsoft.com/office/powerpoint/2010/main" val="89430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a:xfrm>
            <a:off x="1631504" y="1700808"/>
            <a:ext cx="9722905" cy="4248472"/>
          </a:xfrm>
        </p:spPr>
        <p:txBody>
          <a:bodyPr>
            <a:normAutofit/>
          </a:bodyPr>
          <a:lstStyle/>
          <a:p>
            <a:pPr marL="0" indent="0">
              <a:buNone/>
            </a:pPr>
            <a:r>
              <a:rPr lang="fr-FR" sz="1800" b="1" i="0" u="none" strike="noStrike" baseline="0" dirty="0">
                <a:latin typeface="Open Sans" panose="020B0606030504020204" pitchFamily="34" charset="0"/>
                <a:ea typeface="Open Sans" panose="020B0606030504020204" pitchFamily="34" charset="0"/>
                <a:cs typeface="Open Sans" panose="020B0606030504020204" pitchFamily="34" charset="0"/>
              </a:rPr>
              <a:t>Identifiant chercheur unique, permanent et international, </a:t>
            </a:r>
            <a:r>
              <a:rPr lang="fr-FR" dirty="0"/>
              <a:t>attribué par ORCID, une organisation internationale à but non lucratif.</a:t>
            </a:r>
          </a:p>
          <a:p>
            <a:pPr marL="0" indent="0">
              <a:buNone/>
            </a:pPr>
            <a:endPar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Permet au chercheur :</a:t>
            </a:r>
          </a:p>
          <a:p>
            <a:r>
              <a:rPr lang="fr-FR" sz="1800" b="1" i="0" u="none" strike="noStrike" baseline="0" dirty="0">
                <a:latin typeface="Open Sans" panose="020B0606030504020204" pitchFamily="34" charset="0"/>
                <a:ea typeface="Open Sans" panose="020B0606030504020204" pitchFamily="34" charset="0"/>
                <a:cs typeface="Open Sans" panose="020B0606030504020204" pitchFamily="34" charset="0"/>
              </a:rPr>
              <a:t>D’être identifié de façon univoque </a:t>
            </a: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a:t>
            </a:r>
            <a:r>
              <a:rPr lang="fr-FR" dirty="0">
                <a:latin typeface="Open Sans" panose="020B0606030504020204" pitchFamily="34" charset="0"/>
                <a:ea typeface="Open Sans" panose="020B0606030504020204" pitchFamily="34" charset="0"/>
                <a:cs typeface="Open Sans" panose="020B0606030504020204" pitchFamily="34" charset="0"/>
              </a:rPr>
              <a:t> </a:t>
            </a: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évite les confusions de noms d’auteurs dans les publications : homonymie, règles de rédaction des éditeurs, changement de noms (Marie Dupont, M. Dupont, Marie Dupont Martin, Marie Dupont-Martin etc…)</a:t>
            </a:r>
          </a:p>
          <a:p>
            <a:endPar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r>
              <a:rPr lang="fr-FR" sz="1800" b="1" i="0" u="none" strike="noStrike" baseline="0" dirty="0">
                <a:latin typeface="Open Sans" panose="020B0606030504020204" pitchFamily="34" charset="0"/>
                <a:ea typeface="Open Sans" panose="020B0606030504020204" pitchFamily="34" charset="0"/>
                <a:cs typeface="Open Sans" panose="020B0606030504020204" pitchFamily="34" charset="0"/>
              </a:rPr>
              <a:t>De réunir sous un même profil tous ses produits de recherche</a:t>
            </a:r>
            <a:endPar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16/03/2023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22</a:t>
            </a:fld>
            <a:endParaRPr lang="fr-FR"/>
          </a:p>
        </p:txBody>
      </p:sp>
      <p:sp>
        <p:nvSpPr>
          <p:cNvPr id="7" name="Titre 1">
            <a:extLst>
              <a:ext uri="{FF2B5EF4-FFF2-40B4-BE49-F238E27FC236}">
                <a16:creationId xmlns:a16="http://schemas.microsoft.com/office/drawing/2014/main" id="{53D70A1B-4EC6-4C74-91F0-7E8C14F35706}"/>
              </a:ext>
            </a:extLst>
          </p:cNvPr>
          <p:cNvSpPr txBox="1">
            <a:spLocks/>
          </p:cNvSpPr>
          <p:nvPr/>
        </p:nvSpPr>
        <p:spPr>
          <a:xfrm>
            <a:off x="1927920" y="641692"/>
            <a:ext cx="9721080" cy="76003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spc="100" baseline="0">
                <a:solidFill>
                  <a:srgbClr val="10069F"/>
                </a:solidFill>
                <a:latin typeface="Bebas neue" panose="020B0606020202050201"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400" dirty="0">
                <a:solidFill>
                  <a:srgbClr val="FF0000"/>
                </a:solidFill>
                <a:latin typeface="Bebas neue" panose="020B0606020202050201"/>
              </a:rPr>
              <a:t>Les identifiants chercheurs: ORCID ID </a:t>
            </a:r>
          </a:p>
        </p:txBody>
      </p:sp>
      <p:pic>
        <p:nvPicPr>
          <p:cNvPr id="8" name="Image 7">
            <a:extLst>
              <a:ext uri="{FF2B5EF4-FFF2-40B4-BE49-F238E27FC236}">
                <a16:creationId xmlns:a16="http://schemas.microsoft.com/office/drawing/2014/main" id="{D956547A-9F8E-4748-9268-43AFD0E96508}"/>
              </a:ext>
            </a:extLst>
          </p:cNvPr>
          <p:cNvPicPr>
            <a:picLocks noChangeAspect="1"/>
          </p:cNvPicPr>
          <p:nvPr/>
        </p:nvPicPr>
        <p:blipFill>
          <a:blip r:embed="rId2"/>
          <a:stretch>
            <a:fillRect/>
          </a:stretch>
        </p:blipFill>
        <p:spPr>
          <a:xfrm>
            <a:off x="1631504" y="2708920"/>
            <a:ext cx="3781953" cy="514422"/>
          </a:xfrm>
          <a:prstGeom prst="rect">
            <a:avLst/>
          </a:prstGeom>
        </p:spPr>
      </p:pic>
    </p:spTree>
    <p:extLst>
      <p:ext uri="{BB962C8B-B14F-4D97-AF65-F5344CB8AC3E}">
        <p14:creationId xmlns:p14="http://schemas.microsoft.com/office/powerpoint/2010/main" val="2324476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a:xfrm>
            <a:off x="1631504" y="1700808"/>
            <a:ext cx="9722905" cy="4248472"/>
          </a:xfrm>
        </p:spPr>
        <p:txBody>
          <a:bodyPr>
            <a:normAutofit fontScale="92500" lnSpcReduction="10000"/>
          </a:bodyPr>
          <a:lstStyle/>
          <a:p>
            <a:pPr marL="0" indent="0">
              <a:buNone/>
            </a:pP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A quoi peut-il servir?</a:t>
            </a:r>
          </a:p>
          <a:p>
            <a:r>
              <a:rPr lang="fr-FR" sz="1800" b="1" i="0" u="none" strike="noStrike" baseline="0" dirty="0">
                <a:latin typeface="Open Sans" panose="020B0606030504020204" pitchFamily="34" charset="0"/>
                <a:ea typeface="Open Sans" panose="020B0606030504020204" pitchFamily="34" charset="0"/>
                <a:cs typeface="Open Sans" panose="020B0606030504020204" pitchFamily="34" charset="0"/>
              </a:rPr>
              <a:t>A être identifié de façon pérenne </a:t>
            </a: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 votre ORCID ID vous suit tout au long de votre carrière, peu importe où vous travaillez, qui vous finance, si votre nom change ou apparait sous différentes formes</a:t>
            </a:r>
          </a:p>
          <a:p>
            <a:r>
              <a:rPr lang="fr-FR" sz="1800" b="1" i="0" u="none" strike="noStrike" baseline="0" dirty="0">
                <a:latin typeface="Open Sans" panose="020B0606030504020204" pitchFamily="34" charset="0"/>
                <a:ea typeface="Open Sans" panose="020B0606030504020204" pitchFamily="34" charset="0"/>
                <a:cs typeface="Open Sans" panose="020B0606030504020204" pitchFamily="34" charset="0"/>
              </a:rPr>
              <a:t>A communiquer sur votre identité </a:t>
            </a: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 S’enregistrer sur ORCID permet de générer un </a:t>
            </a:r>
            <a:r>
              <a:rPr lang="fr-FR" sz="1800" b="1" i="0" u="none" strike="noStrike" baseline="0" dirty="0">
                <a:latin typeface="Open Sans" panose="020B0606030504020204" pitchFamily="34" charset="0"/>
                <a:ea typeface="Open Sans" panose="020B0606030504020204" pitchFamily="34" charset="0"/>
                <a:cs typeface="Open Sans" panose="020B0606030504020204" pitchFamily="34" charset="0"/>
              </a:rPr>
              <a:t>profil ORCID </a:t>
            </a: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(page web que vous pouvez alimenter avec les rubriques composant votre identité : cursus d’enseignement, institutions d’affiliation, projets financés, sites internet… )</a:t>
            </a:r>
          </a:p>
          <a:p>
            <a:r>
              <a:rPr lang="fr-FR" sz="1800" b="1" i="0" u="none" strike="noStrike" baseline="0" dirty="0">
                <a:latin typeface="Open Sans" panose="020B0606030504020204" pitchFamily="34" charset="0"/>
                <a:ea typeface="Open Sans" panose="020B0606030504020204" pitchFamily="34" charset="0"/>
                <a:cs typeface="Open Sans" panose="020B0606030504020204" pitchFamily="34" charset="0"/>
              </a:rPr>
              <a:t>A communiquer sur vos activités </a:t>
            </a: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 Dans votre compte ORCID vous allez pouvoir recenser toutes vos productions</a:t>
            </a:r>
          </a:p>
          <a:p>
            <a:r>
              <a:rPr lang="fr-FR" sz="1800" b="1" i="0" u="none" strike="noStrike" baseline="0" dirty="0">
                <a:latin typeface="Open Sans" panose="020B0606030504020204" pitchFamily="34" charset="0"/>
                <a:ea typeface="Open Sans" panose="020B0606030504020204" pitchFamily="34" charset="0"/>
                <a:cs typeface="Open Sans" panose="020B0606030504020204" pitchFamily="34" charset="0"/>
              </a:rPr>
              <a:t>A répondre à un appel à projet ou à une bourse </a:t>
            </a: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 Certaines agences de financement demandent aux candidats de saisir leur identifiant ORCID dans le formulaire de candidature. </a:t>
            </a:r>
          </a:p>
          <a:p>
            <a:r>
              <a:rPr lang="fr-FR" sz="1800" b="1" i="0" u="none" strike="noStrike" baseline="0" dirty="0">
                <a:latin typeface="Open Sans" panose="020B0606030504020204" pitchFamily="34" charset="0"/>
                <a:ea typeface="Open Sans" panose="020B0606030504020204" pitchFamily="34" charset="0"/>
                <a:cs typeface="Open Sans" panose="020B0606030504020204" pitchFamily="34" charset="0"/>
              </a:rPr>
              <a:t>A soumettre un article : </a:t>
            </a: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De nombreux éditeurs scientifiques intègrent l’identifiant ORCID dans leur système de soumission d’articles. L’ORCID ID est alors relié à l’article soumis et affiché dans l’article.</a:t>
            </a: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16/03/2023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23</a:t>
            </a:fld>
            <a:endParaRPr lang="fr-FR"/>
          </a:p>
        </p:txBody>
      </p:sp>
      <p:sp>
        <p:nvSpPr>
          <p:cNvPr id="7" name="Titre 1">
            <a:extLst>
              <a:ext uri="{FF2B5EF4-FFF2-40B4-BE49-F238E27FC236}">
                <a16:creationId xmlns:a16="http://schemas.microsoft.com/office/drawing/2014/main" id="{53D70A1B-4EC6-4C74-91F0-7E8C14F35706}"/>
              </a:ext>
            </a:extLst>
          </p:cNvPr>
          <p:cNvSpPr txBox="1">
            <a:spLocks/>
          </p:cNvSpPr>
          <p:nvPr/>
        </p:nvSpPr>
        <p:spPr>
          <a:xfrm>
            <a:off x="1927920" y="641692"/>
            <a:ext cx="9721080" cy="76003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spc="100" baseline="0">
                <a:solidFill>
                  <a:srgbClr val="10069F"/>
                </a:solidFill>
                <a:latin typeface="Bebas neue" panose="020B0606020202050201"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400" dirty="0">
                <a:solidFill>
                  <a:srgbClr val="FF0000"/>
                </a:solidFill>
                <a:latin typeface="Bebas neue" panose="020B0606020202050201"/>
              </a:rPr>
              <a:t>Les identifiants chercheurs: ORCID ID </a:t>
            </a:r>
          </a:p>
        </p:txBody>
      </p:sp>
    </p:spTree>
    <p:extLst>
      <p:ext uri="{BB962C8B-B14F-4D97-AF65-F5344CB8AC3E}">
        <p14:creationId xmlns:p14="http://schemas.microsoft.com/office/powerpoint/2010/main" val="230430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a:xfrm>
            <a:off x="1631504" y="1700808"/>
            <a:ext cx="9722905" cy="4248472"/>
          </a:xfrm>
        </p:spPr>
        <p:txBody>
          <a:bodyPr>
            <a:normAutofit/>
          </a:bodyPr>
          <a:lstStyle/>
          <a:p>
            <a:pPr marL="0" indent="0">
              <a:buNone/>
            </a:pP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Comment alimenter votre </a:t>
            </a:r>
            <a:r>
              <a:rPr lang="fr-FR" sz="1800" b="0" i="0" u="none" strike="noStrike" baseline="0" dirty="0" err="1">
                <a:latin typeface="Open Sans" panose="020B0606030504020204" pitchFamily="34" charset="0"/>
                <a:ea typeface="Open Sans" panose="020B0606030504020204" pitchFamily="34" charset="0"/>
                <a:cs typeface="Open Sans" panose="020B0606030504020204" pitchFamily="34" charset="0"/>
              </a:rPr>
              <a:t>Orcid</a:t>
            </a: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 avec vos publications?</a:t>
            </a:r>
          </a:p>
          <a:p>
            <a:r>
              <a:rPr lang="fr-FR" sz="1800" b="1" i="0" u="none" strike="noStrike" baseline="0" dirty="0">
                <a:latin typeface="Open Sans" panose="020B0606030504020204" pitchFamily="34" charset="0"/>
                <a:ea typeface="Open Sans" panose="020B0606030504020204" pitchFamily="34" charset="0"/>
                <a:cs typeface="Open Sans" panose="020B0606030504020204" pitchFamily="34" charset="0"/>
              </a:rPr>
              <a:t>Manuellement</a:t>
            </a:r>
            <a:endPar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r>
              <a:rPr lang="fr-FR" sz="1800" b="1" i="0" u="none" strike="noStrike" baseline="0" dirty="0">
                <a:latin typeface="Open Sans" panose="020B0606030504020204" pitchFamily="34" charset="0"/>
                <a:ea typeface="Open Sans" panose="020B0606030504020204" pitchFamily="34" charset="0"/>
                <a:cs typeface="Open Sans" panose="020B0606030504020204" pitchFamily="34" charset="0"/>
              </a:rPr>
              <a:t>Via un import </a:t>
            </a: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depuis des bases de données ou réservoirs d’archives ouvertes : ORCID est interopérable avec HAL, </a:t>
            </a:r>
            <a:r>
              <a:rPr lang="fr-FR" sz="1800" b="0" i="0" u="none" strike="noStrike" baseline="0" dirty="0" err="1">
                <a:latin typeface="Open Sans" panose="020B0606030504020204" pitchFamily="34" charset="0"/>
                <a:ea typeface="Open Sans" panose="020B0606030504020204" pitchFamily="34" charset="0"/>
                <a:cs typeface="Open Sans" panose="020B0606030504020204" pitchFamily="34" charset="0"/>
              </a:rPr>
              <a:t>ArXiv</a:t>
            </a: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 mais aussi WOS, </a:t>
            </a:r>
            <a:r>
              <a:rPr lang="fr-FR" sz="1800" b="0" i="0" u="none" strike="noStrike" baseline="0" dirty="0" err="1">
                <a:latin typeface="Open Sans" panose="020B0606030504020204" pitchFamily="34" charset="0"/>
                <a:ea typeface="Open Sans" panose="020B0606030504020204" pitchFamily="34" charset="0"/>
                <a:cs typeface="Open Sans" panose="020B0606030504020204" pitchFamily="34" charset="0"/>
              </a:rPr>
              <a:t>Scopus</a:t>
            </a: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 Pub Med…</a:t>
            </a:r>
          </a:p>
          <a:p>
            <a:pPr marL="0" indent="0">
              <a:buNone/>
            </a:pP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Vous pouvez récupérer des références bibliographiques via les bases de données où se trouvent référencées vos publications. </a:t>
            </a:r>
          </a:p>
          <a:p>
            <a:pPr marL="0" indent="0">
              <a:buNone/>
            </a:pP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Pour créer un lien entre votre identifiant ORCID et une base de données, il faut autoriser ORCID à interagir avec la base concernée (pour une seule fois ou de manière permanente). </a:t>
            </a: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16/03/2023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24</a:t>
            </a:fld>
            <a:endParaRPr lang="fr-FR"/>
          </a:p>
        </p:txBody>
      </p:sp>
      <p:sp>
        <p:nvSpPr>
          <p:cNvPr id="7" name="Titre 1">
            <a:extLst>
              <a:ext uri="{FF2B5EF4-FFF2-40B4-BE49-F238E27FC236}">
                <a16:creationId xmlns:a16="http://schemas.microsoft.com/office/drawing/2014/main" id="{53D70A1B-4EC6-4C74-91F0-7E8C14F35706}"/>
              </a:ext>
            </a:extLst>
          </p:cNvPr>
          <p:cNvSpPr txBox="1">
            <a:spLocks/>
          </p:cNvSpPr>
          <p:nvPr/>
        </p:nvSpPr>
        <p:spPr>
          <a:xfrm>
            <a:off x="1927920" y="641692"/>
            <a:ext cx="9721080" cy="76003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spc="100" baseline="0">
                <a:solidFill>
                  <a:srgbClr val="10069F"/>
                </a:solidFill>
                <a:latin typeface="Bebas neue" panose="020B0606020202050201"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400" dirty="0">
                <a:solidFill>
                  <a:srgbClr val="FF0000"/>
                </a:solidFill>
                <a:latin typeface="Bebas neue" panose="020B0606020202050201"/>
              </a:rPr>
              <a:t>Les identifiants chercheurs: ORCID ID </a:t>
            </a:r>
          </a:p>
        </p:txBody>
      </p:sp>
    </p:spTree>
    <p:extLst>
      <p:ext uri="{BB962C8B-B14F-4D97-AF65-F5344CB8AC3E}">
        <p14:creationId xmlns:p14="http://schemas.microsoft.com/office/powerpoint/2010/main" val="4126343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a:xfrm>
            <a:off x="1631504" y="1700808"/>
            <a:ext cx="9722905" cy="4248472"/>
          </a:xfrm>
        </p:spPr>
        <p:txBody>
          <a:bodyPr>
            <a:normAutofit lnSpcReduction="10000"/>
          </a:bodyPr>
          <a:lstStyle/>
          <a:p>
            <a:pPr marL="0" indent="0">
              <a:buNone/>
            </a:pPr>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Comment l’obtenir ? </a:t>
            </a:r>
            <a:r>
              <a:rPr lang="fr-FR" sz="1800" b="1" i="0" u="none" strike="noStrike" baseline="0" dirty="0">
                <a:latin typeface="Open Sans" panose="020B0606030504020204" pitchFamily="34" charset="0"/>
                <a:ea typeface="Open Sans" panose="020B0606030504020204" pitchFamily="34" charset="0"/>
                <a:cs typeface="Open Sans" panose="020B0606030504020204" pitchFamily="34" charset="0"/>
              </a:rPr>
              <a:t>Remplir le formulaire d’inscription</a:t>
            </a:r>
            <a:r>
              <a:rPr lang="fr-FR" dirty="0">
                <a:latin typeface="Open Sans" panose="020B0606030504020204" pitchFamily="34" charset="0"/>
                <a:ea typeface="Open Sans" panose="020B0606030504020204" pitchFamily="34" charset="0"/>
                <a:cs typeface="Open Sans" panose="020B0606030504020204" pitchFamily="34" charset="0"/>
              </a:rPr>
              <a:t> sur </a:t>
            </a:r>
            <a:r>
              <a:rPr lang="fr-FR" sz="1800" i="0" u="none" strike="noStrike" baseline="0" dirty="0">
                <a:latin typeface="Open Sans" panose="020B0606030504020204" pitchFamily="34" charset="0"/>
                <a:ea typeface="Open Sans" panose="020B0606030504020204" pitchFamily="34" charset="0"/>
                <a:cs typeface="Open Sans" panose="020B0606030504020204" pitchFamily="34" charset="0"/>
                <a:hlinkClick r:id="rId2"/>
              </a:rPr>
              <a:t>https://orcid.org/</a:t>
            </a:r>
            <a:r>
              <a:rPr lang="fr-FR" sz="1800" i="0" u="none" strike="noStrike" baseline="0" dirty="0">
                <a:latin typeface="Open Sans" panose="020B0606030504020204" pitchFamily="34" charset="0"/>
                <a:ea typeface="Open Sans" panose="020B0606030504020204" pitchFamily="34" charset="0"/>
                <a:cs typeface="Open Sans" panose="020B0606030504020204" pitchFamily="34" charset="0"/>
              </a:rPr>
              <a:t>	</a:t>
            </a:r>
          </a:p>
          <a:p>
            <a:pPr marL="0" indent="0">
              <a:buNone/>
            </a:pPr>
            <a:br>
              <a:rPr lang="fr-FR" sz="1800" b="1" i="0" u="none" strike="noStrike" baseline="0" dirty="0">
                <a:latin typeface="Open Sans" panose="020B0606030504020204" pitchFamily="34" charset="0"/>
                <a:ea typeface="Open Sans" panose="020B0606030504020204" pitchFamily="34" charset="0"/>
                <a:cs typeface="Open Sans" panose="020B0606030504020204" pitchFamily="34" charset="0"/>
              </a:rPr>
            </a:br>
            <a:r>
              <a:rPr lang="fr-FR" sz="1800" b="1" i="0" u="none" strike="noStrike" baseline="0" dirty="0">
                <a:latin typeface="Open Sans" panose="020B0606030504020204" pitchFamily="34" charset="0"/>
                <a:ea typeface="Open Sans" panose="020B0606030504020204" pitchFamily="34" charset="0"/>
                <a:cs typeface="Open Sans" panose="020B0606030504020204" pitchFamily="34" charset="0"/>
              </a:rPr>
              <a:t>Bonnes pratiques :</a:t>
            </a:r>
          </a:p>
          <a:p>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Utilisez une adresse mail pérenne</a:t>
            </a:r>
          </a:p>
          <a:p>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Indiquez vos</a:t>
            </a:r>
            <a:r>
              <a:rPr lang="fr-FR" dirty="0">
                <a:latin typeface="Open Sans" panose="020B0606030504020204" pitchFamily="34" charset="0"/>
                <a:ea typeface="Open Sans" panose="020B0606030504020204" pitchFamily="34" charset="0"/>
                <a:cs typeface="Open Sans" panose="020B0606030504020204" pitchFamily="34" charset="0"/>
              </a:rPr>
              <a:t> autres identifiants chercheurs</a:t>
            </a:r>
          </a:p>
          <a:p>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Renseignez dans le détail votre profil ORCID</a:t>
            </a:r>
            <a:endParaRPr lang="fr-FR" dirty="0">
              <a:latin typeface="Open Sans" panose="020B0606030504020204" pitchFamily="34" charset="0"/>
              <a:ea typeface="Open Sans" panose="020B0606030504020204" pitchFamily="34" charset="0"/>
              <a:cs typeface="Open Sans" panose="020B0606030504020204" pitchFamily="34" charset="0"/>
            </a:endParaRPr>
          </a:p>
          <a:p>
            <a:r>
              <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rPr>
              <a:t>Importez vos publicatio</a:t>
            </a:r>
            <a:r>
              <a:rPr lang="fr-FR" dirty="0">
                <a:latin typeface="Open Sans" panose="020B0606030504020204" pitchFamily="34" charset="0"/>
                <a:ea typeface="Open Sans" panose="020B0606030504020204" pitchFamily="34" charset="0"/>
                <a:cs typeface="Open Sans" panose="020B0606030504020204" pitchFamily="34" charset="0"/>
              </a:rPr>
              <a:t>ns depuis HAL ou une autre base</a:t>
            </a:r>
          </a:p>
          <a:p>
            <a:r>
              <a:rPr lang="fr-FR" dirty="0">
                <a:latin typeface="Open Sans" panose="020B0606030504020204" pitchFamily="34" charset="0"/>
                <a:ea typeface="Open Sans" panose="020B0606030504020204" pitchFamily="34" charset="0"/>
                <a:cs typeface="Open Sans" panose="020B0606030504020204" pitchFamily="34" charset="0"/>
              </a:rPr>
              <a:t>Utilisez votre ORCID pour communiquer sur votre parcours et vos productions (pensez à l’indiquer dans votre signature mail, sur votre page perso etc.)</a:t>
            </a:r>
            <a:br>
              <a:rPr lang="fr-FR" dirty="0">
                <a:latin typeface="Open Sans" panose="020B0606030504020204" pitchFamily="34" charset="0"/>
                <a:ea typeface="Open Sans" panose="020B0606030504020204" pitchFamily="34" charset="0"/>
                <a:cs typeface="Open Sans" panose="020B0606030504020204" pitchFamily="34" charset="0"/>
              </a:rPr>
            </a:br>
            <a:endParaRPr lang="fr-FR" dirty="0">
              <a:latin typeface="Open Sans" panose="020B0606030504020204" pitchFamily="34" charset="0"/>
              <a:ea typeface="Open Sans" panose="020B0606030504020204" pitchFamily="34" charset="0"/>
              <a:cs typeface="Open Sans" panose="020B0606030504020204" pitchFamily="34" charset="0"/>
            </a:endParaRPr>
          </a:p>
          <a:p>
            <a:pPr>
              <a:buFont typeface="Wingdings" panose="05000000000000000000" pitchFamily="2" charset="2"/>
              <a:buChar char="v"/>
            </a:pPr>
            <a:r>
              <a:rPr lang="fr-FR" b="1" dirty="0">
                <a:solidFill>
                  <a:srgbClr val="7030A0"/>
                </a:solidFill>
              </a:rPr>
              <a:t>Si ce n'est pas encore fait, se créer un ORCID ID</a:t>
            </a:r>
          </a:p>
          <a:p>
            <a:pPr marL="0" indent="0">
              <a:buNone/>
            </a:pPr>
            <a:r>
              <a:rPr lang="fr-FR" sz="1600" dirty="0"/>
              <a:t>+</a:t>
            </a:r>
            <a:r>
              <a:rPr lang="fr-FR" dirty="0"/>
              <a:t> </a:t>
            </a:r>
            <a:r>
              <a:rPr lang="fr-FR" sz="1400" dirty="0">
                <a:hlinkClick r:id="rId3"/>
              </a:rPr>
              <a:t>Zoom sur ORCID</a:t>
            </a:r>
            <a:endParaRPr lang="fr-FR" sz="1400" dirty="0"/>
          </a:p>
          <a:p>
            <a:endParaRPr lang="fr-FR" sz="1800" b="0" i="0" u="none" strike="noStrike" baseline="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16/03/2023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25</a:t>
            </a:fld>
            <a:endParaRPr lang="fr-FR"/>
          </a:p>
        </p:txBody>
      </p:sp>
      <p:sp>
        <p:nvSpPr>
          <p:cNvPr id="7" name="Titre 1">
            <a:extLst>
              <a:ext uri="{FF2B5EF4-FFF2-40B4-BE49-F238E27FC236}">
                <a16:creationId xmlns:a16="http://schemas.microsoft.com/office/drawing/2014/main" id="{53D70A1B-4EC6-4C74-91F0-7E8C14F35706}"/>
              </a:ext>
            </a:extLst>
          </p:cNvPr>
          <p:cNvSpPr txBox="1">
            <a:spLocks/>
          </p:cNvSpPr>
          <p:nvPr/>
        </p:nvSpPr>
        <p:spPr>
          <a:xfrm>
            <a:off x="1927920" y="641692"/>
            <a:ext cx="9721080" cy="76003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spc="100" baseline="0">
                <a:solidFill>
                  <a:srgbClr val="10069F"/>
                </a:solidFill>
                <a:latin typeface="Bebas neue" panose="020B0606020202050201"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400" dirty="0">
                <a:solidFill>
                  <a:srgbClr val="FF0000"/>
                </a:solidFill>
                <a:latin typeface="Bebas neue" panose="020B0606020202050201"/>
              </a:rPr>
              <a:t>Les identifiants chercheurs: ORCID ID </a:t>
            </a:r>
          </a:p>
        </p:txBody>
      </p:sp>
    </p:spTree>
    <p:extLst>
      <p:ext uri="{BB962C8B-B14F-4D97-AF65-F5344CB8AC3E}">
        <p14:creationId xmlns:p14="http://schemas.microsoft.com/office/powerpoint/2010/main" val="584800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E12B057-EB40-4907-B361-F71309E82F33}"/>
              </a:ext>
            </a:extLst>
          </p:cNvPr>
          <p:cNvSpPr>
            <a:spLocks noGrp="1"/>
          </p:cNvSpPr>
          <p:nvPr>
            <p:ph type="dt" sz="half" idx="2"/>
          </p:nvPr>
        </p:nvSpPr>
        <p:spPr/>
        <p:txBody>
          <a:bodyPr/>
          <a:lstStyle/>
          <a:p>
            <a:r>
              <a:rPr lang="fr-FR"/>
              <a:t>16/03/2023</a:t>
            </a:r>
            <a:endParaRPr lang="fr-FR" dirty="0"/>
          </a:p>
        </p:txBody>
      </p:sp>
      <p:sp>
        <p:nvSpPr>
          <p:cNvPr id="3" name="Espace réservé du pied de page 2">
            <a:extLst>
              <a:ext uri="{FF2B5EF4-FFF2-40B4-BE49-F238E27FC236}">
                <a16:creationId xmlns:a16="http://schemas.microsoft.com/office/drawing/2014/main" id="{E0DCE118-6C00-4034-BA98-4C21209728BE}"/>
              </a:ext>
            </a:extLst>
          </p:cNvPr>
          <p:cNvSpPr>
            <a:spLocks noGrp="1"/>
          </p:cNvSpPr>
          <p:nvPr>
            <p:ph type="ftr" sz="quarter" idx="3"/>
          </p:nvPr>
        </p:nvSpPr>
        <p:spPr/>
        <p:txBody>
          <a:bodyPr/>
          <a:lstStyle/>
          <a:p>
            <a:r>
              <a:rPr lang="fr-FR"/>
              <a:t>CM 4 – Partager et valoriser sa recherche  – Collège Doctoral USMB – Michel Encrenaz, Christelle Serra</a:t>
            </a:r>
            <a:endParaRPr lang="fr-FR" dirty="0"/>
          </a:p>
        </p:txBody>
      </p:sp>
      <p:sp>
        <p:nvSpPr>
          <p:cNvPr id="4" name="Espace réservé du numéro de diapositive 3">
            <a:extLst>
              <a:ext uri="{FF2B5EF4-FFF2-40B4-BE49-F238E27FC236}">
                <a16:creationId xmlns:a16="http://schemas.microsoft.com/office/drawing/2014/main" id="{16F66E57-2AC0-49FD-8E7D-F31659CE79A4}"/>
              </a:ext>
            </a:extLst>
          </p:cNvPr>
          <p:cNvSpPr>
            <a:spLocks noGrp="1"/>
          </p:cNvSpPr>
          <p:nvPr>
            <p:ph type="sldNum" sz="quarter" idx="4"/>
          </p:nvPr>
        </p:nvSpPr>
        <p:spPr/>
        <p:txBody>
          <a:bodyPr/>
          <a:lstStyle/>
          <a:p>
            <a:fld id="{51A9A260-C2EE-4362-91EB-19AABFD77694}" type="slidenum">
              <a:rPr lang="fr-FR" smtClean="0"/>
              <a:pPr/>
              <a:t>26</a:t>
            </a:fld>
            <a:endParaRPr lang="fr-FR" dirty="0"/>
          </a:p>
        </p:txBody>
      </p:sp>
      <p:sp>
        <p:nvSpPr>
          <p:cNvPr id="5" name="Titre 4">
            <a:extLst>
              <a:ext uri="{FF2B5EF4-FFF2-40B4-BE49-F238E27FC236}">
                <a16:creationId xmlns:a16="http://schemas.microsoft.com/office/drawing/2014/main" id="{274E4F25-D901-4BE5-8EB7-E39C752FD3B4}"/>
              </a:ext>
            </a:extLst>
          </p:cNvPr>
          <p:cNvSpPr>
            <a:spLocks noGrp="1"/>
          </p:cNvSpPr>
          <p:nvPr>
            <p:ph type="title"/>
          </p:nvPr>
        </p:nvSpPr>
        <p:spPr>
          <a:xfrm>
            <a:off x="4113999" y="3048985"/>
            <a:ext cx="7454610" cy="1244112"/>
          </a:xfrm>
        </p:spPr>
        <p:txBody>
          <a:bodyPr/>
          <a:lstStyle/>
          <a:p>
            <a:r>
              <a:rPr lang="fr-FR" dirty="0"/>
              <a:t>Notions de bibliométrie</a:t>
            </a:r>
          </a:p>
        </p:txBody>
      </p:sp>
      <p:sp>
        <p:nvSpPr>
          <p:cNvPr id="6" name="Sous-titre 5">
            <a:extLst>
              <a:ext uri="{FF2B5EF4-FFF2-40B4-BE49-F238E27FC236}">
                <a16:creationId xmlns:a16="http://schemas.microsoft.com/office/drawing/2014/main" id="{3CD57BFF-58BA-482F-A3B0-F152F488951D}"/>
              </a:ext>
            </a:extLst>
          </p:cNvPr>
          <p:cNvSpPr>
            <a:spLocks noGrp="1"/>
          </p:cNvSpPr>
          <p:nvPr>
            <p:ph type="subTitle" idx="1"/>
          </p:nvPr>
        </p:nvSpPr>
        <p:spPr/>
        <p:txBody>
          <a:bodyPr>
            <a:normAutofit fontScale="92500" lnSpcReduction="20000"/>
          </a:bodyPr>
          <a:lstStyle/>
          <a:p>
            <a:r>
              <a:rPr lang="fr-FR" dirty="0"/>
              <a:t>La bibliométrie est utilisée pour évaluer l’importance des publications (revues, articles) </a:t>
            </a:r>
          </a:p>
          <a:p>
            <a:r>
              <a:rPr lang="fr-FR" dirty="0"/>
              <a:t>Elle joue un rôle de plus en plus important dans l’évaluation des institutions et des chercheurs </a:t>
            </a:r>
          </a:p>
        </p:txBody>
      </p:sp>
    </p:spTree>
    <p:extLst>
      <p:ext uri="{BB962C8B-B14F-4D97-AF65-F5344CB8AC3E}">
        <p14:creationId xmlns:p14="http://schemas.microsoft.com/office/powerpoint/2010/main" val="1110875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F9A0674B-EF7F-4DD4-80E0-3F934D8BE643}"/>
              </a:ext>
            </a:extLst>
          </p:cNvPr>
          <p:cNvSpPr>
            <a:spLocks noGrp="1"/>
          </p:cNvSpPr>
          <p:nvPr>
            <p:ph type="title"/>
          </p:nvPr>
        </p:nvSpPr>
        <p:spPr/>
        <p:txBody>
          <a:bodyPr/>
          <a:lstStyle/>
          <a:p>
            <a:r>
              <a:rPr lang="fr-FR" dirty="0"/>
              <a:t>Bibliométrie – Facteur d’impact d’une revue</a:t>
            </a:r>
          </a:p>
        </p:txBody>
      </p:sp>
      <p:sp>
        <p:nvSpPr>
          <p:cNvPr id="5" name="Espace réservé de la date 4">
            <a:extLst>
              <a:ext uri="{FF2B5EF4-FFF2-40B4-BE49-F238E27FC236}">
                <a16:creationId xmlns:a16="http://schemas.microsoft.com/office/drawing/2014/main" id="{D30CAD84-E22A-4D6B-95DB-FF3C31B24B57}"/>
              </a:ext>
            </a:extLst>
          </p:cNvPr>
          <p:cNvSpPr>
            <a:spLocks noGrp="1"/>
          </p:cNvSpPr>
          <p:nvPr>
            <p:ph type="dt" sz="half" idx="2"/>
          </p:nvPr>
        </p:nvSpPr>
        <p:spPr/>
        <p:txBody>
          <a:bodyPr/>
          <a:lstStyle/>
          <a:p>
            <a:r>
              <a:rPr lang="fr-FR"/>
              <a:t>16/03/2023</a:t>
            </a:r>
            <a:endParaRPr lang="fr-FR" dirty="0"/>
          </a:p>
        </p:txBody>
      </p:sp>
      <p:sp>
        <p:nvSpPr>
          <p:cNvPr id="6" name="Espace réservé du pied de page 5">
            <a:extLst>
              <a:ext uri="{FF2B5EF4-FFF2-40B4-BE49-F238E27FC236}">
                <a16:creationId xmlns:a16="http://schemas.microsoft.com/office/drawing/2014/main" id="{79C3A0D5-3DE9-49EA-9967-3395F568E61D}"/>
              </a:ext>
            </a:extLst>
          </p:cNvPr>
          <p:cNvSpPr>
            <a:spLocks noGrp="1"/>
          </p:cNvSpPr>
          <p:nvPr>
            <p:ph type="ftr" sz="quarter" idx="3"/>
          </p:nvPr>
        </p:nvSpPr>
        <p:spPr/>
        <p:txBody>
          <a:bodyPr/>
          <a:lstStyle/>
          <a:p>
            <a:r>
              <a:rPr lang="fr-FR"/>
              <a:t>CM 4 – Partager et valoriser sa recherche  – Collège Doctoral USMB – Michel Encrenaz, Christelle Serra</a:t>
            </a:r>
            <a:endParaRPr lang="fr-FR" dirty="0"/>
          </a:p>
        </p:txBody>
      </p:sp>
      <p:sp>
        <p:nvSpPr>
          <p:cNvPr id="7" name="Espace réservé du numéro de diapositive 6">
            <a:extLst>
              <a:ext uri="{FF2B5EF4-FFF2-40B4-BE49-F238E27FC236}">
                <a16:creationId xmlns:a16="http://schemas.microsoft.com/office/drawing/2014/main" id="{9E35CDC3-9024-487B-8F1C-8D75768304B1}"/>
              </a:ext>
            </a:extLst>
          </p:cNvPr>
          <p:cNvSpPr>
            <a:spLocks noGrp="1"/>
          </p:cNvSpPr>
          <p:nvPr>
            <p:ph type="sldNum" sz="quarter" idx="4"/>
          </p:nvPr>
        </p:nvSpPr>
        <p:spPr/>
        <p:txBody>
          <a:bodyPr/>
          <a:lstStyle/>
          <a:p>
            <a:fld id="{51A9A260-C2EE-4362-91EB-19AABFD77694}" type="slidenum">
              <a:rPr lang="fr-FR" smtClean="0"/>
              <a:pPr/>
              <a:t>27</a:t>
            </a:fld>
            <a:endParaRPr lang="fr-FR" dirty="0"/>
          </a:p>
        </p:txBody>
      </p:sp>
      <p:sp>
        <p:nvSpPr>
          <p:cNvPr id="9" name="Espace réservé du contenu 8">
            <a:extLst>
              <a:ext uri="{FF2B5EF4-FFF2-40B4-BE49-F238E27FC236}">
                <a16:creationId xmlns:a16="http://schemas.microsoft.com/office/drawing/2014/main" id="{E4A8C67D-1214-4109-B342-27031B82655B}"/>
              </a:ext>
            </a:extLst>
          </p:cNvPr>
          <p:cNvSpPr>
            <a:spLocks noGrp="1"/>
          </p:cNvSpPr>
          <p:nvPr>
            <p:ph sz="quarter" idx="12"/>
          </p:nvPr>
        </p:nvSpPr>
        <p:spPr>
          <a:xfrm>
            <a:off x="1775518" y="1556792"/>
            <a:ext cx="9793088" cy="4608512"/>
          </a:xfrm>
        </p:spPr>
        <p:txBody>
          <a:bodyPr/>
          <a:lstStyle/>
          <a:p>
            <a:r>
              <a:rPr lang="fr-FR" dirty="0"/>
              <a:t>Le "</a:t>
            </a:r>
            <a:r>
              <a:rPr lang="fr-FR" b="1" dirty="0">
                <a:hlinkClick r:id="rId2"/>
              </a:rPr>
              <a:t>facteur d'impact</a:t>
            </a:r>
            <a:r>
              <a:rPr lang="fr-FR" dirty="0"/>
              <a:t>" est l'indicateur le plus utilisé </a:t>
            </a:r>
          </a:p>
          <a:p>
            <a:r>
              <a:rPr lang="fr-FR" dirty="0"/>
              <a:t>Principe </a:t>
            </a:r>
          </a:p>
          <a:p>
            <a:pPr lvl="1"/>
            <a:r>
              <a:rPr lang="fr-FR" dirty="0"/>
              <a:t>pour une revue donnée on liste les articles publiés durant les années N-1 et N-2</a:t>
            </a:r>
          </a:p>
          <a:p>
            <a:pPr lvl="1"/>
            <a:r>
              <a:rPr lang="fr-FR" dirty="0"/>
              <a:t>on cherche dans un </a:t>
            </a:r>
            <a:r>
              <a:rPr lang="fr-FR" b="1" dirty="0"/>
              <a:t>corpus de revues</a:t>
            </a:r>
            <a:r>
              <a:rPr lang="fr-FR" dirty="0"/>
              <a:t> toutes les citations des articles au cours de l'année N.</a:t>
            </a:r>
          </a:p>
          <a:p>
            <a:pPr lvl="1"/>
            <a:r>
              <a:rPr lang="fr-FR" dirty="0"/>
              <a:t>on calcule le facteur d'impact de la revue en divisant le nombre de citations obtenu par le nombre d'articles publiés dans la revue durant N-1 et N-2</a:t>
            </a:r>
          </a:p>
          <a:p>
            <a:r>
              <a:rPr lang="fr-FR" dirty="0"/>
              <a:t>Le facteur d'impact de la revue est donc </a:t>
            </a:r>
          </a:p>
          <a:p>
            <a:pPr lvl="1"/>
            <a:r>
              <a:rPr lang="fr-FR" dirty="0"/>
              <a:t>un </a:t>
            </a:r>
            <a:r>
              <a:rPr lang="fr-FR" b="1" dirty="0"/>
              <a:t>nombre moyen de citations par article,</a:t>
            </a:r>
            <a:r>
              <a:rPr lang="fr-FR" dirty="0"/>
              <a:t> </a:t>
            </a:r>
          </a:p>
          <a:p>
            <a:pPr lvl="1"/>
            <a:r>
              <a:rPr lang="fr-FR" dirty="0"/>
              <a:t>dans un corpus de revues </a:t>
            </a:r>
          </a:p>
          <a:p>
            <a:pPr lvl="1"/>
            <a:r>
              <a:rPr lang="fr-FR" dirty="0"/>
              <a:t>dans les 2 années qui suivent la publication</a:t>
            </a:r>
          </a:p>
          <a:p>
            <a:pPr marL="0" indent="0">
              <a:buNone/>
            </a:pPr>
            <a:endParaRPr lang="fr-FR" dirty="0"/>
          </a:p>
        </p:txBody>
      </p:sp>
    </p:spTree>
    <p:extLst>
      <p:ext uri="{BB962C8B-B14F-4D97-AF65-F5344CB8AC3E}">
        <p14:creationId xmlns:p14="http://schemas.microsoft.com/office/powerpoint/2010/main" val="1628289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F9A0674B-EF7F-4DD4-80E0-3F934D8BE643}"/>
              </a:ext>
            </a:extLst>
          </p:cNvPr>
          <p:cNvSpPr>
            <a:spLocks noGrp="1"/>
          </p:cNvSpPr>
          <p:nvPr>
            <p:ph type="title"/>
          </p:nvPr>
        </p:nvSpPr>
        <p:spPr/>
        <p:txBody>
          <a:bodyPr/>
          <a:lstStyle/>
          <a:p>
            <a:r>
              <a:rPr lang="fr-FR" dirty="0"/>
              <a:t>Bibliométrie – Le JCR</a:t>
            </a:r>
          </a:p>
        </p:txBody>
      </p:sp>
      <p:sp>
        <p:nvSpPr>
          <p:cNvPr id="5" name="Espace réservé de la date 4">
            <a:extLst>
              <a:ext uri="{FF2B5EF4-FFF2-40B4-BE49-F238E27FC236}">
                <a16:creationId xmlns:a16="http://schemas.microsoft.com/office/drawing/2014/main" id="{D30CAD84-E22A-4D6B-95DB-FF3C31B24B57}"/>
              </a:ext>
            </a:extLst>
          </p:cNvPr>
          <p:cNvSpPr>
            <a:spLocks noGrp="1"/>
          </p:cNvSpPr>
          <p:nvPr>
            <p:ph type="dt" sz="half" idx="2"/>
          </p:nvPr>
        </p:nvSpPr>
        <p:spPr/>
        <p:txBody>
          <a:bodyPr/>
          <a:lstStyle/>
          <a:p>
            <a:r>
              <a:rPr lang="fr-FR"/>
              <a:t>16/03/2023</a:t>
            </a:r>
            <a:endParaRPr lang="fr-FR" dirty="0"/>
          </a:p>
        </p:txBody>
      </p:sp>
      <p:sp>
        <p:nvSpPr>
          <p:cNvPr id="6" name="Espace réservé du pied de page 5">
            <a:extLst>
              <a:ext uri="{FF2B5EF4-FFF2-40B4-BE49-F238E27FC236}">
                <a16:creationId xmlns:a16="http://schemas.microsoft.com/office/drawing/2014/main" id="{79C3A0D5-3DE9-49EA-9967-3395F568E61D}"/>
              </a:ext>
            </a:extLst>
          </p:cNvPr>
          <p:cNvSpPr>
            <a:spLocks noGrp="1"/>
          </p:cNvSpPr>
          <p:nvPr>
            <p:ph type="ftr" sz="quarter" idx="3"/>
          </p:nvPr>
        </p:nvSpPr>
        <p:spPr/>
        <p:txBody>
          <a:bodyPr/>
          <a:lstStyle/>
          <a:p>
            <a:r>
              <a:rPr lang="fr-FR"/>
              <a:t>CM 4 – Partager et valoriser sa recherche  – Collège Doctoral USMB – Michel Encrenaz, Christelle Serra</a:t>
            </a:r>
            <a:endParaRPr lang="fr-FR" dirty="0"/>
          </a:p>
        </p:txBody>
      </p:sp>
      <p:sp>
        <p:nvSpPr>
          <p:cNvPr id="7" name="Espace réservé du numéro de diapositive 6">
            <a:extLst>
              <a:ext uri="{FF2B5EF4-FFF2-40B4-BE49-F238E27FC236}">
                <a16:creationId xmlns:a16="http://schemas.microsoft.com/office/drawing/2014/main" id="{9E35CDC3-9024-487B-8F1C-8D75768304B1}"/>
              </a:ext>
            </a:extLst>
          </p:cNvPr>
          <p:cNvSpPr>
            <a:spLocks noGrp="1"/>
          </p:cNvSpPr>
          <p:nvPr>
            <p:ph type="sldNum" sz="quarter" idx="4"/>
          </p:nvPr>
        </p:nvSpPr>
        <p:spPr/>
        <p:txBody>
          <a:bodyPr/>
          <a:lstStyle/>
          <a:p>
            <a:fld id="{51A9A260-C2EE-4362-91EB-19AABFD77694}" type="slidenum">
              <a:rPr lang="fr-FR" smtClean="0"/>
              <a:pPr/>
              <a:t>28</a:t>
            </a:fld>
            <a:endParaRPr lang="fr-FR" dirty="0"/>
          </a:p>
        </p:txBody>
      </p:sp>
      <p:sp>
        <p:nvSpPr>
          <p:cNvPr id="9" name="Espace réservé du contenu 8">
            <a:extLst>
              <a:ext uri="{FF2B5EF4-FFF2-40B4-BE49-F238E27FC236}">
                <a16:creationId xmlns:a16="http://schemas.microsoft.com/office/drawing/2014/main" id="{E4A8C67D-1214-4109-B342-27031B82655B}"/>
              </a:ext>
            </a:extLst>
          </p:cNvPr>
          <p:cNvSpPr>
            <a:spLocks noGrp="1"/>
          </p:cNvSpPr>
          <p:nvPr>
            <p:ph sz="quarter" idx="12"/>
          </p:nvPr>
        </p:nvSpPr>
        <p:spPr>
          <a:xfrm>
            <a:off x="1775518" y="1700808"/>
            <a:ext cx="9793088" cy="3240360"/>
          </a:xfrm>
        </p:spPr>
        <p:txBody>
          <a:bodyPr/>
          <a:lstStyle/>
          <a:p>
            <a:pPr marL="0" indent="0">
              <a:buNone/>
            </a:pPr>
            <a:r>
              <a:rPr lang="fr-FR" dirty="0"/>
              <a:t>Le Journal Citation Report publie chaque année </a:t>
            </a:r>
          </a:p>
          <a:p>
            <a:r>
              <a:rPr lang="fr-FR" dirty="0"/>
              <a:t>le facteur d'impact des principales revues scientifiques</a:t>
            </a:r>
          </a:p>
          <a:p>
            <a:r>
              <a:rPr lang="fr-FR" dirty="0"/>
              <a:t>établi à partir d'un corpus de revues sélectionnées pour leur pertinence </a:t>
            </a:r>
          </a:p>
          <a:p>
            <a:endParaRPr lang="fr-FR" dirty="0"/>
          </a:p>
          <a:p>
            <a:pPr marL="0" indent="0">
              <a:buNone/>
            </a:pPr>
            <a:r>
              <a:rPr lang="fr-FR" dirty="0"/>
              <a:t>L'une des critiques les plus fréquentes faites au facteur d'impact: </a:t>
            </a:r>
          </a:p>
          <a:p>
            <a:r>
              <a:rPr lang="fr-FR" dirty="0"/>
              <a:t>les revues anglo-saxonnes sont favorisées par le choix du corpus</a:t>
            </a:r>
          </a:p>
          <a:p>
            <a:pPr marL="0" indent="0">
              <a:buNone/>
            </a:pPr>
            <a:endParaRPr lang="fr-FR" dirty="0"/>
          </a:p>
          <a:p>
            <a:endParaRPr lang="fr-FR" dirty="0"/>
          </a:p>
        </p:txBody>
      </p:sp>
    </p:spTree>
    <p:extLst>
      <p:ext uri="{BB962C8B-B14F-4D97-AF65-F5344CB8AC3E}">
        <p14:creationId xmlns:p14="http://schemas.microsoft.com/office/powerpoint/2010/main" val="18609606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F9A0674B-EF7F-4DD4-80E0-3F934D8BE643}"/>
              </a:ext>
            </a:extLst>
          </p:cNvPr>
          <p:cNvSpPr>
            <a:spLocks noGrp="1"/>
          </p:cNvSpPr>
          <p:nvPr>
            <p:ph type="title"/>
          </p:nvPr>
        </p:nvSpPr>
        <p:spPr/>
        <p:txBody>
          <a:bodyPr/>
          <a:lstStyle/>
          <a:p>
            <a:r>
              <a:rPr lang="fr-FR" dirty="0"/>
              <a:t>Bibliométrie – Le H index</a:t>
            </a:r>
          </a:p>
        </p:txBody>
      </p:sp>
      <p:sp>
        <p:nvSpPr>
          <p:cNvPr id="5" name="Espace réservé de la date 4">
            <a:extLst>
              <a:ext uri="{FF2B5EF4-FFF2-40B4-BE49-F238E27FC236}">
                <a16:creationId xmlns:a16="http://schemas.microsoft.com/office/drawing/2014/main" id="{D30CAD84-E22A-4D6B-95DB-FF3C31B24B57}"/>
              </a:ext>
            </a:extLst>
          </p:cNvPr>
          <p:cNvSpPr>
            <a:spLocks noGrp="1"/>
          </p:cNvSpPr>
          <p:nvPr>
            <p:ph type="dt" sz="half" idx="2"/>
          </p:nvPr>
        </p:nvSpPr>
        <p:spPr/>
        <p:txBody>
          <a:bodyPr/>
          <a:lstStyle/>
          <a:p>
            <a:r>
              <a:rPr lang="fr-FR"/>
              <a:t>16/03/2023</a:t>
            </a:r>
            <a:endParaRPr lang="fr-FR" dirty="0"/>
          </a:p>
        </p:txBody>
      </p:sp>
      <p:sp>
        <p:nvSpPr>
          <p:cNvPr id="6" name="Espace réservé du pied de page 5">
            <a:extLst>
              <a:ext uri="{FF2B5EF4-FFF2-40B4-BE49-F238E27FC236}">
                <a16:creationId xmlns:a16="http://schemas.microsoft.com/office/drawing/2014/main" id="{79C3A0D5-3DE9-49EA-9967-3395F568E61D}"/>
              </a:ext>
            </a:extLst>
          </p:cNvPr>
          <p:cNvSpPr>
            <a:spLocks noGrp="1"/>
          </p:cNvSpPr>
          <p:nvPr>
            <p:ph type="ftr" sz="quarter" idx="3"/>
          </p:nvPr>
        </p:nvSpPr>
        <p:spPr/>
        <p:txBody>
          <a:bodyPr/>
          <a:lstStyle/>
          <a:p>
            <a:r>
              <a:rPr lang="fr-FR"/>
              <a:t>CM 4 – Partager et valoriser sa recherche  – Collège Doctoral USMB – Michel Encrenaz, Christelle Serra</a:t>
            </a:r>
            <a:endParaRPr lang="fr-FR" dirty="0"/>
          </a:p>
        </p:txBody>
      </p:sp>
      <p:sp>
        <p:nvSpPr>
          <p:cNvPr id="7" name="Espace réservé du numéro de diapositive 6">
            <a:extLst>
              <a:ext uri="{FF2B5EF4-FFF2-40B4-BE49-F238E27FC236}">
                <a16:creationId xmlns:a16="http://schemas.microsoft.com/office/drawing/2014/main" id="{9E35CDC3-9024-487B-8F1C-8D75768304B1}"/>
              </a:ext>
            </a:extLst>
          </p:cNvPr>
          <p:cNvSpPr>
            <a:spLocks noGrp="1"/>
          </p:cNvSpPr>
          <p:nvPr>
            <p:ph type="sldNum" sz="quarter" idx="4"/>
          </p:nvPr>
        </p:nvSpPr>
        <p:spPr/>
        <p:txBody>
          <a:bodyPr/>
          <a:lstStyle/>
          <a:p>
            <a:fld id="{51A9A260-C2EE-4362-91EB-19AABFD77694}" type="slidenum">
              <a:rPr lang="fr-FR" smtClean="0"/>
              <a:pPr/>
              <a:t>29</a:t>
            </a:fld>
            <a:endParaRPr lang="fr-FR" dirty="0"/>
          </a:p>
        </p:txBody>
      </p:sp>
      <p:sp>
        <p:nvSpPr>
          <p:cNvPr id="9" name="Espace réservé du contenu 8">
            <a:extLst>
              <a:ext uri="{FF2B5EF4-FFF2-40B4-BE49-F238E27FC236}">
                <a16:creationId xmlns:a16="http://schemas.microsoft.com/office/drawing/2014/main" id="{E4A8C67D-1214-4109-B342-27031B82655B}"/>
              </a:ext>
            </a:extLst>
          </p:cNvPr>
          <p:cNvSpPr>
            <a:spLocks noGrp="1"/>
          </p:cNvSpPr>
          <p:nvPr>
            <p:ph sz="quarter" idx="12"/>
          </p:nvPr>
        </p:nvSpPr>
        <p:spPr>
          <a:xfrm>
            <a:off x="1775518" y="1412776"/>
            <a:ext cx="9793088" cy="4752528"/>
          </a:xfrm>
        </p:spPr>
        <p:txBody>
          <a:bodyPr>
            <a:normAutofit/>
          </a:bodyPr>
          <a:lstStyle/>
          <a:p>
            <a:pPr marL="0" indent="0">
              <a:buNone/>
            </a:pPr>
            <a:r>
              <a:rPr lang="fr-FR" dirty="0"/>
              <a:t>Des indicateurs bibliométriques sont également utilisés pour évaluer l'activité d'un chercheur ou d'un laboratoire</a:t>
            </a:r>
          </a:p>
          <a:p>
            <a:pPr marL="0" indent="0">
              <a:buNone/>
            </a:pPr>
            <a:r>
              <a:rPr lang="fr-FR" dirty="0"/>
              <a:t>L'indice h (h index, indice de </a:t>
            </a:r>
            <a:r>
              <a:rPr lang="fr-FR" dirty="0" err="1"/>
              <a:t>Hirsch</a:t>
            </a:r>
            <a:r>
              <a:rPr lang="fr-FR" dirty="0"/>
              <a:t>) tient compte à la fois </a:t>
            </a:r>
          </a:p>
          <a:p>
            <a:r>
              <a:rPr lang="fr-FR" dirty="0"/>
              <a:t>du nombre d'articles publiés par le chercheur </a:t>
            </a:r>
          </a:p>
          <a:p>
            <a:r>
              <a:rPr lang="fr-FR" dirty="0"/>
              <a:t>du nombre de citations de chaque article (dans un corpus de revues). </a:t>
            </a:r>
          </a:p>
          <a:p>
            <a:r>
              <a:rPr lang="fr-FR" dirty="0"/>
              <a:t>Soit, pour faire simple: un chercheur avec un indice h a publié h articles qui ont été cités au moins h fois.</a:t>
            </a:r>
          </a:p>
          <a:p>
            <a:pPr marL="0" indent="0">
              <a:buNone/>
            </a:pPr>
            <a:r>
              <a:rPr lang="fr-FR" dirty="0"/>
              <a:t>Quelques règles pour optimiser son h index</a:t>
            </a:r>
          </a:p>
          <a:p>
            <a:r>
              <a:rPr lang="fr-FR" dirty="0"/>
              <a:t>veiller à son identité numérique (pour que toutes les publications soient prises en compte sans ambiguïté), </a:t>
            </a:r>
          </a:p>
          <a:p>
            <a:r>
              <a:rPr lang="fr-FR" dirty="0"/>
              <a:t>publier régulièrement (si possible) plutôt que par à coups. </a:t>
            </a:r>
          </a:p>
          <a:p>
            <a:pPr marL="0" indent="0">
              <a:buNone/>
            </a:pPr>
            <a:r>
              <a:rPr lang="fr-FR" sz="1600" dirty="0"/>
              <a:t>+ </a:t>
            </a:r>
            <a:r>
              <a:rPr lang="fr-FR" sz="1600" dirty="0">
                <a:hlinkClick r:id="rId2"/>
              </a:rPr>
              <a:t>BD sur la bibliométrie </a:t>
            </a:r>
            <a:r>
              <a:rPr lang="fr-FR" sz="1600" dirty="0"/>
              <a:t>(7 pages) + </a:t>
            </a:r>
            <a:r>
              <a:rPr lang="fr-FR" sz="1600" dirty="0">
                <a:hlinkClick r:id="rId3"/>
              </a:rPr>
              <a:t>Guide </a:t>
            </a:r>
            <a:r>
              <a:rPr lang="fr-FR" sz="1600" dirty="0" err="1">
                <a:hlinkClick r:id="rId3"/>
              </a:rPr>
              <a:t>Formadoct</a:t>
            </a:r>
            <a:endParaRPr lang="fr-FR" sz="1600" dirty="0"/>
          </a:p>
        </p:txBody>
      </p:sp>
    </p:spTree>
    <p:extLst>
      <p:ext uri="{BB962C8B-B14F-4D97-AF65-F5344CB8AC3E}">
        <p14:creationId xmlns:p14="http://schemas.microsoft.com/office/powerpoint/2010/main" val="730547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p:txBody>
          <a:bodyPr>
            <a:noAutofit/>
          </a:bodyPr>
          <a:lstStyle/>
          <a:p>
            <a:pPr marR="0" rtl="0"/>
            <a:r>
              <a:rPr lang="fr-FR" sz="4400" b="0" i="0" u="none" strike="noStrike" baseline="0" dirty="0">
                <a:solidFill>
                  <a:srgbClr val="FF0000"/>
                </a:solidFill>
                <a:latin typeface="Bebas neue" panose="020B0606020202050201"/>
              </a:rPr>
              <a:t>Se faire connaitre, nouer des contacts</a:t>
            </a:r>
          </a:p>
        </p:txBody>
      </p:sp>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p:txBody>
          <a:bodyPr/>
          <a:lstStyle/>
          <a:p>
            <a:pPr marL="0" indent="0">
              <a:buNone/>
            </a:pPr>
            <a:r>
              <a:rPr lang="fr-FR" dirty="0"/>
              <a:t>Sans attendre la soutenance, </a:t>
            </a:r>
          </a:p>
          <a:p>
            <a:pPr marL="0" indent="0">
              <a:buNone/>
            </a:pPr>
            <a:r>
              <a:rPr lang="fr-FR" dirty="0"/>
              <a:t>il est utile de prendre place dans les réseaux de chercheurs pour faire connaitre son travail, et commencer à le valoriser</a:t>
            </a:r>
            <a:r>
              <a:rPr lang="fr-FR" i="1" dirty="0"/>
              <a:t>. </a:t>
            </a: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16/03/2023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3</a:t>
            </a:fld>
            <a:endParaRPr lang="fr-FR"/>
          </a:p>
        </p:txBody>
      </p:sp>
    </p:spTree>
    <p:extLst>
      <p:ext uri="{BB962C8B-B14F-4D97-AF65-F5344CB8AC3E}">
        <p14:creationId xmlns:p14="http://schemas.microsoft.com/office/powerpoint/2010/main" val="5393855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a:xfrm>
            <a:off x="1415480" y="2770940"/>
            <a:ext cx="9721080" cy="1316120"/>
          </a:xfrm>
        </p:spPr>
        <p:txBody>
          <a:bodyPr>
            <a:noAutofit/>
          </a:bodyPr>
          <a:lstStyle/>
          <a:p>
            <a:pPr marR="0" algn="ctr" rtl="0"/>
            <a:r>
              <a:rPr lang="fr-FR" sz="6600" b="0" i="0" u="none" strike="noStrike" baseline="0" dirty="0">
                <a:solidFill>
                  <a:schemeClr val="accent3"/>
                </a:solidFill>
                <a:latin typeface="Bebas neue" panose="020B0606020202050201"/>
              </a:rPr>
              <a:t>Des questions ?</a:t>
            </a: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16/03/2023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30</a:t>
            </a:fld>
            <a:endParaRPr lang="fr-FR"/>
          </a:p>
        </p:txBody>
      </p:sp>
    </p:spTree>
    <p:extLst>
      <p:ext uri="{BB962C8B-B14F-4D97-AF65-F5344CB8AC3E}">
        <p14:creationId xmlns:p14="http://schemas.microsoft.com/office/powerpoint/2010/main" val="1987575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E2A552-8E75-4849-A835-188304918E9A}"/>
              </a:ext>
            </a:extLst>
          </p:cNvPr>
          <p:cNvSpPr>
            <a:spLocks noGrp="1"/>
          </p:cNvSpPr>
          <p:nvPr>
            <p:ph type="title"/>
          </p:nvPr>
        </p:nvSpPr>
        <p:spPr/>
        <p:txBody>
          <a:bodyPr/>
          <a:lstStyle/>
          <a:p>
            <a:r>
              <a:rPr lang="fr-FR" dirty="0"/>
              <a:t>Nous contacter</a:t>
            </a:r>
          </a:p>
        </p:txBody>
      </p:sp>
      <p:sp>
        <p:nvSpPr>
          <p:cNvPr id="3" name="Espace réservé de la date 2">
            <a:extLst>
              <a:ext uri="{FF2B5EF4-FFF2-40B4-BE49-F238E27FC236}">
                <a16:creationId xmlns:a16="http://schemas.microsoft.com/office/drawing/2014/main" id="{0345AE7F-F371-4F43-977F-E01EEB4B05BB}"/>
              </a:ext>
            </a:extLst>
          </p:cNvPr>
          <p:cNvSpPr>
            <a:spLocks noGrp="1"/>
          </p:cNvSpPr>
          <p:nvPr>
            <p:ph type="dt" sz="half" idx="2"/>
          </p:nvPr>
        </p:nvSpPr>
        <p:spPr/>
        <p:txBody>
          <a:bodyPr/>
          <a:lstStyle/>
          <a:p>
            <a:r>
              <a:rPr lang="fr-FR"/>
              <a:t>16/03/2023</a:t>
            </a:r>
            <a:endParaRPr lang="fr-FR" dirty="0"/>
          </a:p>
        </p:txBody>
      </p:sp>
      <p:sp>
        <p:nvSpPr>
          <p:cNvPr id="4" name="Espace réservé du pied de page 3">
            <a:extLst>
              <a:ext uri="{FF2B5EF4-FFF2-40B4-BE49-F238E27FC236}">
                <a16:creationId xmlns:a16="http://schemas.microsoft.com/office/drawing/2014/main" id="{1F3D2883-1396-4146-BB79-B7C57ACA6E87}"/>
              </a:ext>
            </a:extLst>
          </p:cNvPr>
          <p:cNvSpPr>
            <a:spLocks noGrp="1"/>
          </p:cNvSpPr>
          <p:nvPr>
            <p:ph type="ftr" sz="quarter" idx="3"/>
          </p:nvPr>
        </p:nvSpPr>
        <p:spPr/>
        <p:txBody>
          <a:bodyPr/>
          <a:lstStyle/>
          <a:p>
            <a:r>
              <a:rPr lang="fr-FR"/>
              <a:t>CM 4 – Partager et valoriser sa recherche  – Collège Doctoral USMB – Michel Encrenaz, Christelle Serra</a:t>
            </a:r>
            <a:endParaRPr lang="fr-FR" dirty="0"/>
          </a:p>
        </p:txBody>
      </p:sp>
      <p:sp>
        <p:nvSpPr>
          <p:cNvPr id="5" name="Espace réservé du numéro de diapositive 4">
            <a:extLst>
              <a:ext uri="{FF2B5EF4-FFF2-40B4-BE49-F238E27FC236}">
                <a16:creationId xmlns:a16="http://schemas.microsoft.com/office/drawing/2014/main" id="{D0030C0C-AAE8-413A-803A-F733E0CF0324}"/>
              </a:ext>
            </a:extLst>
          </p:cNvPr>
          <p:cNvSpPr>
            <a:spLocks noGrp="1"/>
          </p:cNvSpPr>
          <p:nvPr>
            <p:ph type="sldNum" sz="quarter" idx="4"/>
          </p:nvPr>
        </p:nvSpPr>
        <p:spPr/>
        <p:txBody>
          <a:bodyPr/>
          <a:lstStyle/>
          <a:p>
            <a:fld id="{51A9A260-C2EE-4362-91EB-19AABFD77694}" type="slidenum">
              <a:rPr lang="fr-FR" smtClean="0"/>
              <a:pPr/>
              <a:t>31</a:t>
            </a:fld>
            <a:endParaRPr lang="fr-FR" dirty="0"/>
          </a:p>
        </p:txBody>
      </p:sp>
      <p:sp>
        <p:nvSpPr>
          <p:cNvPr id="6" name="Espace réservé du contenu 5">
            <a:extLst>
              <a:ext uri="{FF2B5EF4-FFF2-40B4-BE49-F238E27FC236}">
                <a16:creationId xmlns:a16="http://schemas.microsoft.com/office/drawing/2014/main" id="{887D9488-E3A1-46D8-A5EB-B1FEE31F3644}"/>
              </a:ext>
            </a:extLst>
          </p:cNvPr>
          <p:cNvSpPr>
            <a:spLocks noGrp="1"/>
          </p:cNvSpPr>
          <p:nvPr>
            <p:ph sz="quarter" idx="12"/>
          </p:nvPr>
        </p:nvSpPr>
        <p:spPr>
          <a:xfrm>
            <a:off x="1775518" y="1700808"/>
            <a:ext cx="9793088" cy="2304256"/>
          </a:xfrm>
        </p:spPr>
        <p:txBody>
          <a:bodyPr>
            <a:normAutofit/>
          </a:bodyPr>
          <a:lstStyle/>
          <a:p>
            <a:r>
              <a:rPr lang="fr-FR" sz="2400" dirty="0"/>
              <a:t>Christelle Serra: </a:t>
            </a:r>
            <a:r>
              <a:rPr lang="fr-FR" sz="2400" dirty="0">
                <a:hlinkClick r:id="rId2"/>
              </a:rPr>
              <a:t>christelle.serra@univ-smb.fr</a:t>
            </a:r>
            <a:r>
              <a:rPr lang="fr-FR" sz="2400" dirty="0"/>
              <a:t> </a:t>
            </a:r>
          </a:p>
          <a:p>
            <a:r>
              <a:rPr lang="fr-FR" sz="2400" dirty="0"/>
              <a:t>Michel Encrenaz : </a:t>
            </a:r>
            <a:r>
              <a:rPr lang="fr-FR" sz="2400" dirty="0">
                <a:hlinkClick r:id="rId3"/>
              </a:rPr>
              <a:t>michel.encrenaz@univ-smb.fr</a:t>
            </a:r>
            <a:r>
              <a:rPr lang="fr-FR" sz="2400" dirty="0"/>
              <a:t> </a:t>
            </a:r>
          </a:p>
          <a:p>
            <a:pPr marL="0" indent="0">
              <a:buNone/>
            </a:pPr>
            <a:endParaRPr lang="fr-FR" sz="2400" dirty="0"/>
          </a:p>
          <a:p>
            <a:pPr marL="0" indent="0">
              <a:buNone/>
            </a:pPr>
            <a:r>
              <a:rPr lang="fr-FR" sz="2400" dirty="0"/>
              <a:t>Et sur </a:t>
            </a:r>
            <a:r>
              <a:rPr lang="fr-FR" sz="2400" dirty="0">
                <a:hlinkClick r:id="rId4"/>
              </a:rPr>
              <a:t>question-bu@univ-smb.fr</a:t>
            </a:r>
            <a:r>
              <a:rPr lang="fr-FR" sz="2400" dirty="0"/>
              <a:t> </a:t>
            </a:r>
          </a:p>
          <a:p>
            <a:pPr marL="0" indent="0">
              <a:buNone/>
            </a:pPr>
            <a:endParaRPr lang="fr-FR" dirty="0"/>
          </a:p>
        </p:txBody>
      </p:sp>
    </p:spTree>
    <p:extLst>
      <p:ext uri="{BB962C8B-B14F-4D97-AF65-F5344CB8AC3E}">
        <p14:creationId xmlns:p14="http://schemas.microsoft.com/office/powerpoint/2010/main" val="1505969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E12B057-EB40-4907-B361-F71309E82F33}"/>
              </a:ext>
            </a:extLst>
          </p:cNvPr>
          <p:cNvSpPr>
            <a:spLocks noGrp="1"/>
          </p:cNvSpPr>
          <p:nvPr>
            <p:ph type="dt" sz="half" idx="2"/>
          </p:nvPr>
        </p:nvSpPr>
        <p:spPr/>
        <p:txBody>
          <a:bodyPr/>
          <a:lstStyle/>
          <a:p>
            <a:r>
              <a:rPr lang="fr-FR"/>
              <a:t>16/03/2023</a:t>
            </a:r>
            <a:endParaRPr lang="fr-FR" dirty="0"/>
          </a:p>
        </p:txBody>
      </p:sp>
      <p:sp>
        <p:nvSpPr>
          <p:cNvPr id="3" name="Espace réservé du pied de page 2">
            <a:extLst>
              <a:ext uri="{FF2B5EF4-FFF2-40B4-BE49-F238E27FC236}">
                <a16:creationId xmlns:a16="http://schemas.microsoft.com/office/drawing/2014/main" id="{E0DCE118-6C00-4034-BA98-4C21209728BE}"/>
              </a:ext>
            </a:extLst>
          </p:cNvPr>
          <p:cNvSpPr>
            <a:spLocks noGrp="1"/>
          </p:cNvSpPr>
          <p:nvPr>
            <p:ph type="ftr" sz="quarter" idx="3"/>
          </p:nvPr>
        </p:nvSpPr>
        <p:spPr/>
        <p:txBody>
          <a:bodyPr/>
          <a:lstStyle/>
          <a:p>
            <a:r>
              <a:rPr lang="fr-FR"/>
              <a:t>CM 4 – Partager et valoriser sa recherche  – Collège Doctoral USMB – Michel Encrenaz, Christelle Serra</a:t>
            </a:r>
            <a:endParaRPr lang="fr-FR" dirty="0"/>
          </a:p>
        </p:txBody>
      </p:sp>
      <p:sp>
        <p:nvSpPr>
          <p:cNvPr id="4" name="Espace réservé du numéro de diapositive 3">
            <a:extLst>
              <a:ext uri="{FF2B5EF4-FFF2-40B4-BE49-F238E27FC236}">
                <a16:creationId xmlns:a16="http://schemas.microsoft.com/office/drawing/2014/main" id="{16F66E57-2AC0-49FD-8E7D-F31659CE79A4}"/>
              </a:ext>
            </a:extLst>
          </p:cNvPr>
          <p:cNvSpPr>
            <a:spLocks noGrp="1"/>
          </p:cNvSpPr>
          <p:nvPr>
            <p:ph type="sldNum" sz="quarter" idx="4"/>
          </p:nvPr>
        </p:nvSpPr>
        <p:spPr/>
        <p:txBody>
          <a:bodyPr/>
          <a:lstStyle/>
          <a:p>
            <a:fld id="{51A9A260-C2EE-4362-91EB-19AABFD77694}" type="slidenum">
              <a:rPr lang="fr-FR" smtClean="0"/>
              <a:pPr/>
              <a:t>4</a:t>
            </a:fld>
            <a:endParaRPr lang="fr-FR" dirty="0"/>
          </a:p>
        </p:txBody>
      </p:sp>
      <p:sp>
        <p:nvSpPr>
          <p:cNvPr id="5" name="Titre 4">
            <a:extLst>
              <a:ext uri="{FF2B5EF4-FFF2-40B4-BE49-F238E27FC236}">
                <a16:creationId xmlns:a16="http://schemas.microsoft.com/office/drawing/2014/main" id="{274E4F25-D901-4BE5-8EB7-E39C752FD3B4}"/>
              </a:ext>
            </a:extLst>
          </p:cNvPr>
          <p:cNvSpPr>
            <a:spLocks noGrp="1"/>
          </p:cNvSpPr>
          <p:nvPr>
            <p:ph type="title"/>
          </p:nvPr>
        </p:nvSpPr>
        <p:spPr>
          <a:xfrm>
            <a:off x="4113999" y="3048984"/>
            <a:ext cx="7454610" cy="1516047"/>
          </a:xfrm>
        </p:spPr>
        <p:txBody>
          <a:bodyPr/>
          <a:lstStyle/>
          <a:p>
            <a:r>
              <a:rPr lang="fr-FR" dirty="0"/>
              <a:t>Identifier les thèses sur le même sujet</a:t>
            </a:r>
          </a:p>
        </p:txBody>
      </p:sp>
      <p:sp>
        <p:nvSpPr>
          <p:cNvPr id="8" name="Sous-titre 7">
            <a:extLst>
              <a:ext uri="{FF2B5EF4-FFF2-40B4-BE49-F238E27FC236}">
                <a16:creationId xmlns:a16="http://schemas.microsoft.com/office/drawing/2014/main" id="{5E1E9845-D044-4110-B9DC-7EA27B780262}"/>
              </a:ext>
            </a:extLst>
          </p:cNvPr>
          <p:cNvSpPr>
            <a:spLocks noGrp="1"/>
          </p:cNvSpPr>
          <p:nvPr>
            <p:ph type="subTitle" idx="1"/>
          </p:nvPr>
        </p:nvSpPr>
        <p:spPr/>
        <p:txBody>
          <a:bodyPr/>
          <a:lstStyle/>
          <a:p>
            <a:r>
              <a:rPr lang="fr-FR" dirty="0"/>
              <a:t>Identifier des personnes travaillant sur un sujet proche du votre vous permettra de nouer des contacts et de vous créer un réseau. Ce qui est essentiel durant l’ensemble du parcours doctoral.</a:t>
            </a:r>
          </a:p>
        </p:txBody>
      </p:sp>
    </p:spTree>
    <p:extLst>
      <p:ext uri="{BB962C8B-B14F-4D97-AF65-F5344CB8AC3E}">
        <p14:creationId xmlns:p14="http://schemas.microsoft.com/office/powerpoint/2010/main" val="2290474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p:txBody>
          <a:bodyPr>
            <a:noAutofit/>
          </a:bodyPr>
          <a:lstStyle/>
          <a:p>
            <a:pPr marR="0" rtl="0"/>
            <a:r>
              <a:rPr lang="fr-FR" sz="4400" b="0" i="0" u="none" strike="noStrike" baseline="0" dirty="0">
                <a:solidFill>
                  <a:srgbClr val="FF0000"/>
                </a:solidFill>
                <a:latin typeface="Bebas neue" panose="020B0606020202050201"/>
              </a:rPr>
              <a:t>Les thèses françaises</a:t>
            </a:r>
          </a:p>
        </p:txBody>
      </p:sp>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a:xfrm>
            <a:off x="1773695" y="1412776"/>
            <a:ext cx="9722905" cy="4862523"/>
          </a:xfrm>
        </p:spPr>
        <p:txBody>
          <a:bodyPr>
            <a:normAutofit/>
          </a:bodyPr>
          <a:lstStyle/>
          <a:p>
            <a:pPr marL="0" indent="0">
              <a:buNone/>
            </a:pPr>
            <a:r>
              <a:rPr lang="fr-FR" b="0" i="0" u="none" strike="noStrike" baseline="0" dirty="0">
                <a:latin typeface="Open Sans"/>
                <a:hlinkClick r:id="rId2"/>
              </a:rPr>
              <a:t>Theses.fr</a:t>
            </a:r>
            <a:endParaRPr lang="fr-FR" b="0" i="0" u="none" strike="noStrike" baseline="0" dirty="0">
              <a:latin typeface="Open Sans"/>
            </a:endParaRPr>
          </a:p>
          <a:p>
            <a:pPr lvl="1"/>
            <a:r>
              <a:rPr lang="fr-FR" dirty="0"/>
              <a:t>moteur de recherche des thèses de doctorat françaises (soutenues et en préparation).</a:t>
            </a:r>
            <a:endParaRPr lang="fr-FR" b="0" i="0" u="none" strike="noStrike" baseline="0" dirty="0">
              <a:latin typeface="Open Sans"/>
            </a:endParaRPr>
          </a:p>
          <a:p>
            <a:pPr marL="0" indent="0">
              <a:buNone/>
            </a:pPr>
            <a:r>
              <a:rPr lang="fr-FR" dirty="0">
                <a:latin typeface="Open Sans"/>
                <a:hlinkClick r:id="rId3"/>
              </a:rPr>
              <a:t>HAL Thèses (TEL) </a:t>
            </a:r>
            <a:endParaRPr lang="fr-FR" dirty="0">
              <a:latin typeface="Open Sans"/>
            </a:endParaRPr>
          </a:p>
          <a:p>
            <a:pPr lvl="1"/>
            <a:r>
              <a:rPr lang="fr-FR" dirty="0">
                <a:latin typeface="Open Sans"/>
              </a:rPr>
              <a:t>plateforme d'</a:t>
            </a:r>
            <a:r>
              <a:rPr lang="fr-FR" dirty="0" err="1">
                <a:latin typeface="Open Sans"/>
              </a:rPr>
              <a:t>auto-archivage</a:t>
            </a:r>
            <a:r>
              <a:rPr lang="fr-FR" dirty="0">
                <a:latin typeface="Open Sans"/>
              </a:rPr>
              <a:t> des thèses de doctorat et habilitations à diriger des recherches.</a:t>
            </a:r>
          </a:p>
          <a:p>
            <a:pPr marL="0" indent="0">
              <a:buNone/>
            </a:pPr>
            <a:r>
              <a:rPr lang="fr-FR" b="0" i="0" u="none" strike="noStrike" baseline="0" dirty="0">
                <a:latin typeface="Open Sans"/>
                <a:hlinkClick r:id="rId4"/>
              </a:rPr>
              <a:t>SUDOC</a:t>
            </a:r>
            <a:r>
              <a:rPr lang="fr-FR" b="0" i="0" u="none" strike="noStrike" baseline="0" dirty="0">
                <a:latin typeface="Open Sans"/>
              </a:rPr>
              <a:t> </a:t>
            </a:r>
          </a:p>
          <a:p>
            <a:pPr lvl="1"/>
            <a:r>
              <a:rPr lang="fr-FR" dirty="0">
                <a:latin typeface="Open Sans"/>
              </a:rPr>
              <a:t>catalogue des bibliothèques des établissements de l'enseignement supérieur.  Recense l'ensemble des thèses produites en France depuis 1972 (papier et/ou électroniques)</a:t>
            </a:r>
          </a:p>
          <a:p>
            <a:pPr lvl="2"/>
            <a:r>
              <a:rPr lang="fr-FR" dirty="0">
                <a:latin typeface="Open Sans"/>
              </a:rPr>
              <a:t>Utiliser la "recherche avancée" et limiter à "Type de publications = thèses".</a:t>
            </a:r>
          </a:p>
          <a:p>
            <a:pPr lvl="1"/>
            <a:r>
              <a:rPr lang="fr-FR" dirty="0">
                <a:latin typeface="Open Sans"/>
              </a:rPr>
              <a:t>Pour compléter votre recherche : </a:t>
            </a:r>
          </a:p>
          <a:p>
            <a:pPr lvl="2"/>
            <a:r>
              <a:rPr lang="fr-FR" dirty="0">
                <a:latin typeface="Open Sans"/>
              </a:rPr>
              <a:t>indiquer "thèse" dans le champ "Note de thèse" permet de trouver les thèses en version de soutenance mais aussi les versions remaniées des éditeurs commerciaux, </a:t>
            </a:r>
          </a:p>
          <a:p>
            <a:pPr lvl="2"/>
            <a:r>
              <a:rPr lang="fr-FR" dirty="0">
                <a:latin typeface="Open Sans"/>
              </a:rPr>
              <a:t>ou indiquer "thèses et écrits académiques" dans le champ "Mot-sujet" pour trouver également des mémoires et HDR. </a:t>
            </a:r>
          </a:p>
          <a:p>
            <a:pPr marL="57150" indent="0">
              <a:buNone/>
            </a:pPr>
            <a:r>
              <a:rPr lang="fr-FR" b="0" i="0" u="none" strike="noStrike" baseline="0" dirty="0">
                <a:latin typeface="Open Sans"/>
              </a:rPr>
              <a:t>+ Guide </a:t>
            </a:r>
            <a:r>
              <a:rPr lang="fr-FR" b="0" i="0" u="none" strike="noStrike" baseline="0" dirty="0">
                <a:latin typeface="Open Sans"/>
                <a:hlinkClick r:id="rId5"/>
              </a:rPr>
              <a:t>ABES</a:t>
            </a:r>
            <a:r>
              <a:rPr lang="fr-FR" b="0" i="0" u="none" strike="noStrike" baseline="0" dirty="0">
                <a:latin typeface="Open Sans"/>
              </a:rPr>
              <a:t> / Guide </a:t>
            </a:r>
            <a:r>
              <a:rPr lang="fr-FR" b="0" i="0" u="none" strike="noStrike" baseline="0" dirty="0">
                <a:latin typeface="Open Sans"/>
                <a:hlinkClick r:id="rId6"/>
              </a:rPr>
              <a:t>Paris 3</a:t>
            </a:r>
            <a:endParaRPr lang="fr-FR" b="0" i="0" u="none" strike="noStrike" baseline="0" dirty="0">
              <a:latin typeface="Open Sans"/>
            </a:endParaRP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16/03/2023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5</a:t>
            </a:fld>
            <a:endParaRPr lang="fr-FR"/>
          </a:p>
        </p:txBody>
      </p:sp>
    </p:spTree>
    <p:extLst>
      <p:ext uri="{BB962C8B-B14F-4D97-AF65-F5344CB8AC3E}">
        <p14:creationId xmlns:p14="http://schemas.microsoft.com/office/powerpoint/2010/main" val="3114248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p:txBody>
          <a:bodyPr>
            <a:noAutofit/>
          </a:bodyPr>
          <a:lstStyle/>
          <a:p>
            <a:pPr marR="0" rtl="0"/>
            <a:r>
              <a:rPr lang="fr-FR" sz="4400" b="0" i="0" u="none" strike="noStrike" baseline="0" dirty="0">
                <a:solidFill>
                  <a:srgbClr val="FF0000"/>
                </a:solidFill>
                <a:latin typeface="Bebas neue" panose="020B0606020202050201"/>
              </a:rPr>
              <a:t>Les thèses étrangères</a:t>
            </a:r>
          </a:p>
        </p:txBody>
      </p:sp>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p:txBody>
          <a:bodyPr>
            <a:normAutofit lnSpcReduction="10000"/>
          </a:bodyPr>
          <a:lstStyle/>
          <a:p>
            <a:pPr marL="0" indent="0">
              <a:buNone/>
            </a:pPr>
            <a:r>
              <a:rPr lang="fr-FR" dirty="0">
                <a:latin typeface="Open Sans"/>
                <a:hlinkClick r:id="rId2"/>
              </a:rPr>
              <a:t>DART Europe</a:t>
            </a:r>
            <a:r>
              <a:rPr lang="fr-FR" dirty="0">
                <a:latin typeface="Open Sans"/>
              </a:rPr>
              <a:t>  </a:t>
            </a:r>
            <a:endParaRPr lang="fr-FR" b="0" i="0" u="none" strike="noStrike" baseline="0" dirty="0">
              <a:latin typeface="Open Sans"/>
            </a:endParaRPr>
          </a:p>
          <a:p>
            <a:pPr lvl="1"/>
            <a:r>
              <a:rPr lang="fr-FR" dirty="0"/>
              <a:t>portail européen des thèses électroniques en libre accès.</a:t>
            </a:r>
          </a:p>
          <a:p>
            <a:pPr marL="0" indent="0">
              <a:buNone/>
            </a:pPr>
            <a:r>
              <a:rPr lang="fr-FR" b="0" i="0" u="none" strike="noStrike" baseline="0" dirty="0">
                <a:latin typeface="Open Sans"/>
                <a:hlinkClick r:id="rId3"/>
              </a:rPr>
              <a:t>NDLTD</a:t>
            </a:r>
            <a:endParaRPr lang="fr-FR" b="0" i="0" u="none" strike="noStrike" baseline="0" dirty="0">
              <a:latin typeface="Open Sans"/>
            </a:endParaRPr>
          </a:p>
          <a:p>
            <a:pPr lvl="1"/>
            <a:r>
              <a:rPr lang="fr-FR" dirty="0">
                <a:latin typeface="Open Sans"/>
              </a:rPr>
              <a:t>organisation internationale pour la promotion des thèses électroniques à travers le monde. Son catalogue répertorie plus de 6 millions de thèses.</a:t>
            </a:r>
          </a:p>
          <a:p>
            <a:pPr lvl="1"/>
            <a:r>
              <a:rPr lang="fr-FR" dirty="0">
                <a:latin typeface="Open Sans"/>
              </a:rPr>
              <a:t>--&gt; Dans le menu "ETD </a:t>
            </a:r>
            <a:r>
              <a:rPr lang="fr-FR" dirty="0" err="1">
                <a:latin typeface="Open Sans"/>
              </a:rPr>
              <a:t>Search</a:t>
            </a:r>
            <a:r>
              <a:rPr lang="fr-FR" dirty="0">
                <a:latin typeface="Open Sans"/>
              </a:rPr>
              <a:t>", cliquer sur "</a:t>
            </a:r>
            <a:r>
              <a:rPr lang="fr-FR" dirty="0" err="1">
                <a:latin typeface="Open Sans"/>
              </a:rPr>
              <a:t>Gobal</a:t>
            </a:r>
            <a:r>
              <a:rPr lang="fr-FR" dirty="0">
                <a:latin typeface="Open Sans"/>
              </a:rPr>
              <a:t> ETD </a:t>
            </a:r>
            <a:r>
              <a:rPr lang="fr-FR" dirty="0" err="1">
                <a:latin typeface="Open Sans"/>
              </a:rPr>
              <a:t>Seach</a:t>
            </a:r>
            <a:r>
              <a:rPr lang="fr-FR" dirty="0">
                <a:latin typeface="Open Sans"/>
              </a:rPr>
              <a:t>" pour interroger le catalogue ou sur "</a:t>
            </a:r>
            <a:r>
              <a:rPr lang="fr-FR" dirty="0" err="1">
                <a:latin typeface="Open Sans"/>
              </a:rPr>
              <a:t>Find</a:t>
            </a:r>
            <a:r>
              <a:rPr lang="fr-FR" dirty="0">
                <a:latin typeface="Open Sans"/>
              </a:rPr>
              <a:t> </a:t>
            </a:r>
            <a:r>
              <a:rPr lang="fr-FR" dirty="0" err="1">
                <a:latin typeface="Open Sans"/>
              </a:rPr>
              <a:t>ETDs</a:t>
            </a:r>
            <a:r>
              <a:rPr lang="fr-FR" dirty="0">
                <a:latin typeface="Open Sans"/>
              </a:rPr>
              <a:t>" pour obtenir une liste de moteurs de recherche par pays</a:t>
            </a:r>
          </a:p>
          <a:p>
            <a:pPr marL="0" indent="0">
              <a:buNone/>
            </a:pPr>
            <a:r>
              <a:rPr lang="fr-FR" b="0" i="0" u="none" strike="noStrike" baseline="0" dirty="0">
                <a:latin typeface="Open Sans"/>
                <a:hlinkClick r:id="rId4"/>
              </a:rPr>
              <a:t>OATD</a:t>
            </a:r>
            <a:endParaRPr lang="fr-FR" b="0" i="0" u="none" strike="noStrike" baseline="0" dirty="0">
              <a:latin typeface="Open Sans"/>
            </a:endParaRPr>
          </a:p>
          <a:p>
            <a:pPr lvl="1"/>
            <a:r>
              <a:rPr lang="fr-FR" dirty="0"/>
              <a:t>moteur de recherche permettant de trouver des thèses en libre accès publiées dans le monde entier.</a:t>
            </a:r>
          </a:p>
          <a:p>
            <a:pPr lvl="1"/>
            <a:endParaRPr lang="fr-FR" b="0" i="0" u="none" strike="noStrike" baseline="0" dirty="0">
              <a:latin typeface="Open Sans"/>
            </a:endParaRPr>
          </a:p>
          <a:p>
            <a:pPr indent="-285750">
              <a:buFont typeface="Wingdings" panose="05000000000000000000" pitchFamily="2" charset="2"/>
              <a:buChar char="v"/>
            </a:pPr>
            <a:r>
              <a:rPr lang="fr-FR" b="1" dirty="0">
                <a:solidFill>
                  <a:srgbClr val="7030A0"/>
                </a:solidFill>
              </a:rPr>
              <a:t>Exercice incontournable (suite) : cherchez des thèses sur un sujet proche du vôtre</a:t>
            </a:r>
          </a:p>
          <a:p>
            <a:pPr marL="57150" indent="0">
              <a:buNone/>
            </a:pPr>
            <a:r>
              <a:rPr lang="fr-FR" sz="1600" dirty="0"/>
              <a:t>+ Guide </a:t>
            </a:r>
            <a:r>
              <a:rPr lang="fr-FR" sz="1600" dirty="0">
                <a:hlinkClick r:id="rId5"/>
              </a:rPr>
              <a:t>Paris 3</a:t>
            </a:r>
            <a:br>
              <a:rPr lang="fr-FR" dirty="0">
                <a:solidFill>
                  <a:srgbClr val="7030A0"/>
                </a:solidFill>
                <a:hlinkClick r:id="rId6" tooltip="thèses"/>
              </a:rPr>
            </a:br>
            <a:endParaRPr lang="fr-FR" b="0" i="0" u="none" strike="noStrike" baseline="0" dirty="0">
              <a:solidFill>
                <a:srgbClr val="7030A0"/>
              </a:solidFill>
              <a:latin typeface="Open Sans"/>
            </a:endParaRPr>
          </a:p>
          <a:p>
            <a:pPr marL="0" indent="0">
              <a:buNone/>
            </a:pPr>
            <a:endParaRPr lang="fr-FR" b="0" i="0" u="none" strike="noStrike" baseline="0" dirty="0">
              <a:latin typeface="Open Sans"/>
            </a:endParaRP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16/03/2023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4 – Partager et valoriser sa recherche  – Collège Doctoral USMB – Michel Encrenaz, Christelle Serra</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6</a:t>
            </a:fld>
            <a:endParaRPr lang="fr-FR"/>
          </a:p>
        </p:txBody>
      </p:sp>
    </p:spTree>
    <p:extLst>
      <p:ext uri="{BB962C8B-B14F-4D97-AF65-F5344CB8AC3E}">
        <p14:creationId xmlns:p14="http://schemas.microsoft.com/office/powerpoint/2010/main" val="4161826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E12B057-EB40-4907-B361-F71309E82F33}"/>
              </a:ext>
            </a:extLst>
          </p:cNvPr>
          <p:cNvSpPr>
            <a:spLocks noGrp="1"/>
          </p:cNvSpPr>
          <p:nvPr>
            <p:ph type="dt" sz="half" idx="2"/>
          </p:nvPr>
        </p:nvSpPr>
        <p:spPr/>
        <p:txBody>
          <a:bodyPr/>
          <a:lstStyle/>
          <a:p>
            <a:r>
              <a:rPr lang="fr-FR"/>
              <a:t>16/03/2023</a:t>
            </a:r>
            <a:endParaRPr lang="fr-FR" dirty="0"/>
          </a:p>
        </p:txBody>
      </p:sp>
      <p:sp>
        <p:nvSpPr>
          <p:cNvPr id="3" name="Espace réservé du pied de page 2">
            <a:extLst>
              <a:ext uri="{FF2B5EF4-FFF2-40B4-BE49-F238E27FC236}">
                <a16:creationId xmlns:a16="http://schemas.microsoft.com/office/drawing/2014/main" id="{E0DCE118-6C00-4034-BA98-4C21209728BE}"/>
              </a:ext>
            </a:extLst>
          </p:cNvPr>
          <p:cNvSpPr>
            <a:spLocks noGrp="1"/>
          </p:cNvSpPr>
          <p:nvPr>
            <p:ph type="ftr" sz="quarter" idx="3"/>
          </p:nvPr>
        </p:nvSpPr>
        <p:spPr/>
        <p:txBody>
          <a:bodyPr/>
          <a:lstStyle/>
          <a:p>
            <a:r>
              <a:rPr lang="fr-FR"/>
              <a:t>CM 4 – Partager et valoriser sa recherche  – Collège Doctoral USMB – Michel Encrenaz, Christelle Serra</a:t>
            </a:r>
            <a:endParaRPr lang="fr-FR" dirty="0"/>
          </a:p>
        </p:txBody>
      </p:sp>
      <p:sp>
        <p:nvSpPr>
          <p:cNvPr id="4" name="Espace réservé du numéro de diapositive 3">
            <a:extLst>
              <a:ext uri="{FF2B5EF4-FFF2-40B4-BE49-F238E27FC236}">
                <a16:creationId xmlns:a16="http://schemas.microsoft.com/office/drawing/2014/main" id="{16F66E57-2AC0-49FD-8E7D-F31659CE79A4}"/>
              </a:ext>
            </a:extLst>
          </p:cNvPr>
          <p:cNvSpPr>
            <a:spLocks noGrp="1"/>
          </p:cNvSpPr>
          <p:nvPr>
            <p:ph type="sldNum" sz="quarter" idx="4"/>
          </p:nvPr>
        </p:nvSpPr>
        <p:spPr/>
        <p:txBody>
          <a:bodyPr/>
          <a:lstStyle/>
          <a:p>
            <a:fld id="{51A9A260-C2EE-4362-91EB-19AABFD77694}" type="slidenum">
              <a:rPr lang="fr-FR" smtClean="0"/>
              <a:pPr/>
              <a:t>7</a:t>
            </a:fld>
            <a:endParaRPr lang="fr-FR" dirty="0"/>
          </a:p>
        </p:txBody>
      </p:sp>
      <p:sp>
        <p:nvSpPr>
          <p:cNvPr id="5" name="Titre 4">
            <a:extLst>
              <a:ext uri="{FF2B5EF4-FFF2-40B4-BE49-F238E27FC236}">
                <a16:creationId xmlns:a16="http://schemas.microsoft.com/office/drawing/2014/main" id="{274E4F25-D901-4BE5-8EB7-E39C752FD3B4}"/>
              </a:ext>
            </a:extLst>
          </p:cNvPr>
          <p:cNvSpPr>
            <a:spLocks noGrp="1"/>
          </p:cNvSpPr>
          <p:nvPr>
            <p:ph type="title"/>
          </p:nvPr>
        </p:nvSpPr>
        <p:spPr>
          <a:xfrm>
            <a:off x="4113999" y="3048984"/>
            <a:ext cx="7454610" cy="1516047"/>
          </a:xfrm>
        </p:spPr>
        <p:txBody>
          <a:bodyPr/>
          <a:lstStyle/>
          <a:p>
            <a:r>
              <a:rPr lang="fr-FR" b="1" dirty="0"/>
              <a:t>La "blogosphère"</a:t>
            </a:r>
          </a:p>
        </p:txBody>
      </p:sp>
      <p:sp>
        <p:nvSpPr>
          <p:cNvPr id="6" name="Sous-titre 5">
            <a:extLst>
              <a:ext uri="{FF2B5EF4-FFF2-40B4-BE49-F238E27FC236}">
                <a16:creationId xmlns:a16="http://schemas.microsoft.com/office/drawing/2014/main" id="{3CD57BFF-58BA-482F-A3B0-F152F488951D}"/>
              </a:ext>
            </a:extLst>
          </p:cNvPr>
          <p:cNvSpPr>
            <a:spLocks noGrp="1"/>
          </p:cNvSpPr>
          <p:nvPr>
            <p:ph type="subTitle" idx="1"/>
          </p:nvPr>
        </p:nvSpPr>
        <p:spPr/>
        <p:txBody>
          <a:bodyPr>
            <a:normAutofit/>
          </a:bodyPr>
          <a:lstStyle/>
          <a:p>
            <a:r>
              <a:rPr lang="fr-FR" dirty="0"/>
              <a:t>Les blogs sont en concurrence avec les réseaux sociaux, mais ils conservent tout leur intérêt. </a:t>
            </a:r>
          </a:p>
        </p:txBody>
      </p:sp>
    </p:spTree>
    <p:extLst>
      <p:ext uri="{BB962C8B-B14F-4D97-AF65-F5344CB8AC3E}">
        <p14:creationId xmlns:p14="http://schemas.microsoft.com/office/powerpoint/2010/main" val="1693649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B18CF651-EB85-476E-96AC-9F70F7E6BFDF}"/>
              </a:ext>
            </a:extLst>
          </p:cNvPr>
          <p:cNvSpPr>
            <a:spLocks noGrp="1"/>
          </p:cNvSpPr>
          <p:nvPr>
            <p:ph type="title"/>
          </p:nvPr>
        </p:nvSpPr>
        <p:spPr/>
        <p:txBody>
          <a:bodyPr/>
          <a:lstStyle/>
          <a:p>
            <a:r>
              <a:rPr lang="fr-FR" dirty="0"/>
              <a:t>Les blogs</a:t>
            </a:r>
          </a:p>
        </p:txBody>
      </p:sp>
      <p:sp>
        <p:nvSpPr>
          <p:cNvPr id="3" name="Espace réservé de la date 2">
            <a:extLst>
              <a:ext uri="{FF2B5EF4-FFF2-40B4-BE49-F238E27FC236}">
                <a16:creationId xmlns:a16="http://schemas.microsoft.com/office/drawing/2014/main" id="{760F4484-E994-4D43-82FE-6421975BE14B}"/>
              </a:ext>
            </a:extLst>
          </p:cNvPr>
          <p:cNvSpPr>
            <a:spLocks noGrp="1"/>
          </p:cNvSpPr>
          <p:nvPr>
            <p:ph type="dt" sz="half" idx="2"/>
          </p:nvPr>
        </p:nvSpPr>
        <p:spPr/>
        <p:txBody>
          <a:bodyPr/>
          <a:lstStyle/>
          <a:p>
            <a:r>
              <a:rPr lang="fr-FR"/>
              <a:t>16/03/2023</a:t>
            </a:r>
            <a:endParaRPr lang="fr-FR" dirty="0"/>
          </a:p>
        </p:txBody>
      </p:sp>
      <p:sp>
        <p:nvSpPr>
          <p:cNvPr id="4" name="Espace réservé du pied de page 3">
            <a:extLst>
              <a:ext uri="{FF2B5EF4-FFF2-40B4-BE49-F238E27FC236}">
                <a16:creationId xmlns:a16="http://schemas.microsoft.com/office/drawing/2014/main" id="{1FECAC80-FD21-4993-B196-7210A4CAB174}"/>
              </a:ext>
            </a:extLst>
          </p:cNvPr>
          <p:cNvSpPr>
            <a:spLocks noGrp="1"/>
          </p:cNvSpPr>
          <p:nvPr>
            <p:ph type="ftr" sz="quarter" idx="3"/>
          </p:nvPr>
        </p:nvSpPr>
        <p:spPr/>
        <p:txBody>
          <a:bodyPr/>
          <a:lstStyle/>
          <a:p>
            <a:r>
              <a:rPr lang="fr-FR"/>
              <a:t>CM 4 – Partager et valoriser sa recherche  – Collège Doctoral USMB – Michel Encrenaz, Christelle Serra</a:t>
            </a:r>
            <a:endParaRPr lang="fr-FR" dirty="0"/>
          </a:p>
        </p:txBody>
      </p:sp>
      <p:sp>
        <p:nvSpPr>
          <p:cNvPr id="5" name="Espace réservé du numéro de diapositive 4">
            <a:extLst>
              <a:ext uri="{FF2B5EF4-FFF2-40B4-BE49-F238E27FC236}">
                <a16:creationId xmlns:a16="http://schemas.microsoft.com/office/drawing/2014/main" id="{DD4E67CB-1F64-492A-915A-F603FD6DD3F4}"/>
              </a:ext>
            </a:extLst>
          </p:cNvPr>
          <p:cNvSpPr>
            <a:spLocks noGrp="1"/>
          </p:cNvSpPr>
          <p:nvPr>
            <p:ph type="sldNum" sz="quarter" idx="4"/>
          </p:nvPr>
        </p:nvSpPr>
        <p:spPr/>
        <p:txBody>
          <a:bodyPr/>
          <a:lstStyle/>
          <a:p>
            <a:fld id="{51A9A260-C2EE-4362-91EB-19AABFD77694}" type="slidenum">
              <a:rPr lang="fr-FR" smtClean="0"/>
              <a:pPr/>
              <a:t>8</a:t>
            </a:fld>
            <a:endParaRPr lang="fr-FR" dirty="0"/>
          </a:p>
        </p:txBody>
      </p:sp>
      <p:sp>
        <p:nvSpPr>
          <p:cNvPr id="8" name="Espace réservé du texte 7">
            <a:extLst>
              <a:ext uri="{FF2B5EF4-FFF2-40B4-BE49-F238E27FC236}">
                <a16:creationId xmlns:a16="http://schemas.microsoft.com/office/drawing/2014/main" id="{07BD4A7F-C8CB-4C0C-ACFB-0A63D77F7464}"/>
              </a:ext>
            </a:extLst>
          </p:cNvPr>
          <p:cNvSpPr>
            <a:spLocks noGrp="1"/>
          </p:cNvSpPr>
          <p:nvPr>
            <p:ph sz="quarter" idx="12"/>
          </p:nvPr>
        </p:nvSpPr>
        <p:spPr>
          <a:xfrm>
            <a:off x="1775518" y="1700808"/>
            <a:ext cx="9793088" cy="3600400"/>
          </a:xfrm>
        </p:spPr>
        <p:txBody>
          <a:bodyPr>
            <a:normAutofit/>
          </a:bodyPr>
          <a:lstStyle/>
          <a:p>
            <a:pPr marL="0" indent="0">
              <a:buNone/>
            </a:pPr>
            <a:r>
              <a:rPr lang="fr-FR" dirty="0"/>
              <a:t>Pour  </a:t>
            </a:r>
          </a:p>
          <a:p>
            <a:pPr lvl="1" algn="just"/>
            <a:r>
              <a:rPr lang="fr-FR" dirty="0"/>
              <a:t>Suivre l'actualité d'une discipline: colloques, débats en cours Les domaines connexes</a:t>
            </a:r>
          </a:p>
          <a:p>
            <a:pPr lvl="1" algn="just"/>
            <a:r>
              <a:rPr lang="fr-FR" dirty="0"/>
              <a:t>Suivre tout ce qui concerne la médiatisation d'une discipline</a:t>
            </a:r>
          </a:p>
          <a:p>
            <a:pPr marL="457200" lvl="1" indent="0" algn="just">
              <a:buNone/>
            </a:pPr>
            <a:endParaRPr lang="fr-FR" dirty="0"/>
          </a:p>
          <a:p>
            <a:pPr marL="0" indent="0" algn="just">
              <a:buNone/>
            </a:pPr>
            <a:r>
              <a:rPr lang="fr-FR" dirty="0"/>
              <a:t>En particulier, pour les sciences sociales, le site </a:t>
            </a:r>
            <a:r>
              <a:rPr lang="fr-FR" dirty="0" err="1">
                <a:hlinkClick r:id="rId2"/>
              </a:rPr>
              <a:t>OpenEdition</a:t>
            </a:r>
            <a:r>
              <a:rPr lang="fr-FR" dirty="0"/>
              <a:t> (CNRS, EHESS, etc.) permet aux laboratoires et aux chercheurs de communiquer sur leurs recherches.</a:t>
            </a:r>
          </a:p>
        </p:txBody>
      </p:sp>
    </p:spTree>
    <p:extLst>
      <p:ext uri="{BB962C8B-B14F-4D97-AF65-F5344CB8AC3E}">
        <p14:creationId xmlns:p14="http://schemas.microsoft.com/office/powerpoint/2010/main" val="2473860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E12B057-EB40-4907-B361-F71309E82F33}"/>
              </a:ext>
            </a:extLst>
          </p:cNvPr>
          <p:cNvSpPr>
            <a:spLocks noGrp="1"/>
          </p:cNvSpPr>
          <p:nvPr>
            <p:ph type="dt" sz="half" idx="2"/>
          </p:nvPr>
        </p:nvSpPr>
        <p:spPr/>
        <p:txBody>
          <a:bodyPr/>
          <a:lstStyle/>
          <a:p>
            <a:r>
              <a:rPr lang="fr-FR"/>
              <a:t>16/03/2023</a:t>
            </a:r>
            <a:endParaRPr lang="fr-FR" dirty="0"/>
          </a:p>
        </p:txBody>
      </p:sp>
      <p:sp>
        <p:nvSpPr>
          <p:cNvPr id="3" name="Espace réservé du pied de page 2">
            <a:extLst>
              <a:ext uri="{FF2B5EF4-FFF2-40B4-BE49-F238E27FC236}">
                <a16:creationId xmlns:a16="http://schemas.microsoft.com/office/drawing/2014/main" id="{E0DCE118-6C00-4034-BA98-4C21209728BE}"/>
              </a:ext>
            </a:extLst>
          </p:cNvPr>
          <p:cNvSpPr>
            <a:spLocks noGrp="1"/>
          </p:cNvSpPr>
          <p:nvPr>
            <p:ph type="ftr" sz="quarter" idx="3"/>
          </p:nvPr>
        </p:nvSpPr>
        <p:spPr/>
        <p:txBody>
          <a:bodyPr/>
          <a:lstStyle/>
          <a:p>
            <a:r>
              <a:rPr lang="fr-FR"/>
              <a:t>CM 4 – Partager et valoriser sa recherche  – Collège Doctoral USMB – Michel Encrenaz, Christelle Serra</a:t>
            </a:r>
            <a:endParaRPr lang="fr-FR" dirty="0"/>
          </a:p>
        </p:txBody>
      </p:sp>
      <p:sp>
        <p:nvSpPr>
          <p:cNvPr id="4" name="Espace réservé du numéro de diapositive 3">
            <a:extLst>
              <a:ext uri="{FF2B5EF4-FFF2-40B4-BE49-F238E27FC236}">
                <a16:creationId xmlns:a16="http://schemas.microsoft.com/office/drawing/2014/main" id="{16F66E57-2AC0-49FD-8E7D-F31659CE79A4}"/>
              </a:ext>
            </a:extLst>
          </p:cNvPr>
          <p:cNvSpPr>
            <a:spLocks noGrp="1"/>
          </p:cNvSpPr>
          <p:nvPr>
            <p:ph type="sldNum" sz="quarter" idx="4"/>
          </p:nvPr>
        </p:nvSpPr>
        <p:spPr/>
        <p:txBody>
          <a:bodyPr/>
          <a:lstStyle/>
          <a:p>
            <a:fld id="{51A9A260-C2EE-4362-91EB-19AABFD77694}" type="slidenum">
              <a:rPr lang="fr-FR" smtClean="0"/>
              <a:pPr/>
              <a:t>9</a:t>
            </a:fld>
            <a:endParaRPr lang="fr-FR" dirty="0"/>
          </a:p>
        </p:txBody>
      </p:sp>
      <p:sp>
        <p:nvSpPr>
          <p:cNvPr id="5" name="Titre 4">
            <a:extLst>
              <a:ext uri="{FF2B5EF4-FFF2-40B4-BE49-F238E27FC236}">
                <a16:creationId xmlns:a16="http://schemas.microsoft.com/office/drawing/2014/main" id="{274E4F25-D901-4BE5-8EB7-E39C752FD3B4}"/>
              </a:ext>
            </a:extLst>
          </p:cNvPr>
          <p:cNvSpPr>
            <a:spLocks noGrp="1"/>
          </p:cNvSpPr>
          <p:nvPr>
            <p:ph type="title"/>
          </p:nvPr>
        </p:nvSpPr>
        <p:spPr>
          <a:xfrm>
            <a:off x="4113999" y="3048984"/>
            <a:ext cx="7454610" cy="1516047"/>
          </a:xfrm>
        </p:spPr>
        <p:txBody>
          <a:bodyPr/>
          <a:lstStyle/>
          <a:p>
            <a:r>
              <a:rPr lang="fr-FR" dirty="0"/>
              <a:t>Les réseaux sociaux pour chercheurs</a:t>
            </a:r>
          </a:p>
        </p:txBody>
      </p:sp>
      <p:sp>
        <p:nvSpPr>
          <p:cNvPr id="6" name="Sous-titre 5">
            <a:extLst>
              <a:ext uri="{FF2B5EF4-FFF2-40B4-BE49-F238E27FC236}">
                <a16:creationId xmlns:a16="http://schemas.microsoft.com/office/drawing/2014/main" id="{3CD57BFF-58BA-482F-A3B0-F152F488951D}"/>
              </a:ext>
            </a:extLst>
          </p:cNvPr>
          <p:cNvSpPr>
            <a:spLocks noGrp="1"/>
          </p:cNvSpPr>
          <p:nvPr>
            <p:ph type="subTitle" idx="1"/>
          </p:nvPr>
        </p:nvSpPr>
        <p:spPr/>
        <p:txBody>
          <a:bodyPr/>
          <a:lstStyle/>
          <a:p>
            <a:pPr algn="just"/>
            <a:r>
              <a:rPr lang="fr-FR" dirty="0"/>
              <a:t>Nous ne parlerons pas de Facebook, Twitter, et LinkedIn (il existe un groupe LinkedIn de l'école SISEO)</a:t>
            </a:r>
          </a:p>
          <a:p>
            <a:pPr algn="just"/>
            <a:r>
              <a:rPr lang="fr-FR" dirty="0"/>
              <a:t>Mais de réseaux sociaux spécialisés.  </a:t>
            </a:r>
          </a:p>
        </p:txBody>
      </p:sp>
    </p:spTree>
    <p:extLst>
      <p:ext uri="{BB962C8B-B14F-4D97-AF65-F5344CB8AC3E}">
        <p14:creationId xmlns:p14="http://schemas.microsoft.com/office/powerpoint/2010/main" val="3729902968"/>
      </p:ext>
    </p:extLst>
  </p:cSld>
  <p:clrMapOvr>
    <a:masterClrMapping/>
  </p:clrMapOvr>
</p:sld>
</file>

<file path=ppt/theme/theme1.xml><?xml version="1.0" encoding="utf-8"?>
<a:theme xmlns:a="http://schemas.openxmlformats.org/drawingml/2006/main" name="Facette">
  <a:themeElements>
    <a:clrScheme name="Personnalisé 1">
      <a:dk1>
        <a:sysClr val="windowText" lastClr="000000"/>
      </a:dk1>
      <a:lt1>
        <a:sysClr val="window" lastClr="FFFFFF"/>
      </a:lt1>
      <a:dk2>
        <a:srgbClr val="2C3C43"/>
      </a:dk2>
      <a:lt2>
        <a:srgbClr val="EBEBEB"/>
      </a:lt2>
      <a:accent1>
        <a:srgbClr val="10069F"/>
      </a:accent1>
      <a:accent2>
        <a:srgbClr val="009CDD"/>
      </a:accent2>
      <a:accent3>
        <a:srgbClr val="EF3340"/>
      </a:accent3>
      <a:accent4>
        <a:srgbClr val="939598"/>
      </a:accent4>
      <a:accent5>
        <a:srgbClr val="3C3C3B"/>
      </a:accent5>
      <a:accent6>
        <a:srgbClr val="96D141"/>
      </a:accent6>
      <a:hlink>
        <a:srgbClr val="0C0477"/>
      </a:hlink>
      <a:folHlink>
        <a:srgbClr val="4437F7"/>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1436</TotalTime>
  <Words>2582</Words>
  <Application>Microsoft Office PowerPoint</Application>
  <PresentationFormat>Grand écran</PresentationFormat>
  <Paragraphs>298</Paragraphs>
  <Slides>31</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31</vt:i4>
      </vt:variant>
    </vt:vector>
  </HeadingPairs>
  <TitlesOfParts>
    <vt:vector size="40" baseType="lpstr">
      <vt:lpstr>Arial</vt:lpstr>
      <vt:lpstr>Bebas neue</vt:lpstr>
      <vt:lpstr>Calibri</vt:lpstr>
      <vt:lpstr>Open Sans</vt:lpstr>
      <vt:lpstr>Times New Roman</vt:lpstr>
      <vt:lpstr>Trebuchet MS</vt:lpstr>
      <vt:lpstr>Wingdings</vt:lpstr>
      <vt:lpstr>Wingdings 3</vt:lpstr>
      <vt:lpstr>Facette</vt:lpstr>
      <vt:lpstr>Partager et valoriser sa recherche</vt:lpstr>
      <vt:lpstr>Plan du cours</vt:lpstr>
      <vt:lpstr>Se faire connaitre, nouer des contacts</vt:lpstr>
      <vt:lpstr>Identifier les thèses sur le même sujet</vt:lpstr>
      <vt:lpstr>Les thèses françaises</vt:lpstr>
      <vt:lpstr>Les thèses étrangères</vt:lpstr>
      <vt:lpstr>La "blogosphère"</vt:lpstr>
      <vt:lpstr>Les blogs</vt:lpstr>
      <vt:lpstr>Les réseaux sociaux pour chercheurs</vt:lpstr>
      <vt:lpstr>Les réseaux sociaux spécialisés</vt:lpstr>
      <vt:lpstr>Les réseaux sociaux spécialisés</vt:lpstr>
      <vt:lpstr>Les réseaux sociaux spécialisés</vt:lpstr>
      <vt:lpstr>Gérer son identité numérique</vt:lpstr>
      <vt:lpstr>Identité numérique : définition</vt:lpstr>
      <vt:lpstr>Identité numérique : enjeux</vt:lpstr>
      <vt:lpstr>Gérer son identité numérique</vt:lpstr>
      <vt:lpstr>Gérer son identité numérique</vt:lpstr>
      <vt:lpstr>Les identifiants chercheurs</vt:lpstr>
      <vt:lpstr>Les identifiants chercheurs</vt:lpstr>
      <vt:lpstr>Présentation PowerPoint</vt:lpstr>
      <vt:lpstr>Présentation PowerPoint</vt:lpstr>
      <vt:lpstr>Présentation PowerPoint</vt:lpstr>
      <vt:lpstr>Présentation PowerPoint</vt:lpstr>
      <vt:lpstr>Présentation PowerPoint</vt:lpstr>
      <vt:lpstr>Présentation PowerPoint</vt:lpstr>
      <vt:lpstr>Notions de bibliométrie</vt:lpstr>
      <vt:lpstr>Bibliométrie – Facteur d’impact d’une revue</vt:lpstr>
      <vt:lpstr>Bibliométrie – Le JCR</vt:lpstr>
      <vt:lpstr>Bibliométrie – Le H index</vt:lpstr>
      <vt:lpstr>Des questions ?</vt:lpstr>
      <vt:lpstr>Nous contacter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Marine Murgat</dc:creator>
  <cp:lastModifiedBy>michel encrenaz</cp:lastModifiedBy>
  <cp:revision>175</cp:revision>
  <cp:lastPrinted>2023-03-07T14:27:00Z</cp:lastPrinted>
  <dcterms:created xsi:type="dcterms:W3CDTF">2021-10-26T12:59:41Z</dcterms:created>
  <dcterms:modified xsi:type="dcterms:W3CDTF">2023-03-16T13:12:38Z</dcterms:modified>
</cp:coreProperties>
</file>