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60" r:id="rId3"/>
    <p:sldMasterId id="2147483663" r:id="rId4"/>
  </p:sldMasterIdLst>
  <p:sldIdLst>
    <p:sldId id="332" r:id="rId5"/>
    <p:sldId id="260" r:id="rId6"/>
    <p:sldId id="333" r:id="rId7"/>
    <p:sldId id="334" r:id="rId8"/>
    <p:sldId id="268" r:id="rId9"/>
    <p:sldId id="335" r:id="rId10"/>
    <p:sldId id="275" r:id="rId11"/>
    <p:sldId id="330" r:id="rId12"/>
    <p:sldId id="286" r:id="rId13"/>
    <p:sldId id="336" r:id="rId14"/>
    <p:sldId id="294" r:id="rId15"/>
    <p:sldId id="301" r:id="rId16"/>
    <p:sldId id="312" r:id="rId17"/>
    <p:sldId id="337" r:id="rId18"/>
    <p:sldId id="326" r:id="rId19"/>
    <p:sldId id="25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957606EA-A3E4-48B5-AE65-536EBB4C8743}"/>
    <pc:docChg chg="modSld">
      <pc:chgData name="Damien Bouvier" userId="7262b343-9cbd-4bd7-8cbf-6b3c6ccd78ea" providerId="ADAL" clId="{957606EA-A3E4-48B5-AE65-536EBB4C8743}" dt="2026-02-11T08:37:09.907" v="3" actId="20577"/>
      <pc:docMkLst>
        <pc:docMk/>
      </pc:docMkLst>
      <pc:sldChg chg="modSp mod">
        <pc:chgData name="Damien Bouvier" userId="7262b343-9cbd-4bd7-8cbf-6b3c6ccd78ea" providerId="ADAL" clId="{957606EA-A3E4-48B5-AE65-536EBB4C8743}" dt="2026-02-11T08:37:09.907" v="3" actId="20577"/>
        <pc:sldMkLst>
          <pc:docMk/>
          <pc:sldMk cId="1884753846" sldId="332"/>
        </pc:sldMkLst>
        <pc:spChg chg="mod">
          <ac:chgData name="Damien Bouvier" userId="7262b343-9cbd-4bd7-8cbf-6b3c6ccd78ea" providerId="ADAL" clId="{957606EA-A3E4-48B5-AE65-536EBB4C8743}" dt="2026-02-11T08:37:09.907" v="3" actId="20577"/>
          <ac:spMkLst>
            <pc:docMk/>
            <pc:sldMk cId="1884753846" sldId="332"/>
            <ac:spMk id="10" creationId="{72385D85-F33D-4F8A-B0DA-0CC87D1D8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45006-ADD0-4DD6-80A9-B82C3D8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4FDDC-DE01-4198-835D-13C33067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7181A-9FB3-49E3-ACEE-7085BF4E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3F8B6-D9BE-4C37-9350-45C0967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CBF39-7EFD-45D9-83D8-F218F86F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83BF-6B35-40EE-8434-9A36F528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F325-6DCE-4540-88E6-8D239972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93361-6F24-4A5D-97F5-D563DC3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8E55B-CBB4-4BED-B0F9-0DEF1D2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2C4E-1411-4983-BDD4-9BEE43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1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C92-1FCF-784C-B24C-2208657A5A9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2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9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1F4BA-8804-244B-AA36-DEA9FC6F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588B-B175-9549-A30B-41236DD0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5CD4F-C33E-814E-9C17-828BA70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8B49-A0DA-D44C-90EF-3E2B5F61AB0D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7DAD4-5471-BA49-8EF3-8962BC9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9330A-802A-334B-A12C-A41F6DB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8D1E41-F41A-4EB8-9A6E-A8878C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669E71-2B9D-4AF5-9A3B-06862BDA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77CF9-304B-4A92-B238-0E34BD3A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63B80-FCB1-41C7-8FB3-08B66FE8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F8501-D2B7-4949-994C-F00A406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4C92-1FCF-784C-B24C-2208657A5A9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CE7415-DD7C-4DD8-B379-4E741A0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15BAA-17B1-4B52-BFDD-A5E9ADDB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C6BA2-1D66-4A85-987C-85B56D92F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016-7290-4E2D-86D7-9E084B5ED18F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44521-08BA-44F0-AE28-95D81E8D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82F5-7C05-44D6-ABE2-25D588A9A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7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6E4CA-3A4C-EE49-807B-04389AE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E390-B492-AD42-95A0-08C1302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5FE7F-0C8A-C941-8EBB-F36B36F0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B49-A0DA-D44C-90EF-3E2B5F61AB0D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081BE-1825-4742-B857-9449B056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EAFC6-9E92-F543-8023-50B818E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</a:t>
            </a:r>
            <a:r>
              <a:rPr lang="fr-FR" sz="2000" b="1">
                <a:latin typeface="Neue Haas Grotesk Text Pro" panose="020B0504020202020204" pitchFamily="34" charset="0"/>
              </a:rPr>
              <a:t>universitaire 2025/2026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EE13A-3BB7-0BB3-BE64-5C44129C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FD93BE85-5128-7485-1F57-2A3B5043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C667DC-7B49-A542-53DA-ACCCDDE82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693F1-61A1-1B06-15EF-482E527C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427AE-D0A0-38CE-AE88-06D8B534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r="2773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FCA8836-BE31-89D1-2E28-77A6101B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01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§1. La fonction législative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du texte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 principe, …………………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avec le Parlement européen (procédure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législative ordinaire )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Législateur …………….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le cadre des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procédures législatives spéciales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dans le cadre de la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PESC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(dans le cadre des orientations fixées par le Conseil européen)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Initiative du texte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droit d’initiative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 de l’initiative législative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la Commission (art.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241 TFUE).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marR="0" lvl="3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§2. La fonction budgétaire et financière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à la fonction budgétaire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Décide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statut financier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membres des institutions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F16CFDC2-94E8-4918-1593-A749DB63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448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§3. La coordination des politiques des Etats membres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 de coordination des politiques des États membres.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Elaboration de « ……………… …………………..»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endossées par le Conseil européen</a:t>
            </a:r>
            <a:r>
              <a:rPr lang="fr-FR" sz="1800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faisant en retour l’objet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recommandation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Conseil.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générale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d’………………….. de la coopération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les Etats membres dans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l’espace de sécurité, de liberté et de justice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§4. La fonction d’exécution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Pouvoir général d’exécution : Commission européenne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Certaines compétences exécutives ………………. </a:t>
            </a:r>
            <a:r>
              <a:rPr lang="fr-FR" sz="1800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fixer les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prix agricoles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quotas de pêche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 exemple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43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ou en matière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politique économique et monétaire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cas de la PESC : le Conseil peut ……………… le pouvoir d’exécution au détriment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600" b="1" dirty="0">
              <a:latin typeface="Neue Haas Grotesk Text Pro" panose="020B05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C7990E6-97B9-11C6-3FDE-21E5572D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643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§5. La fonction particulière dans le cadre de l’action extérieure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générale 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u="sng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fr-FR" sz="1800" b="1" u="sng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l’action extérieure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l’Union européenne dans le cadre fixé par le Conseil européen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§ 6 TUE, art 24 § 2. TUE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de 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 de l’action extérieure</a:t>
            </a:r>
            <a:endParaRPr lang="fr-CH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: Action extérieure :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 (non législative)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 domaine de la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PESC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 (législative)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autres domaines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22 § 2 TUE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800" dirty="0">
              <a:solidFill>
                <a:srgbClr val="000000"/>
              </a:solidFill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Concernant la PESC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participe à 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PESC 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PESC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18 § 2 TUE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tant que mandataire du Conseil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18 § 2 TUE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l’UE pour la PESC (niveau en dessous du Président du Conseil européen)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Pour le reste de l’action extérieure :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Commission européenne, mais au sein de celle-ci 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Haut représentant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18 § 4 TUE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Président de la Commission européenne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représente l’Union européenne (mais pas pour la PESC)</a:t>
            </a: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Négociation des accords internationaux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218 TFUE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 …………………institutionnelle sous le …………………. du Conseil.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2780C0EF-CEDA-1913-AF74-39843709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515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812F9-24BA-B13B-618F-B4472586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7378C06A-4836-F42D-36D7-C13BA0935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09D6B-E595-2A57-D837-6E4A406B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BED27-8B1F-76FE-7BED-44609D6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4. Modalités de vote au sein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0F64C9-B76B-1C23-1A9C-F50C4F71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r="2521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517376-6875-ECA6-6719-03731FD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175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actes du Conseil sont adoptés par un vote qui permet de dégager une majorité.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Règle </a:t>
            </a:r>
          </a:p>
          <a:p>
            <a:pPr marL="898525" lvl="1" indent="-2365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rincipe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statue à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majorité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sauf lorsque les traités en disposent autrement.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16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Exceptions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soit la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majorité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soit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 (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exemple : 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…...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(art. 24 § 2 TUE))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 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55% des États membres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(16 États sur 27), réunissant au moins </a:t>
            </a: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65 % de la population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inorité de blocage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35% de la population + 1 autre membre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 :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abstention = vote négatif, </a:t>
            </a:r>
            <a:r>
              <a:rPr lang="fr-FR" sz="1800" u="sng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sauf ………………………………………..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pratique,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vote formel intervient rarement</a:t>
            </a:r>
          </a:p>
        </p:txBody>
      </p:sp>
      <p:pic>
        <p:nvPicPr>
          <p:cNvPr id="4" name="Graphique 3" descr="Règle avec un remplissage uni">
            <a:extLst>
              <a:ext uri="{FF2B5EF4-FFF2-40B4-BE49-F238E27FC236}">
                <a16:creationId xmlns:a16="http://schemas.microsoft.com/office/drawing/2014/main" id="{98657761-DA8F-AD69-BEDF-1A0CABEE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13" y="2507232"/>
            <a:ext cx="557784" cy="557784"/>
          </a:xfrm>
          <a:prstGeom prst="rect">
            <a:avLst/>
          </a:prstGeom>
        </p:spPr>
      </p:pic>
      <p:pic>
        <p:nvPicPr>
          <p:cNvPr id="7" name="Graphique 6" descr="Calculatrice contour">
            <a:extLst>
              <a:ext uri="{FF2B5EF4-FFF2-40B4-BE49-F238E27FC236}">
                <a16:creationId xmlns:a16="http://schemas.microsoft.com/office/drawing/2014/main" id="{E6489731-A4E6-A0E8-8F7D-BBEE368D5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01" y="4009883"/>
            <a:ext cx="762608" cy="762608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5D1ADDF3-4D3B-6960-4F40-289A6C9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3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7F1F05-A3C2-4F3F-9141-1BF7D75F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4" b="79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3752850"/>
            <a:ext cx="10837857" cy="24526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sz="3600" b="1" dirty="0">
                <a:latin typeface="Neue Haas Grotesk Text Pro" panose="020B0504020202020204" pitchFamily="34" charset="0"/>
              </a:rPr>
              <a:t>Chapitre III : Le Conseil de l’Union européenne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B77FFE3-35D1-08B7-D3D6-56F4B84F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573" y="6247774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mtClean="0">
                <a:solidFill>
                  <a:schemeClr val="tx1"/>
                </a:solidFill>
                <a:latin typeface="+mj-lt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46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Titre I. Les institutions politiques</a:t>
            </a:r>
          </a:p>
          <a:p>
            <a:pPr marL="457200" lvl="1" indent="0">
              <a:buNone/>
            </a:pPr>
            <a:endParaRPr lang="fr-FR" sz="2000" b="1" dirty="0">
              <a:latin typeface="Neue Haas Grotesk Text Pro" panose="020B0504020202020204" pitchFamily="34" charset="0"/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Chapitre III. Le Conseil de </a:t>
            </a:r>
            <a:r>
              <a:rPr lang="fr-FR" sz="2000" b="1">
                <a:solidFill>
                  <a:srgbClr val="000099"/>
                </a:solidFill>
                <a:latin typeface="Neue Haas Grotesk Text Pro" panose="020B0504020202020204" pitchFamily="34" charset="0"/>
              </a:rPr>
              <a:t>l’Union européenne</a:t>
            </a:r>
            <a:endParaRPr lang="fr-FR" sz="2000" b="1" dirty="0">
              <a:solidFill>
                <a:srgbClr val="000099"/>
              </a:solidFill>
              <a:latin typeface="Neue Haas Grotesk Text Pro" panose="020B0504020202020204" pitchFamily="34" charset="0"/>
            </a:endParaRP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4. Modalités de vote au sein du Conseil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89DCE54D-24DA-CEE1-B536-E8B491DC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392" y="6195527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r="2034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1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r>
              <a:rPr lang="fr-FR" sz="3000" b="1" dirty="0">
                <a:latin typeface="Neue Haas Grotesk Text Pro" panose="020B0504020202020204" pitchFamily="34" charset="0"/>
              </a:rPr>
              <a:t>Section 1. Composition du Conseil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b="1" dirty="0">
              <a:solidFill>
                <a:srgbClr val="000090"/>
              </a:solidFill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16 § 2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1 représentant de chaque État membre au niveau ……………...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La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………………….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est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invitée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Le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ecrétaire général du Conseil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avec d’autres fonctionnaires du Conseil.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06284D4-4DD7-18B8-4510-2A040E19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650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F53C-90E5-9497-BB06-1386BBA2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904CB01E-F9B7-1B09-4ABA-BDD9BB6D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F82C34-11FA-D2E3-7EE6-910FBF0E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5335C-840E-625E-1FA6-35A31092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A24A4-5458-9D1C-1114-AD351334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2033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EA4B51-3A37-7189-73B5-07FDA08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7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5" y="637082"/>
            <a:ext cx="6214818" cy="583866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§1. Formations</a:t>
            </a:r>
            <a:endParaRPr lang="fr-FR" sz="26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§ 6 TUE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siège en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plusieurs formations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formations du Conseil : Affaires générales, affaires étrangères, Affaires économique et financières, Agriculture et pêche, Environnement, etc. 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secrétariat général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commun à toutes les formations.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6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§2. Présidence</a:t>
            </a:r>
            <a:endParaRPr lang="fr-FR" sz="26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principe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présidence …………………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revanche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la formation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affaires étrangères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 présidée de façon ……………………..par 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18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B3626C-BAD8-D72B-BB77-FF9D08AB9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82" y="2061836"/>
            <a:ext cx="4788505" cy="269353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E56EE9-9993-3DDC-B29C-62C8E503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0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87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211" y="1549525"/>
            <a:ext cx="443803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Le Haut représentant de l’Union pour les affaires étrangères et la politique de sécurité</a:t>
            </a:r>
          </a:p>
          <a:p>
            <a:pPr marL="0" indent="0">
              <a:buNone/>
            </a:pPr>
            <a:endParaRPr lang="fr-FR" b="1" dirty="0">
              <a:latin typeface="Neue Haas Grotesk Text Pro" panose="020B0504020202020204" pitchFamily="34" charset="0"/>
            </a:endParaRPr>
          </a:p>
          <a:p>
            <a:pPr marL="0" indent="0">
              <a:buNone/>
            </a:pPr>
            <a:r>
              <a:rPr lang="fr-FR" b="1" dirty="0" err="1">
                <a:solidFill>
                  <a:srgbClr val="C00000"/>
                </a:solidFill>
                <a:latin typeface="Neue Haas Grotesk Text Pro" panose="020B0504020202020204" pitchFamily="34" charset="0"/>
              </a:rPr>
              <a:t>Kaja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Neue Haas Grotesk Text Pro" panose="020B0504020202020204" pitchFamily="34" charset="0"/>
              </a:rPr>
              <a:t>Kallas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 </a:t>
            </a:r>
            <a:r>
              <a:rPr lang="fr-FR" b="1" dirty="0">
                <a:latin typeface="Neue Haas Grotesk Text Pro" panose="020B0504020202020204" pitchFamily="34" charset="0"/>
              </a:rPr>
              <a:t>(estonienne)</a:t>
            </a:r>
          </a:p>
          <a:p>
            <a:pPr marL="0" indent="0">
              <a:buNone/>
            </a:pPr>
            <a:endParaRPr lang="fr-FR" sz="2000" b="1" dirty="0">
              <a:latin typeface="Book Antiqu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D72902-8912-21B8-4DD5-00B095DE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59900"/>
            <a:ext cx="4737650" cy="3560415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74157934-AD73-C036-0FF4-63455F75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0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0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666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 3. Comités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Comité des représentants permanents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16 § TUE).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est scindé en deux :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 II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prépare les réunions ……………….., représentants ayant le rang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 I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………………..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composé des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271463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1463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c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omités …………………... : </a:t>
            </a:r>
          </a:p>
          <a:p>
            <a:pPr marL="42863" lvl="1" indent="0" algn="just">
              <a:spcBef>
                <a:spcPts val="0"/>
              </a:spcBef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comité politique et de sécurité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COPS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, </a:t>
            </a: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2863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comité commercial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(dit « Comité 133 »), etc….</a:t>
            </a:r>
            <a:endParaRPr lang="fr-FR" sz="26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Book Antiqua" panose="02040602050305030304" pitchFamily="18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pic>
        <p:nvPicPr>
          <p:cNvPr id="4" name="Image 3" descr="Une image contenant personne, uniforme militaire, habits, homme&#10;&#10;Description générée automatiquement">
            <a:extLst>
              <a:ext uri="{FF2B5EF4-FFF2-40B4-BE49-F238E27FC236}">
                <a16:creationId xmlns:a16="http://schemas.microsoft.com/office/drawing/2014/main" id="{7BD83B41-6FA1-C38A-0A61-0A7BCFCD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2818460"/>
            <a:ext cx="4999495" cy="333335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0CE8C-48D6-C6CC-05C5-1FE458EA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335833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886</Words>
  <Application>Microsoft Office PowerPoint</Application>
  <PresentationFormat>Grand écran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Neue Haas Grotesk Text Pro</vt:lpstr>
      <vt:lpstr>Wingdings</vt:lpstr>
      <vt:lpstr>1_Thème Office</vt:lpstr>
      <vt:lpstr>Thème Office</vt:lpstr>
      <vt:lpstr>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BOUVIER</dc:creator>
  <cp:lastModifiedBy>Damien Bouvier</cp:lastModifiedBy>
  <cp:revision>12</cp:revision>
  <dcterms:created xsi:type="dcterms:W3CDTF">2020-11-23T09:54:55Z</dcterms:created>
  <dcterms:modified xsi:type="dcterms:W3CDTF">2026-02-11T08:37:13Z</dcterms:modified>
</cp:coreProperties>
</file>