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54" r:id="rId3"/>
    <p:sldId id="455" r:id="rId4"/>
    <p:sldId id="458" r:id="rId5"/>
    <p:sldId id="459" r:id="rId6"/>
    <p:sldId id="460" r:id="rId7"/>
    <p:sldId id="457" r:id="rId8"/>
    <p:sldId id="461" r:id="rId9"/>
    <p:sldId id="462" r:id="rId10"/>
    <p:sldId id="263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D183BF-6B35-40EE-8434-9A36F52890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CBEF325-6DCE-4540-88E6-8D23997200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D93361-6F24-4A5D-97F5-D563DC3BF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13AC-CD5E-4638-83D4-F2B01513E418}" type="datetimeFigureOut">
              <a:rPr lang="fr-CH" smtClean="0"/>
              <a:t>21.03.23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A8E55B-CBB4-4BED-B0F9-0DEF1D223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192C4E-1411-4983-BDD4-9BEE43B2B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C66C-73E6-4609-ADF3-1EF83FD3208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83092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10A82F-452F-4E6B-A12A-F6F1427E6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65BD491-5EA8-4210-AE9D-BDB0F63C2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2FA706-65F9-4282-A0A1-198272C3B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13AC-CD5E-4638-83D4-F2B01513E418}" type="datetimeFigureOut">
              <a:rPr lang="fr-CH" smtClean="0"/>
              <a:t>21.03.23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DE8659-3DB8-4FE9-9DC7-51A26BA35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B4AF4A-20D8-4D92-9F64-EBB36ED3F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C66C-73E6-4609-ADF3-1EF83FD3208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67839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5F3EC54-6CBE-41CB-9086-DD592D9520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C649F57-0209-4FC9-9854-272D376D80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17FED3-F154-4CFA-9E85-7336D2179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13AC-CD5E-4638-83D4-F2B01513E418}" type="datetimeFigureOut">
              <a:rPr lang="fr-CH" smtClean="0"/>
              <a:t>21.03.23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9D1E5E-27A2-4208-9066-50B672133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B7FF30-57FD-4E30-B9F2-EFEA6BE40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C66C-73E6-4609-ADF3-1EF83FD3208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58661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645006-ADD0-4DD6-80A9-B82C3D84F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74FDDC-DE01-4198-835D-13C330676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E7181A-9FB3-49E3-ACEE-7085BF4E4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13AC-CD5E-4638-83D4-F2B01513E418}" type="datetimeFigureOut">
              <a:rPr lang="fr-CH" smtClean="0"/>
              <a:t>21.03.23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43F8B6-D9BE-4C37-9350-45C096703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5FCBF39-7EFD-45D9-83D8-F218F86F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C66C-73E6-4609-ADF3-1EF83FD3208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1942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36C8C-017B-4354-A853-476235628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944935-9E77-4F63-B71D-B2A8CC883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B585BD-3C89-4B47-BE19-E151C19D9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13AC-CD5E-4638-83D4-F2B01513E418}" type="datetimeFigureOut">
              <a:rPr lang="fr-CH" smtClean="0"/>
              <a:t>21.03.23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90A15B8-6B0B-4103-B995-93144CA83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F986B8-3A3C-4983-A451-2F83AF965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C66C-73E6-4609-ADF3-1EF83FD3208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8953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AB8BBE-AEEA-4897-B77B-8C3C43D94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D2132F-33F2-4D6D-A4BB-60783CDDCF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D677F1E-1341-4F1C-88A3-01BE37B26B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0D0A91-1B3B-4FF3-B0AF-EB901423B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13AC-CD5E-4638-83D4-F2B01513E418}" type="datetimeFigureOut">
              <a:rPr lang="fr-CH" smtClean="0"/>
              <a:t>21.03.23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0E4854-7311-422D-BFDA-6C0CCD9BD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FA57BA4-D349-44F1-8623-BD3EE38D0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C66C-73E6-4609-ADF3-1EF83FD3208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01899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3B69BE-D8E3-4565-B9EB-FC9701251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1D01ACA-B395-491E-A10B-EE9299F63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8AD4D2C-B3C8-46ED-99C5-6B8B53ACB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0D063EB-4D76-416D-AC23-A4D6E9EA54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5FE4FC7-F88A-4ECC-A4E8-6B5F480BFA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2FFD5D9-A7F2-4C88-9AE6-BE4E4163C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13AC-CD5E-4638-83D4-F2B01513E418}" type="datetimeFigureOut">
              <a:rPr lang="fr-CH" smtClean="0"/>
              <a:t>21.03.23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14F894F-64D4-44B1-8D9E-7DDCD3470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16ACDEF-59EE-4AE4-91BF-9397C660E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C66C-73E6-4609-ADF3-1EF83FD3208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90737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F94347-54A4-41AA-8CA7-AD3B17D91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A9BE2FC-0AE5-4136-8294-6EE5C1E98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13AC-CD5E-4638-83D4-F2B01513E418}" type="datetimeFigureOut">
              <a:rPr lang="fr-CH" smtClean="0"/>
              <a:t>21.03.23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27CE82-CE86-4901-BB27-78422ECE3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FB58274-954D-4655-B8D2-641521A22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C66C-73E6-4609-ADF3-1EF83FD3208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58669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973A2B1-DE72-4703-90D1-C49C9EF2B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13AC-CD5E-4638-83D4-F2B01513E418}" type="datetimeFigureOut">
              <a:rPr lang="fr-CH" smtClean="0"/>
              <a:t>21.03.23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C9A9EF1-9A74-45D3-A4AD-8183E82FF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1BB5A79-66E2-4C9A-BD7F-69A664658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C66C-73E6-4609-ADF3-1EF83FD3208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60094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92A327-7E9C-4475-8E86-E64886596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180A89-192A-4003-BA6D-7A4635ADE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D5D8A86-9F54-4561-B30A-E0E6C9C943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BCBE758-B246-460F-BFCC-BBDE04E78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13AC-CD5E-4638-83D4-F2B01513E418}" type="datetimeFigureOut">
              <a:rPr lang="fr-CH" smtClean="0"/>
              <a:t>21.03.23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2431EE0-CF2D-4ED4-8F35-07E4ED68A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BE98079-AED2-49FB-BAD9-65142C848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C66C-73E6-4609-ADF3-1EF83FD3208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3241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90A15D-B7E3-4362-9BBD-8E8E3710D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BDA8EB-EE37-4147-A1CC-9A4B7CBF52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A5EAFEF-B523-412C-98F7-4363730D4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D6EEA56-0A00-43EE-9B30-A93056442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A13AC-CD5E-4638-83D4-F2B01513E418}" type="datetimeFigureOut">
              <a:rPr lang="fr-CH" smtClean="0"/>
              <a:t>21.03.23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F810BF3-2B1E-47F0-88A3-A18F28032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63C0D9-33B3-442D-A042-139DD970F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FC66C-73E6-4609-ADF3-1EF83FD3208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57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08D1E41-F41A-4EB8-9A6E-A8878CA99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F669E71-2B9D-4AF5-9A3B-06862BDA6D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5077CF9-304B-4A92-B238-0E34BD3A57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A13AC-CD5E-4638-83D4-F2B01513E418}" type="datetimeFigureOut">
              <a:rPr lang="fr-CH" smtClean="0"/>
              <a:t>21.03.23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D63B80-FCB1-41C7-8FB3-08B66FE83E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4F8501-D2B7-4949-994C-F00A4065AE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FC66C-73E6-4609-ADF3-1EF83FD3208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29145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Logofd.jpg">
            <a:extLst>
              <a:ext uri="{FF2B5EF4-FFF2-40B4-BE49-F238E27FC236}">
                <a16:creationId xmlns:a16="http://schemas.microsoft.com/office/drawing/2014/main" id="{2A851F01-A6FB-48D6-9FAE-2CD85E1E7D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846" y="924927"/>
            <a:ext cx="2794000" cy="1206500"/>
          </a:xfrm>
          <a:prstGeom prst="rect">
            <a:avLst/>
          </a:prstGeom>
        </p:spPr>
      </p:pic>
      <p:sp>
        <p:nvSpPr>
          <p:cNvPr id="6" name="Titre 1">
            <a:extLst>
              <a:ext uri="{FF2B5EF4-FFF2-40B4-BE49-F238E27FC236}">
                <a16:creationId xmlns:a16="http://schemas.microsoft.com/office/drawing/2014/main" id="{880CA029-0E5F-4095-8329-CFAFDB40E3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0395" y="2757186"/>
            <a:ext cx="9091205" cy="242886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fr-FR" sz="4900" b="1" dirty="0">
                <a:solidFill>
                  <a:srgbClr val="000090"/>
                </a:solidFill>
                <a:latin typeface="Neue Haas Grotesk Text Pro" panose="020B0504020202020204" pitchFamily="34" charset="0"/>
                <a:cs typeface="Book Antiqua"/>
              </a:rPr>
              <a:t>Droit institutionnel </a:t>
            </a:r>
            <a:br>
              <a:rPr lang="fr-FR" sz="4900" b="1" dirty="0">
                <a:solidFill>
                  <a:srgbClr val="000090"/>
                </a:solidFill>
                <a:latin typeface="Neue Haas Grotesk Text Pro" panose="020B0504020202020204" pitchFamily="34" charset="0"/>
                <a:cs typeface="Book Antiqua"/>
              </a:rPr>
            </a:br>
            <a:r>
              <a:rPr lang="fr-FR" sz="4900" b="1" dirty="0">
                <a:solidFill>
                  <a:srgbClr val="000090"/>
                </a:solidFill>
                <a:latin typeface="Neue Haas Grotesk Text Pro" panose="020B0504020202020204" pitchFamily="34" charset="0"/>
                <a:cs typeface="Book Antiqua"/>
              </a:rPr>
              <a:t>de l’Union européenne</a:t>
            </a:r>
            <a:br>
              <a:rPr lang="fr-FR" sz="4900" dirty="0">
                <a:solidFill>
                  <a:srgbClr val="000090"/>
                </a:solidFill>
                <a:latin typeface="Neue Haas Grotesk Text Pro" panose="020B0504020202020204" pitchFamily="34" charset="0"/>
                <a:cs typeface="Book Antiqua"/>
              </a:rPr>
            </a:br>
            <a:br>
              <a:rPr lang="fr-FR" dirty="0">
                <a:solidFill>
                  <a:srgbClr val="000090"/>
                </a:solidFill>
                <a:latin typeface="Neue Haas Grotesk Text Pro" panose="020B0504020202020204" pitchFamily="34" charset="0"/>
                <a:cs typeface="Book Antiqua"/>
              </a:rPr>
            </a:br>
            <a:r>
              <a:rPr lang="fr-FR" sz="2200" b="1" dirty="0">
                <a:latin typeface="Neue Haas Grotesk Text Pro" panose="020B0504020202020204" pitchFamily="34" charset="0"/>
              </a:rPr>
              <a:t>Cours magistral de M. Damien Bouvier</a:t>
            </a:r>
            <a:endParaRPr lang="fr-FR" sz="2200" dirty="0">
              <a:solidFill>
                <a:srgbClr val="000090"/>
              </a:solidFill>
              <a:latin typeface="Neue Haas Grotesk Text Pro" panose="020B0504020202020204" pitchFamily="34" charset="0"/>
              <a:cs typeface="Book Antiqua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2385D85-F33D-4F8A-B0DA-0CC87D1D8C47}"/>
              </a:ext>
            </a:extLst>
          </p:cNvPr>
          <p:cNvSpPr txBox="1"/>
          <p:nvPr/>
        </p:nvSpPr>
        <p:spPr>
          <a:xfrm>
            <a:off x="2495480" y="5186054"/>
            <a:ext cx="72010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Année universitaire 2022/2023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Neue Haas Grotesk Text Pro" panose="020B0504020202020204" pitchFamily="34" charset="0"/>
                <a:ea typeface="+mn-ea"/>
                <a:cs typeface="+mn-cs"/>
              </a:rPr>
              <a:t>Licence 1 Droit LEA / Licence 2 ESPRI </a:t>
            </a:r>
            <a:endParaRPr kumimoji="0" lang="fr-CH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Neue Haas Grotesk Text Pro" panose="020B05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3742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3F44F4C5-FE4F-44AB-AAA5-ED31D2E5CB15}"/>
              </a:ext>
            </a:extLst>
          </p:cNvPr>
          <p:cNvCxnSpPr>
            <a:cxnSpLocks/>
          </p:cNvCxnSpPr>
          <p:nvPr/>
        </p:nvCxnSpPr>
        <p:spPr>
          <a:xfrm>
            <a:off x="838200" y="3264794"/>
            <a:ext cx="7031864" cy="0"/>
          </a:xfrm>
          <a:prstGeom prst="line">
            <a:avLst/>
          </a:prstGeom>
          <a:ln w="571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173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C58BCB-BA1E-4E15-977F-4F93057E6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5307"/>
            <a:ext cx="10733468" cy="57557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44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Interrogation n°1</a:t>
            </a:r>
          </a:p>
          <a:p>
            <a:pPr marL="0" indent="0" algn="ctr">
              <a:spcBef>
                <a:spcPts val="2400"/>
              </a:spcBef>
              <a:buNone/>
            </a:pPr>
            <a:r>
              <a:rPr lang="fr-FR" sz="3600" b="1" dirty="0">
                <a:latin typeface="Neue Haas Grotesk Text Pro" panose="020B0504020202020204" pitchFamily="34" charset="0"/>
              </a:rPr>
              <a:t>	Durée : 30 minutes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fr-FR" sz="3600" dirty="0">
                <a:latin typeface="Neue Haas Grotesk Text Pro" panose="020B0504020202020204" pitchFamily="34" charset="0"/>
              </a:rPr>
              <a:t>Aucun document autorisé</a:t>
            </a:r>
          </a:p>
          <a:p>
            <a:pPr marL="0" indent="0" algn="ctr">
              <a:spcBef>
                <a:spcPts val="600"/>
              </a:spcBef>
              <a:buNone/>
            </a:pPr>
            <a:endParaRPr lang="fr-FR" sz="3600" dirty="0">
              <a:latin typeface="Neue Haas Grotesk Text Pro" panose="020B0504020202020204" pitchFamily="34" charset="0"/>
            </a:endParaRPr>
          </a:p>
          <a:p>
            <a:pPr marL="0" lvl="4" indent="0" algn="just">
              <a:buSzPct val="100000"/>
              <a:buNone/>
            </a:pPr>
            <a:endParaRPr lang="fr-FR" sz="24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793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C58BCB-BA1E-4E15-977F-4F93057E6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5307"/>
            <a:ext cx="10733468" cy="57557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44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Interrogation n°1</a:t>
            </a:r>
          </a:p>
          <a:p>
            <a:pPr marL="0" indent="0" algn="ctr">
              <a:spcBef>
                <a:spcPts val="2400"/>
              </a:spcBef>
              <a:buNone/>
            </a:pPr>
            <a:r>
              <a:rPr lang="fr-FR" sz="3600" b="1" dirty="0">
                <a:latin typeface="Neue Haas Grotesk Text Pro" panose="020B0504020202020204" pitchFamily="34" charset="0"/>
              </a:rPr>
              <a:t>	</a:t>
            </a:r>
            <a:endParaRPr lang="fr-FR" sz="3600" dirty="0">
              <a:latin typeface="Neue Haas Grotesk Text Pro" panose="020B050402020202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fr-FR" sz="3600" b="1" dirty="0">
                <a:latin typeface="Neue Haas Grotesk Text Pro" panose="020B0504020202020204" pitchFamily="34" charset="0"/>
              </a:rPr>
              <a:t>Question unique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fr-FR" sz="3600" dirty="0">
                <a:latin typeface="Neue Haas Grotesk Text Pro" panose="020B0504020202020204" pitchFamily="34" charset="0"/>
              </a:rPr>
              <a:t>« Pourquoi peut-on dire que le mode de désignation du Parlement européen révèle un projet politique européen encore inabouti? »</a:t>
            </a:r>
          </a:p>
          <a:p>
            <a:pPr marL="0" lvl="4" indent="0" algn="just">
              <a:buSzPct val="100000"/>
              <a:buNone/>
            </a:pPr>
            <a:endParaRPr lang="fr-FR" sz="24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446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C58BCB-BA1E-4E15-977F-4F93057E6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5307"/>
            <a:ext cx="10733468" cy="57557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44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Compréhension du sujet</a:t>
            </a:r>
          </a:p>
          <a:p>
            <a:pPr marL="0" indent="0" algn="ctr">
              <a:spcBef>
                <a:spcPts val="2400"/>
              </a:spcBef>
              <a:buNone/>
            </a:pPr>
            <a:r>
              <a:rPr lang="fr-FR" sz="3600" b="1" dirty="0">
                <a:latin typeface="Neue Haas Grotesk Text Pro" panose="020B0504020202020204" pitchFamily="34" charset="0"/>
              </a:rPr>
              <a:t>Les termes principaux	</a:t>
            </a:r>
            <a:endParaRPr lang="fr-FR" sz="3600" dirty="0">
              <a:latin typeface="Neue Haas Grotesk Text Pro" panose="020B050402020202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fr-FR" sz="3600" b="1" dirty="0">
                <a:latin typeface="Neue Haas Grotesk Text Pro" panose="020B0504020202020204" pitchFamily="34" charset="0"/>
              </a:rPr>
              <a:t>Question unique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fr-FR" sz="3600" dirty="0">
                <a:latin typeface="Neue Haas Grotesk Text Pro" panose="020B0504020202020204" pitchFamily="34" charset="0"/>
              </a:rPr>
              <a:t>« Pourquoi peut-on dire que </a:t>
            </a:r>
            <a:r>
              <a:rPr lang="fr-FR" sz="3600" dirty="0">
                <a:highlight>
                  <a:srgbClr val="FFFF00"/>
                </a:highlight>
                <a:latin typeface="Neue Haas Grotesk Text Pro" panose="020B0504020202020204" pitchFamily="34" charset="0"/>
              </a:rPr>
              <a:t>le mode de désignation</a:t>
            </a:r>
            <a:r>
              <a:rPr lang="fr-FR" sz="3600" dirty="0">
                <a:latin typeface="Neue Haas Grotesk Text Pro" panose="020B0504020202020204" pitchFamily="34" charset="0"/>
              </a:rPr>
              <a:t> du </a:t>
            </a:r>
            <a:r>
              <a:rPr lang="fr-FR" sz="3600" dirty="0">
                <a:highlight>
                  <a:srgbClr val="FFFF00"/>
                </a:highlight>
                <a:latin typeface="Neue Haas Grotesk Text Pro" panose="020B0504020202020204" pitchFamily="34" charset="0"/>
              </a:rPr>
              <a:t>Parlement européen </a:t>
            </a:r>
            <a:r>
              <a:rPr lang="fr-FR" sz="3600" dirty="0">
                <a:latin typeface="Neue Haas Grotesk Text Pro" panose="020B0504020202020204" pitchFamily="34" charset="0"/>
              </a:rPr>
              <a:t>révèle un projet politique européen encore inabouti? »</a:t>
            </a:r>
          </a:p>
          <a:p>
            <a:pPr marL="0" indent="0" algn="ctr">
              <a:spcBef>
                <a:spcPts val="600"/>
              </a:spcBef>
              <a:buNone/>
            </a:pPr>
            <a:endParaRPr lang="fr-FR" sz="3600" dirty="0">
              <a:latin typeface="Neue Haas Grotesk Tex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638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C58BCB-BA1E-4E15-977F-4F93057E6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5307"/>
            <a:ext cx="10733468" cy="57557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44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Compréhension du sujet</a:t>
            </a:r>
          </a:p>
          <a:p>
            <a:pPr marL="0" indent="0" algn="ctr">
              <a:spcBef>
                <a:spcPts val="2400"/>
              </a:spcBef>
              <a:buNone/>
            </a:pPr>
            <a:r>
              <a:rPr lang="fr-FR" sz="3600" b="1" dirty="0">
                <a:latin typeface="Neue Haas Grotesk Text Pro" panose="020B0504020202020204" pitchFamily="34" charset="0"/>
              </a:rPr>
              <a:t>Les termes principaux	</a:t>
            </a:r>
            <a:endParaRPr lang="fr-FR" sz="3600" dirty="0">
              <a:latin typeface="Neue Haas Grotesk Text Pro" panose="020B050402020202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fr-FR" sz="3600" b="1" dirty="0">
                <a:latin typeface="Neue Haas Grotesk Text Pro" panose="020B0504020202020204" pitchFamily="34" charset="0"/>
              </a:rPr>
              <a:t>Question unique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fr-FR" sz="3600" dirty="0">
                <a:latin typeface="Neue Haas Grotesk Text Pro" panose="020B0504020202020204" pitchFamily="34" charset="0"/>
              </a:rPr>
              <a:t>« Pourquoi peut-on dire que </a:t>
            </a:r>
            <a:r>
              <a:rPr lang="fr-FR" sz="3600" dirty="0">
                <a:highlight>
                  <a:srgbClr val="FFFF00"/>
                </a:highlight>
                <a:latin typeface="Neue Haas Grotesk Text Pro" panose="020B0504020202020204" pitchFamily="34" charset="0"/>
              </a:rPr>
              <a:t>le mode de désignation</a:t>
            </a:r>
            <a:r>
              <a:rPr lang="fr-FR" sz="3600" dirty="0">
                <a:latin typeface="Neue Haas Grotesk Text Pro" panose="020B0504020202020204" pitchFamily="34" charset="0"/>
              </a:rPr>
              <a:t> du </a:t>
            </a:r>
            <a:r>
              <a:rPr lang="fr-FR" sz="3600" dirty="0">
                <a:highlight>
                  <a:srgbClr val="FFFF00"/>
                </a:highlight>
                <a:latin typeface="Neue Haas Grotesk Text Pro" panose="020B0504020202020204" pitchFamily="34" charset="0"/>
              </a:rPr>
              <a:t>Parlement européen </a:t>
            </a:r>
            <a:r>
              <a:rPr lang="fr-FR" sz="3600" dirty="0">
                <a:latin typeface="Neue Haas Grotesk Text Pro" panose="020B0504020202020204" pitchFamily="34" charset="0"/>
              </a:rPr>
              <a:t>révèle un </a:t>
            </a:r>
            <a:r>
              <a:rPr lang="fr-FR" sz="3600" dirty="0">
                <a:highlight>
                  <a:srgbClr val="FFFF00"/>
                </a:highlight>
                <a:latin typeface="Neue Haas Grotesk Text Pro" panose="020B0504020202020204" pitchFamily="34" charset="0"/>
              </a:rPr>
              <a:t>projet politique </a:t>
            </a:r>
            <a:r>
              <a:rPr lang="fr-FR" sz="3600" dirty="0">
                <a:latin typeface="Neue Haas Grotesk Text Pro" panose="020B0504020202020204" pitchFamily="34" charset="0"/>
              </a:rPr>
              <a:t>européen encore inabouti? »</a:t>
            </a:r>
          </a:p>
          <a:p>
            <a:pPr marL="0" lvl="4" indent="0" algn="just">
              <a:buSzPct val="100000"/>
              <a:buNone/>
            </a:pPr>
            <a:endParaRPr lang="fr-FR" sz="24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465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C58BCB-BA1E-4E15-977F-4F93057E6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5307"/>
            <a:ext cx="10733468" cy="57557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44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Compréhension du sujet</a:t>
            </a:r>
          </a:p>
          <a:p>
            <a:pPr marL="0" indent="0" algn="ctr">
              <a:spcBef>
                <a:spcPts val="2400"/>
              </a:spcBef>
              <a:buNone/>
            </a:pPr>
            <a:r>
              <a:rPr lang="fr-FR" sz="3600" b="1" dirty="0">
                <a:latin typeface="Neue Haas Grotesk Text Pro" panose="020B0504020202020204" pitchFamily="34" charset="0"/>
              </a:rPr>
              <a:t>Les termes principaux	</a:t>
            </a:r>
            <a:endParaRPr lang="fr-FR" sz="3600" dirty="0">
              <a:latin typeface="Neue Haas Grotesk Text Pro" panose="020B0504020202020204" pitchFamily="34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fr-FR" sz="3600" b="1" dirty="0">
                <a:latin typeface="Neue Haas Grotesk Text Pro" panose="020B0504020202020204" pitchFamily="34" charset="0"/>
              </a:rPr>
              <a:t>Question unique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fr-FR" sz="3600" dirty="0">
                <a:latin typeface="Neue Haas Grotesk Text Pro" panose="020B0504020202020204" pitchFamily="34" charset="0"/>
              </a:rPr>
              <a:t>« Pourquoi peut-on dire que </a:t>
            </a:r>
            <a:r>
              <a:rPr lang="fr-FR" sz="3600" dirty="0">
                <a:highlight>
                  <a:srgbClr val="FFFF00"/>
                </a:highlight>
                <a:latin typeface="Neue Haas Grotesk Text Pro" panose="020B0504020202020204" pitchFamily="34" charset="0"/>
              </a:rPr>
              <a:t>le mode de désignation</a:t>
            </a:r>
            <a:r>
              <a:rPr lang="fr-FR" sz="3600" dirty="0">
                <a:latin typeface="Neue Haas Grotesk Text Pro" panose="020B0504020202020204" pitchFamily="34" charset="0"/>
              </a:rPr>
              <a:t> du </a:t>
            </a:r>
            <a:r>
              <a:rPr lang="fr-FR" sz="3600" dirty="0">
                <a:highlight>
                  <a:srgbClr val="FFFF00"/>
                </a:highlight>
                <a:latin typeface="Neue Haas Grotesk Text Pro" panose="020B0504020202020204" pitchFamily="34" charset="0"/>
              </a:rPr>
              <a:t>Parlement européen </a:t>
            </a:r>
            <a:r>
              <a:rPr lang="fr-FR" sz="3600" dirty="0">
                <a:latin typeface="Neue Haas Grotesk Text Pro" panose="020B0504020202020204" pitchFamily="34" charset="0"/>
              </a:rPr>
              <a:t>révèle un </a:t>
            </a:r>
            <a:r>
              <a:rPr lang="fr-FR" sz="3600" dirty="0">
                <a:highlight>
                  <a:srgbClr val="FFFF00"/>
                </a:highlight>
                <a:latin typeface="Neue Haas Grotesk Text Pro" panose="020B0504020202020204" pitchFamily="34" charset="0"/>
              </a:rPr>
              <a:t>projet politique </a:t>
            </a:r>
            <a:r>
              <a:rPr lang="fr-FR" sz="3600" dirty="0">
                <a:latin typeface="Neue Haas Grotesk Text Pro" panose="020B0504020202020204" pitchFamily="34" charset="0"/>
              </a:rPr>
              <a:t>européen encore </a:t>
            </a:r>
            <a:r>
              <a:rPr lang="fr-FR" sz="3600" dirty="0">
                <a:highlight>
                  <a:srgbClr val="FFFF00"/>
                </a:highlight>
                <a:latin typeface="Neue Haas Grotesk Text Pro" panose="020B0504020202020204" pitchFamily="34" charset="0"/>
              </a:rPr>
              <a:t>inabouti</a:t>
            </a:r>
            <a:r>
              <a:rPr lang="fr-FR" sz="3600" dirty="0">
                <a:latin typeface="Neue Haas Grotesk Text Pro" panose="020B0504020202020204" pitchFamily="34" charset="0"/>
              </a:rPr>
              <a:t>? »</a:t>
            </a:r>
          </a:p>
          <a:p>
            <a:pPr marL="0" lvl="4" indent="0" algn="just">
              <a:buSzPct val="100000"/>
              <a:buNone/>
            </a:pPr>
            <a:endParaRPr lang="fr-FR" sz="24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519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C58BCB-BA1E-4E15-977F-4F93057E6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5307"/>
            <a:ext cx="10733468" cy="57557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44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Les erreurs à éviter </a:t>
            </a:r>
          </a:p>
          <a:p>
            <a:pPr marL="0" indent="0" algn="just">
              <a:buNone/>
            </a:pPr>
            <a:r>
              <a:rPr lang="fr-FR" sz="1800" b="1" dirty="0">
                <a:solidFill>
                  <a:srgbClr val="C00000"/>
                </a:solidFill>
                <a:latin typeface="Neue Haas Grotesk Text Pro" panose="020B0504020202020204" pitchFamily="34" charset="0"/>
              </a:rPr>
              <a:t>Sur le fond : </a:t>
            </a:r>
          </a:p>
          <a:p>
            <a:pPr marL="342900" indent="-342900" algn="just">
              <a:buAutoNum type="arabicParenR"/>
            </a:pPr>
            <a:r>
              <a:rPr lang="fr-FR" sz="1800" b="1" dirty="0">
                <a:highlight>
                  <a:srgbClr val="FFFF00"/>
                </a:highlight>
                <a:latin typeface="Neue Haas Grotesk Text Pro" panose="020B0504020202020204" pitchFamily="34" charset="0"/>
              </a:rPr>
              <a:t>Le mode de désignation </a:t>
            </a:r>
            <a:r>
              <a:rPr lang="fr-FR" sz="1800" b="1" dirty="0">
                <a:latin typeface="Neue Haas Grotesk Text Pro" panose="020B0504020202020204" pitchFamily="34" charset="0"/>
              </a:rPr>
              <a:t>: référence aux chois des membres du parlement européen</a:t>
            </a:r>
          </a:p>
          <a:p>
            <a:pPr algn="just"/>
            <a:r>
              <a:rPr lang="fr-FR" sz="1800" dirty="0">
                <a:latin typeface="Neue Haas Grotesk Text Pro" panose="020B0504020202020204" pitchFamily="34" charset="0"/>
              </a:rPr>
              <a:t>Exclusion de développements </a:t>
            </a:r>
            <a:r>
              <a:rPr lang="fr-FR" sz="1800" u="sng" dirty="0">
                <a:latin typeface="Neue Haas Grotesk Text Pro" panose="020B0504020202020204" pitchFamily="34" charset="0"/>
              </a:rPr>
              <a:t>liés aux pouvoirs </a:t>
            </a:r>
            <a:r>
              <a:rPr lang="fr-FR" sz="1800" dirty="0">
                <a:latin typeface="Neue Haas Grotesk Text Pro" panose="020B0504020202020204" pitchFamily="34" charset="0"/>
              </a:rPr>
              <a:t>du Parlement européen</a:t>
            </a:r>
          </a:p>
          <a:p>
            <a:pPr algn="just"/>
            <a:r>
              <a:rPr lang="fr-FR" sz="1800" dirty="0">
                <a:latin typeface="Neue Haas Grotesk Text Pro" panose="020B0504020202020204" pitchFamily="34" charset="0"/>
              </a:rPr>
              <a:t>Exclusion de développements liés aux autres institutions / à la désignation d’un autre organe</a:t>
            </a:r>
          </a:p>
          <a:p>
            <a:pPr marL="0" indent="0" algn="just">
              <a:buNone/>
            </a:pPr>
            <a:r>
              <a:rPr lang="fr-FR" sz="1800" b="1" dirty="0">
                <a:latin typeface="Neue Haas Grotesk Text Pro" panose="020B0504020202020204" pitchFamily="34" charset="0"/>
              </a:rPr>
              <a:t>2) </a:t>
            </a:r>
            <a:r>
              <a:rPr lang="fr-FR" sz="1800" b="1" dirty="0">
                <a:highlight>
                  <a:srgbClr val="FFFF00"/>
                </a:highlight>
                <a:latin typeface="Neue Haas Grotesk Text Pro" panose="020B0504020202020204" pitchFamily="34" charset="0"/>
              </a:rPr>
              <a:t>Un projet politique européen </a:t>
            </a:r>
            <a:r>
              <a:rPr lang="fr-FR" sz="1800" b="1" dirty="0">
                <a:latin typeface="Neue Haas Grotesk Text Pro" panose="020B0504020202020204" pitchFamily="34" charset="0"/>
              </a:rPr>
              <a:t>: à considérer en lien avec le Parlement européen, et non « en soi »</a:t>
            </a:r>
          </a:p>
          <a:p>
            <a:pPr algn="just"/>
            <a:r>
              <a:rPr lang="fr-FR" sz="1800" dirty="0">
                <a:latin typeface="Neue Haas Grotesk Text Pro" panose="020B0504020202020204" pitchFamily="34" charset="0"/>
              </a:rPr>
              <a:t>Exclusion de développements uniquement centrés sur l’évolution du projet européen, de la construction communautaire (de l’économique vers le le politique, </a:t>
            </a:r>
            <a:r>
              <a:rPr lang="fr-FR" sz="1800" dirty="0" err="1">
                <a:latin typeface="Neue Haas Grotesk Text Pro" panose="020B0504020202020204" pitchFamily="34" charset="0"/>
              </a:rPr>
              <a:t>etc</a:t>
            </a:r>
            <a:r>
              <a:rPr lang="fr-FR" sz="1800" dirty="0">
                <a:latin typeface="Neue Haas Grotesk Text Pro" panose="020B0504020202020204" pitchFamily="34" charset="0"/>
              </a:rPr>
              <a:t>).</a:t>
            </a:r>
          </a:p>
          <a:p>
            <a:pPr marL="0" indent="0" algn="just">
              <a:buNone/>
            </a:pPr>
            <a:r>
              <a:rPr lang="fr-FR" sz="1800" b="1" dirty="0">
                <a:latin typeface="Neue Haas Grotesk Text Pro" panose="020B0504020202020204" pitchFamily="34" charset="0"/>
              </a:rPr>
              <a:t>3) </a:t>
            </a:r>
            <a:r>
              <a:rPr lang="fr-FR" sz="1800" b="1" dirty="0">
                <a:highlight>
                  <a:srgbClr val="FFFF00"/>
                </a:highlight>
                <a:latin typeface="Neue Haas Grotesk Text Pro" panose="020B0504020202020204" pitchFamily="34" charset="0"/>
              </a:rPr>
              <a:t>Un projet politique inabouti </a:t>
            </a:r>
            <a:r>
              <a:rPr lang="fr-FR" sz="1800" b="1" dirty="0">
                <a:latin typeface="Neue Haas Grotesk Text Pro" panose="020B0504020202020204" pitchFamily="34" charset="0"/>
              </a:rPr>
              <a:t>: pas objet d’une autre critique </a:t>
            </a:r>
          </a:p>
          <a:p>
            <a:pPr algn="just"/>
            <a:r>
              <a:rPr lang="fr-FR" sz="1800" dirty="0">
                <a:latin typeface="Neue Haas Grotesk Text Pro" panose="020B0504020202020204" pitchFamily="34" charset="0"/>
              </a:rPr>
              <a:t>Exclusion de développements uniquement basée sur l’abstention aux élections</a:t>
            </a:r>
          </a:p>
          <a:p>
            <a:pPr algn="just"/>
            <a:endParaRPr lang="fr-FR" sz="1800" dirty="0">
              <a:latin typeface="Neue Haas Grotesk Text Pro" panose="020B0504020202020204" pitchFamily="34" charset="0"/>
            </a:endParaRPr>
          </a:p>
          <a:p>
            <a:pPr marL="0" indent="0" algn="just">
              <a:buNone/>
            </a:pPr>
            <a:r>
              <a:rPr lang="fr-FR" sz="1800" b="1" dirty="0">
                <a:solidFill>
                  <a:srgbClr val="C00000"/>
                </a:solidFill>
                <a:latin typeface="Neue Haas Grotesk Text Pro" panose="020B0504020202020204" pitchFamily="34" charset="0"/>
              </a:rPr>
              <a:t>Sur la méthode : </a:t>
            </a:r>
          </a:p>
          <a:p>
            <a:pPr marL="0" indent="0" algn="just">
              <a:buNone/>
            </a:pPr>
            <a:r>
              <a:rPr lang="fr-FR" sz="1800" dirty="0">
                <a:latin typeface="Neue Haas Grotesk Text Pro" panose="020B0504020202020204" pitchFamily="34" charset="0"/>
              </a:rPr>
              <a:t>ATTENTION à </a:t>
            </a:r>
            <a:r>
              <a:rPr lang="fr-FR" sz="1800" u="sng" dirty="0">
                <a:latin typeface="Neue Haas Grotesk Text Pro" panose="020B0504020202020204" pitchFamily="34" charset="0"/>
              </a:rPr>
              <a:t>bien répondre à la question posée</a:t>
            </a:r>
            <a:r>
              <a:rPr lang="fr-FR" sz="1800" dirty="0">
                <a:latin typeface="Neue Haas Grotesk Text Pro" panose="020B0504020202020204" pitchFamily="34" charset="0"/>
              </a:rPr>
              <a:t>, et pas simplement « déverser » les éléments en lien plus ou moins direct avec les termes de la question (c’est-à-dire le mode de désignation »</a:t>
            </a:r>
          </a:p>
          <a:p>
            <a:pPr marL="0" indent="0" algn="just">
              <a:buNone/>
            </a:pPr>
            <a:endParaRPr lang="fr-FR" sz="1800" dirty="0">
              <a:latin typeface="Neue Haas Grotesk Tex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752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C58BCB-BA1E-4E15-977F-4F93057E6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5307"/>
            <a:ext cx="10733468" cy="57557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44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Eléments de correction </a:t>
            </a:r>
          </a:p>
          <a:p>
            <a:pPr marL="342900" indent="-342900" algn="just">
              <a:buAutoNum type="arabicParenR"/>
            </a:pPr>
            <a:r>
              <a:rPr lang="fr-FR" sz="1800" b="1" dirty="0">
                <a:latin typeface="Neue Haas Grotesk Text Pro" panose="020B0504020202020204" pitchFamily="34" charset="0"/>
              </a:rPr>
              <a:t>Un projet politique européen : l’appartenance à la « cité » européenne :</a:t>
            </a:r>
          </a:p>
          <a:p>
            <a:pPr algn="just"/>
            <a:r>
              <a:rPr lang="fr-FR" sz="1800" dirty="0">
                <a:latin typeface="Neue Haas Grotesk Text Pro" panose="020B0504020202020204" pitchFamily="34" charset="0"/>
              </a:rPr>
              <a:t>Une </a:t>
            </a:r>
            <a:r>
              <a:rPr lang="fr-FR" sz="1800" b="1" dirty="0">
                <a:solidFill>
                  <a:srgbClr val="C00000"/>
                </a:solidFill>
                <a:latin typeface="Neue Haas Grotesk Text Pro" panose="020B0504020202020204" pitchFamily="34" charset="0"/>
              </a:rPr>
              <a:t>désignation directe </a:t>
            </a:r>
            <a:r>
              <a:rPr lang="fr-FR" sz="1800" dirty="0">
                <a:latin typeface="Neue Haas Grotesk Text Pro" panose="020B0504020202020204" pitchFamily="34" charset="0"/>
              </a:rPr>
              <a:t>du Parlement européen</a:t>
            </a:r>
          </a:p>
          <a:p>
            <a:pPr lvl="1" algn="just">
              <a:buFont typeface="Wingdings" pitchFamily="2" charset="2"/>
              <a:buChar char="Ø"/>
            </a:pPr>
            <a:r>
              <a:rPr lang="fr-FR" sz="1400" dirty="0">
                <a:latin typeface="Neue Haas Grotesk Text Pro" panose="020B0504020202020204" pitchFamily="34" charset="0"/>
              </a:rPr>
              <a:t>Au départ, non prévu : désignation indirecte</a:t>
            </a:r>
          </a:p>
          <a:p>
            <a:pPr lvl="1" algn="just">
              <a:buFont typeface="Wingdings" pitchFamily="2" charset="2"/>
              <a:buChar char="Ø"/>
            </a:pPr>
            <a:r>
              <a:rPr lang="fr-FR" sz="1400" dirty="0">
                <a:latin typeface="Neue Haas Grotesk Text Pro" panose="020B0504020202020204" pitchFamily="34" charset="0"/>
              </a:rPr>
              <a:t>Sommet de Paris, Acte sur l’élection du PE au suffrage universel direct, premières élections au SUD en 1978</a:t>
            </a:r>
          </a:p>
          <a:p>
            <a:pPr algn="just"/>
            <a:r>
              <a:rPr lang="fr-FR" sz="1800" dirty="0">
                <a:latin typeface="Neue Haas Grotesk Text Pro" panose="020B0504020202020204" pitchFamily="34" charset="0"/>
              </a:rPr>
              <a:t>Le droit de vote et d’éligibilité pour tous les </a:t>
            </a:r>
            <a:r>
              <a:rPr lang="fr-FR" sz="1800" b="1" dirty="0">
                <a:solidFill>
                  <a:srgbClr val="C00000"/>
                </a:solidFill>
                <a:latin typeface="Neue Haas Grotesk Text Pro" panose="020B0504020202020204" pitchFamily="34" charset="0"/>
              </a:rPr>
              <a:t>citoyens européens </a:t>
            </a:r>
            <a:r>
              <a:rPr lang="fr-FR" sz="1800" dirty="0">
                <a:latin typeface="Neue Haas Grotesk Text Pro" panose="020B0504020202020204" pitchFamily="34" charset="0"/>
              </a:rPr>
              <a:t>dans les même conditions (</a:t>
            </a:r>
            <a:r>
              <a:rPr lang="fr-FR" sz="1400" dirty="0">
                <a:latin typeface="Neue Haas Grotesk Text Pro" panose="020B0504020202020204" pitchFamily="34" charset="0"/>
              </a:rPr>
              <a:t>exceptions mineures : </a:t>
            </a:r>
            <a:r>
              <a:rPr lang="fr-FR" sz="1400" b="1" dirty="0">
                <a:latin typeface="Neue Haas Grotesk Text Pro" panose="020B0504020202020204" pitchFamily="34" charset="0"/>
              </a:rPr>
              <a:t>Conseil constitutionnel, décision DC 92-308 CC,  Traité sur l’Union européenne</a:t>
            </a:r>
            <a:r>
              <a:rPr lang="fr-FR" sz="1800" dirty="0">
                <a:latin typeface="Neue Haas Grotesk Text Pro" panose="020B0504020202020204" pitchFamily="34" charset="0"/>
              </a:rPr>
              <a:t>) ;</a:t>
            </a:r>
          </a:p>
          <a:p>
            <a:pPr algn="just"/>
            <a:r>
              <a:rPr lang="fr-FR" sz="1800" dirty="0">
                <a:latin typeface="Neue Haas Grotesk Text Pro" panose="020B0504020202020204" pitchFamily="34" charset="0"/>
              </a:rPr>
              <a:t>Une conception </a:t>
            </a:r>
            <a:r>
              <a:rPr lang="fr-FR" sz="1800" b="1" dirty="0">
                <a:solidFill>
                  <a:srgbClr val="C00000"/>
                </a:solidFill>
                <a:latin typeface="Neue Haas Grotesk Text Pro" panose="020B0504020202020204" pitchFamily="34" charset="0"/>
              </a:rPr>
              <a:t>libérale </a:t>
            </a:r>
            <a:r>
              <a:rPr lang="fr-FR" sz="1800" dirty="0">
                <a:latin typeface="Neue Haas Grotesk Text Pro" panose="020B0504020202020204" pitchFamily="34" charset="0"/>
              </a:rPr>
              <a:t>de la démocratie</a:t>
            </a:r>
          </a:p>
          <a:p>
            <a:pPr lvl="1" algn="just">
              <a:buFont typeface="Wingdings" pitchFamily="2" charset="2"/>
              <a:buChar char="Ø"/>
            </a:pPr>
            <a:r>
              <a:rPr lang="fr-FR" sz="1400" dirty="0">
                <a:latin typeface="Neue Haas Grotesk Text Pro" panose="020B0504020202020204" pitchFamily="34" charset="0"/>
              </a:rPr>
              <a:t>Scrutin proportionnel : représentation élargie, mais fragmentée</a:t>
            </a:r>
          </a:p>
          <a:p>
            <a:pPr lvl="1" algn="just">
              <a:buFont typeface="Wingdings" pitchFamily="2" charset="2"/>
              <a:buChar char="Ø"/>
            </a:pPr>
            <a:r>
              <a:rPr lang="fr-FR" sz="1400" dirty="0">
                <a:latin typeface="Neue Haas Grotesk Text Pro" panose="020B0504020202020204" pitchFamily="34" charset="0"/>
              </a:rPr>
              <a:t>Une meilleure représentation de la minorité politique (et dans notre cas des petits pays)</a:t>
            </a:r>
          </a:p>
          <a:p>
            <a:pPr marL="0" indent="0" algn="just">
              <a:buNone/>
            </a:pPr>
            <a:r>
              <a:rPr lang="fr-FR" sz="1800" b="1" dirty="0">
                <a:latin typeface="Neue Haas Grotesk Text Pro" panose="020B0504020202020204" pitchFamily="34" charset="0"/>
              </a:rPr>
              <a:t>2) Un projet politique inachevé : le maintien du contrôle étatique</a:t>
            </a:r>
          </a:p>
          <a:p>
            <a:pPr algn="just"/>
            <a:r>
              <a:rPr lang="fr-FR" sz="1800" dirty="0">
                <a:latin typeface="Neue Haas Grotesk Text Pro" panose="020B0504020202020204" pitchFamily="34" charset="0"/>
              </a:rPr>
              <a:t>Les modalités de vote </a:t>
            </a:r>
            <a:r>
              <a:rPr lang="fr-FR" sz="1800" b="1" dirty="0">
                <a:solidFill>
                  <a:srgbClr val="C00000"/>
                </a:solidFill>
                <a:latin typeface="Neue Haas Grotesk Text Pro" panose="020B0504020202020204" pitchFamily="34" charset="0"/>
              </a:rPr>
              <a:t>harmonisées </a:t>
            </a:r>
            <a:r>
              <a:rPr lang="fr-FR" sz="1800" dirty="0">
                <a:latin typeface="Neue Haas Grotesk Text Pro" panose="020B0504020202020204" pitchFamily="34" charset="0"/>
              </a:rPr>
              <a:t>mais </a:t>
            </a:r>
            <a:r>
              <a:rPr lang="fr-FR" sz="1800" b="1" dirty="0">
                <a:solidFill>
                  <a:srgbClr val="C00000"/>
                </a:solidFill>
                <a:latin typeface="Neue Haas Grotesk Text Pro" panose="020B0504020202020204" pitchFamily="34" charset="0"/>
              </a:rPr>
              <a:t>non uniformes</a:t>
            </a:r>
          </a:p>
          <a:p>
            <a:pPr lvl="1" algn="just">
              <a:buFont typeface="Wingdings" pitchFamily="2" charset="2"/>
              <a:buChar char="Ø"/>
            </a:pPr>
            <a:r>
              <a:rPr lang="fr-FR" sz="1400" dirty="0">
                <a:latin typeface="Neue Haas Grotesk Text Pro" panose="020B0504020202020204" pitchFamily="34" charset="0"/>
              </a:rPr>
              <a:t>Le mode de scrutin :, uniformisé (proportionnel)</a:t>
            </a:r>
          </a:p>
          <a:p>
            <a:pPr lvl="1" algn="just">
              <a:buFont typeface="Wingdings" pitchFamily="2" charset="2"/>
              <a:buChar char="Ø"/>
            </a:pPr>
            <a:r>
              <a:rPr lang="fr-FR" sz="1400" dirty="0">
                <a:latin typeface="Neue Haas Grotesk Text Pro" panose="020B0504020202020204" pitchFamily="34" charset="0"/>
              </a:rPr>
              <a:t>Les ajustements au scrutin : non uniformisés, pas harmonisés (panachage, transferts de vote)</a:t>
            </a:r>
          </a:p>
          <a:p>
            <a:pPr lvl="1" algn="just">
              <a:buFont typeface="Wingdings" pitchFamily="2" charset="2"/>
              <a:buChar char="Ø"/>
            </a:pPr>
            <a:r>
              <a:rPr lang="fr-FR" sz="1400" dirty="0">
                <a:latin typeface="Neue Haas Grotesk Text Pro" panose="020B0504020202020204" pitchFamily="34" charset="0"/>
              </a:rPr>
              <a:t>La période, la durée du mandat </a:t>
            </a:r>
            <a:r>
              <a:rPr lang="fr-FR" sz="1400">
                <a:latin typeface="Neue Haas Grotesk Text Pro" panose="020B0504020202020204" pitchFamily="34" charset="0"/>
              </a:rPr>
              <a:t>: uniformisées (en </a:t>
            </a:r>
            <a:r>
              <a:rPr lang="fr-FR" sz="1400" dirty="0">
                <a:latin typeface="Neue Haas Grotesk Text Pro" panose="020B0504020202020204" pitchFamily="34" charset="0"/>
              </a:rPr>
              <a:t>mai, tous les </a:t>
            </a:r>
            <a:r>
              <a:rPr lang="fr-FR" sz="1400">
                <a:latin typeface="Neue Haas Grotesk Text Pro" panose="020B0504020202020204" pitchFamily="34" charset="0"/>
              </a:rPr>
              <a:t>cinq ans)</a:t>
            </a:r>
            <a:endParaRPr lang="fr-FR" sz="1400" dirty="0">
              <a:latin typeface="Neue Haas Grotesk Text Pro" panose="020B0504020202020204" pitchFamily="34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fr-FR" sz="1400" dirty="0">
                <a:latin typeface="Neue Haas Grotesk Text Pro" panose="020B0504020202020204" pitchFamily="34" charset="0"/>
              </a:rPr>
              <a:t>La barre : non uniformisée, mais harmonisée (entre 0% et 5 %)</a:t>
            </a:r>
          </a:p>
          <a:p>
            <a:pPr lvl="1" algn="just">
              <a:buFont typeface="Wingdings" pitchFamily="2" charset="2"/>
              <a:buChar char="Ø"/>
            </a:pPr>
            <a:r>
              <a:rPr lang="fr-FR" sz="1400" dirty="0">
                <a:latin typeface="Neue Haas Grotesk Text Pro" panose="020B0504020202020204" pitchFamily="34" charset="0"/>
              </a:rPr>
              <a:t>Le nombre de circonscriptions : non uniformisé, non harmonisé (unique ou plus)</a:t>
            </a:r>
          </a:p>
          <a:p>
            <a:pPr lvl="1" algn="just">
              <a:buFont typeface="Wingdings" pitchFamily="2" charset="2"/>
              <a:buChar char="Ø"/>
            </a:pPr>
            <a:r>
              <a:rPr lang="fr-FR" sz="1400" dirty="0">
                <a:latin typeface="Neue Haas Grotesk Text Pro" panose="020B0504020202020204" pitchFamily="34" charset="0"/>
              </a:rPr>
              <a:t>Pas de liste européenne</a:t>
            </a:r>
          </a:p>
          <a:p>
            <a:pPr marL="0" indent="0" algn="just">
              <a:buNone/>
            </a:pPr>
            <a:endParaRPr lang="fr-FR" sz="1800" dirty="0">
              <a:latin typeface="Neue Haas Grotesk Text Pro" panose="020B0504020202020204" pitchFamily="34" charset="0"/>
            </a:endParaRPr>
          </a:p>
          <a:p>
            <a:pPr marL="0" indent="0" algn="just">
              <a:buNone/>
            </a:pPr>
            <a:endParaRPr lang="fr-FR" sz="1800" dirty="0">
              <a:latin typeface="Neue Haas Grotesk Tex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242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C58BCB-BA1E-4E15-977F-4F93057E6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5307"/>
            <a:ext cx="10733468" cy="57557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4400" b="1" dirty="0">
                <a:solidFill>
                  <a:srgbClr val="000099"/>
                </a:solidFill>
                <a:latin typeface="Neue Haas Grotesk Text Pro" panose="020B0504020202020204" pitchFamily="34" charset="0"/>
              </a:rPr>
              <a:t>Poser un diagnostic </a:t>
            </a:r>
          </a:p>
          <a:p>
            <a:pPr marL="342900" indent="-342900" algn="just">
              <a:buAutoNum type="arabicParenR"/>
            </a:pPr>
            <a:endParaRPr lang="fr-FR" sz="1800" b="1" dirty="0">
              <a:latin typeface="Neue Haas Grotesk Text Pro" panose="020B0504020202020204" pitchFamily="34" charset="0"/>
            </a:endParaRPr>
          </a:p>
          <a:p>
            <a:pPr marL="0" indent="0" algn="just">
              <a:buNone/>
            </a:pPr>
            <a:endParaRPr lang="fr-FR" sz="1800" dirty="0">
              <a:latin typeface="Neue Haas Grotesk Text Pro" panose="020B0504020202020204" pitchFamily="34" charset="0"/>
            </a:endParaRPr>
          </a:p>
          <a:p>
            <a:pPr marL="0" indent="0" algn="just">
              <a:buNone/>
            </a:pPr>
            <a:endParaRPr lang="fr-FR" sz="1800" dirty="0">
              <a:latin typeface="Neue Haas Grotesk Text Pro" panose="020B0504020202020204" pitchFamily="34" charset="0"/>
            </a:endParaRPr>
          </a:p>
        </p:txBody>
      </p:sp>
      <p:graphicFrame>
        <p:nvGraphicFramePr>
          <p:cNvPr id="2" name="Tableau 3">
            <a:extLst>
              <a:ext uri="{FF2B5EF4-FFF2-40B4-BE49-F238E27FC236}">
                <a16:creationId xmlns:a16="http://schemas.microsoft.com/office/drawing/2014/main" id="{C02F1E16-08EA-9328-EA15-DFEF800B00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398054"/>
              </p:ext>
            </p:extLst>
          </p:nvPr>
        </p:nvGraphicFramePr>
        <p:xfrm>
          <a:off x="1002792" y="1415179"/>
          <a:ext cx="10186416" cy="4345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6680">
                  <a:extLst>
                    <a:ext uri="{9D8B030D-6E8A-4147-A177-3AD203B41FA5}">
                      <a16:colId xmlns:a16="http://schemas.microsoft.com/office/drawing/2014/main" val="2366332139"/>
                    </a:ext>
                  </a:extLst>
                </a:gridCol>
                <a:gridCol w="6269736">
                  <a:extLst>
                    <a:ext uri="{9D8B030D-6E8A-4147-A177-3AD203B41FA5}">
                      <a16:colId xmlns:a16="http://schemas.microsoft.com/office/drawing/2014/main" val="3833072702"/>
                    </a:ext>
                  </a:extLst>
                </a:gridCol>
              </a:tblGrid>
              <a:tr h="779381">
                <a:tc>
                  <a:txBody>
                    <a:bodyPr/>
                    <a:lstStyle/>
                    <a:p>
                      <a:pPr algn="ctr"/>
                      <a:r>
                        <a:rPr lang="fr-FR" sz="2600" dirty="0"/>
                        <a:t>Source d’erreurs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600" dirty="0"/>
                        <a:t>Suggestions d’amélioration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6374073"/>
                  </a:ext>
                </a:extLst>
              </a:tr>
              <a:tr h="1050520">
                <a:tc>
                  <a:txBody>
                    <a:bodyPr/>
                    <a:lstStyle/>
                    <a:p>
                      <a:r>
                        <a:rPr lang="fr-FR" dirty="0"/>
                        <a:t>Cours incomplet</a:t>
                      </a:r>
                    </a:p>
                    <a:p>
                      <a:r>
                        <a:rPr lang="fr-FR" dirty="0"/>
                        <a:t>Cours incompris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Amélioration de la prise de notes</a:t>
                      </a:r>
                    </a:p>
                    <a:p>
                      <a:r>
                        <a:rPr lang="fr-FR" dirty="0"/>
                        <a:t>Implication dans les activités pédagogiques</a:t>
                      </a:r>
                    </a:p>
                    <a:p>
                      <a:r>
                        <a:rPr lang="fr-FR" dirty="0"/>
                        <a:t>Attention durant le cours</a:t>
                      </a:r>
                    </a:p>
                    <a:p>
                      <a:r>
                        <a:rPr lang="fr-FR" dirty="0"/>
                        <a:t>Compléter le cours si besoin, attention aux fiches de révision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720832"/>
                  </a:ext>
                </a:extLst>
              </a:tr>
              <a:tr h="1181717">
                <a:tc>
                  <a:txBody>
                    <a:bodyPr/>
                    <a:lstStyle/>
                    <a:p>
                      <a:r>
                        <a:rPr lang="fr-FR" dirty="0"/>
                        <a:t>Révisions incomplètes</a:t>
                      </a:r>
                    </a:p>
                    <a:p>
                      <a:r>
                        <a:rPr lang="fr-FR" dirty="0"/>
                        <a:t>Cours non appris</a:t>
                      </a:r>
                    </a:p>
                    <a:p>
                      <a:r>
                        <a:rPr lang="fr-FR" dirty="0"/>
                        <a:t>Cour incompris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Apprendre son cours</a:t>
                      </a:r>
                    </a:p>
                    <a:p>
                      <a:r>
                        <a:rPr lang="fr-FR" dirty="0"/>
                        <a:t>Ne pas faire d’impasse</a:t>
                      </a:r>
                    </a:p>
                    <a:p>
                      <a:r>
                        <a:rPr lang="fr-FR" dirty="0"/>
                        <a:t>Comprendre le cours </a:t>
                      </a:r>
                    </a:p>
                    <a:p>
                      <a:r>
                        <a:rPr lang="fr-FR" dirty="0"/>
                        <a:t>Entraînement à la restitution orale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64485"/>
                  </a:ext>
                </a:extLst>
              </a:tr>
              <a:tr h="1050520">
                <a:tc>
                  <a:txBody>
                    <a:bodyPr/>
                    <a:lstStyle/>
                    <a:p>
                      <a:r>
                        <a:rPr lang="fr-FR" dirty="0"/>
                        <a:t>Sujet non compris</a:t>
                      </a:r>
                    </a:p>
                    <a:p>
                      <a:r>
                        <a:rPr lang="fr-FR" dirty="0"/>
                        <a:t>Réponse inachevée</a:t>
                      </a:r>
                    </a:p>
                    <a:p>
                      <a:r>
                        <a:rPr lang="fr-FR" dirty="0"/>
                        <a:t>Réponse non efficace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Concentration et effort de compréhension de la question</a:t>
                      </a:r>
                    </a:p>
                    <a:p>
                      <a:r>
                        <a:rPr lang="fr-FR" dirty="0"/>
                        <a:t>Gestion du stress, du temps</a:t>
                      </a:r>
                    </a:p>
                    <a:p>
                      <a:r>
                        <a:rPr lang="fr-FR" dirty="0"/>
                        <a:t>Effort de construction de la réponse </a:t>
                      </a:r>
                      <a:r>
                        <a:rPr lang="fr-FR"/>
                        <a:t>(syllogisme)</a:t>
                      </a:r>
                      <a:endParaRPr lang="fr-FR" dirty="0"/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698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38176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10572</TotalTime>
  <Words>609</Words>
  <Application>Microsoft Macintosh PowerPoint</Application>
  <PresentationFormat>Grand écran</PresentationFormat>
  <Paragraphs>74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Book Antiqua</vt:lpstr>
      <vt:lpstr>Calibri</vt:lpstr>
      <vt:lpstr>Calibri Light</vt:lpstr>
      <vt:lpstr>Neue Haas Grotesk Text Pro</vt:lpstr>
      <vt:lpstr>Wingdings</vt:lpstr>
      <vt:lpstr>Thème Office</vt:lpstr>
      <vt:lpstr>Droit institutionnel  de l’Union européenne  Cours magistral de M. Damien Bouvier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Droit institutionnel  de l’Union européenne  Cours magistral de M. Damien Bouvier</dc:title>
  <dc:creator>Damien BOUVIER</dc:creator>
  <cp:lastModifiedBy>Damien BOUVIER</cp:lastModifiedBy>
  <cp:revision>40</cp:revision>
  <dcterms:created xsi:type="dcterms:W3CDTF">2020-10-13T12:38:22Z</dcterms:created>
  <dcterms:modified xsi:type="dcterms:W3CDTF">2023-03-28T11:41:29Z</dcterms:modified>
</cp:coreProperties>
</file>