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2" r:id="rId2"/>
    <p:sldId id="338" r:id="rId3"/>
    <p:sldId id="349" r:id="rId4"/>
    <p:sldId id="348" r:id="rId5"/>
    <p:sldId id="269" r:id="rId6"/>
    <p:sldId id="393" r:id="rId7"/>
    <p:sldId id="367" r:id="rId8"/>
    <p:sldId id="25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4" d="100"/>
          <a:sy n="94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Bouvier" userId="7262b343-9cbd-4bd7-8cbf-6b3c6ccd78ea" providerId="ADAL" clId="{62170162-BA04-4B8C-8E5E-7308833ECE6A}"/>
    <pc:docChg chg="undo custSel modSld">
      <pc:chgData name="Damien Bouvier" userId="7262b343-9cbd-4bd7-8cbf-6b3c6ccd78ea" providerId="ADAL" clId="{62170162-BA04-4B8C-8E5E-7308833ECE6A}" dt="2025-03-12T10:35:46.397" v="25" actId="20577"/>
      <pc:docMkLst>
        <pc:docMk/>
      </pc:docMkLst>
      <pc:sldChg chg="modSp mod">
        <pc:chgData name="Damien Bouvier" userId="7262b343-9cbd-4bd7-8cbf-6b3c6ccd78ea" providerId="ADAL" clId="{62170162-BA04-4B8C-8E5E-7308833ECE6A}" dt="2025-03-12T10:35:46.397" v="25" actId="20577"/>
        <pc:sldMkLst>
          <pc:docMk/>
          <pc:sldMk cId="1350103695" sldId="348"/>
        </pc:sldMkLst>
        <pc:spChg chg="mod">
          <ac:chgData name="Damien Bouvier" userId="7262b343-9cbd-4bd7-8cbf-6b3c6ccd78ea" providerId="ADAL" clId="{62170162-BA04-4B8C-8E5E-7308833ECE6A}" dt="2025-03-12T10:35:46.397" v="25" actId="20577"/>
          <ac:spMkLst>
            <pc:docMk/>
            <pc:sldMk cId="1350103695" sldId="348"/>
            <ac:spMk id="11" creationId="{E54A5D00-2A18-4B4E-B0F2-613C8F2CFE11}"/>
          </ac:spMkLst>
        </pc:spChg>
      </pc:sldChg>
      <pc:sldChg chg="modSp mod">
        <pc:chgData name="Damien Bouvier" userId="7262b343-9cbd-4bd7-8cbf-6b3c6ccd78ea" providerId="ADAL" clId="{62170162-BA04-4B8C-8E5E-7308833ECE6A}" dt="2025-03-12T10:35:11.875" v="4" actId="20577"/>
        <pc:sldMkLst>
          <pc:docMk/>
          <pc:sldMk cId="1302470309" sldId="367"/>
        </pc:sldMkLst>
        <pc:spChg chg="mod">
          <ac:chgData name="Damien Bouvier" userId="7262b343-9cbd-4bd7-8cbf-6b3c6ccd78ea" providerId="ADAL" clId="{62170162-BA04-4B8C-8E5E-7308833ECE6A}" dt="2025-03-12T10:35:11.875" v="4" actId="20577"/>
          <ac:spMkLst>
            <pc:docMk/>
            <pc:sldMk cId="1302470309" sldId="367"/>
            <ac:spMk id="7" creationId="{1E4088A3-A1E5-4362-8E24-EB1FCB430BEE}"/>
          </ac:spMkLst>
        </pc:spChg>
      </pc:sldChg>
      <pc:sldChg chg="modSp mod">
        <pc:chgData name="Damien Bouvier" userId="7262b343-9cbd-4bd7-8cbf-6b3c6ccd78ea" providerId="ADAL" clId="{62170162-BA04-4B8C-8E5E-7308833ECE6A}" dt="2025-03-12T10:34:37.137" v="3" actId="20577"/>
        <pc:sldMkLst>
          <pc:docMk/>
          <pc:sldMk cId="2510355530" sldId="392"/>
        </pc:sldMkLst>
        <pc:spChg chg="mod">
          <ac:chgData name="Damien Bouvier" userId="7262b343-9cbd-4bd7-8cbf-6b3c6ccd78ea" providerId="ADAL" clId="{62170162-BA04-4B8C-8E5E-7308833ECE6A}" dt="2025-03-12T10:34:37.137" v="3" actId="20577"/>
          <ac:spMkLst>
            <pc:docMk/>
            <pc:sldMk cId="2510355530" sldId="392"/>
            <ac:spMk id="10" creationId="{72385D85-F33D-4F8A-B0DA-0CC87D1D8C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4C92-1FCF-784C-B24C-2208657A5A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BD4-0F39-EE47-BF9F-7A8AE70CB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72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05BB6-9A88-4525-9D2A-03A79BABC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306F7D-7E10-4CE3-9165-75B3CAAF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B0E7A-778F-48E3-9064-B4D28395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2016-7290-4E2D-86D7-9E084B5ED18F}" type="datetimeFigureOut">
              <a:rPr lang="fr-CH" smtClean="0"/>
              <a:t>12.03.2025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C4AF2D-39F1-4484-94CC-DF99AE62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5097D-EBAC-464D-8288-CB9795E6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E08C-4893-4D8B-AC31-4E1A322CC8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406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4C92-1FCF-784C-B24C-2208657A5A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2BD4-0F39-EE47-BF9F-7A8AE70CB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ciel, plein air, bâtiment, drapeau&#10;&#10;Description générée automatiquement">
            <a:extLst>
              <a:ext uri="{FF2B5EF4-FFF2-40B4-BE49-F238E27FC236}">
                <a16:creationId xmlns:a16="http://schemas.microsoft.com/office/drawing/2014/main" id="{206CA70E-A922-8891-8940-FAF159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5544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80CA029-0E5F-4095-8329-CFAFDB40E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17" y="930121"/>
            <a:ext cx="6216805" cy="40284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1200"/>
              </a:spcAft>
            </a:pP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Droit institutionnel </a:t>
            </a:r>
            <a:b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</a:br>
            <a:r>
              <a:rPr lang="fr-FR" sz="4000" b="1" dirty="0">
                <a:solidFill>
                  <a:srgbClr val="000099"/>
                </a:solidFill>
                <a:latin typeface="Neue Haas Grotesk Text Pro" panose="020B0504020202020204" pitchFamily="34" charset="0"/>
              </a:rPr>
              <a:t>de l’Union européenne</a:t>
            </a: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br>
              <a:rPr lang="fr-FR" sz="2500" dirty="0"/>
            </a:br>
            <a:r>
              <a:rPr lang="fr-FR" sz="2500" b="1" dirty="0">
                <a:latin typeface="Neue Haas Grotesk Text Pro" panose="020B0504020202020204" pitchFamily="34" charset="0"/>
              </a:rPr>
              <a:t>Cours magistral de M. Damien Bouvier</a:t>
            </a:r>
            <a:endParaRPr lang="fr-FR" sz="2500" dirty="0">
              <a:latin typeface="Neue Haas Grotesk Text Pro" panose="020B05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385D85-F33D-4F8A-B0DA-0CC87D1D8C47}"/>
              </a:ext>
            </a:extLst>
          </p:cNvPr>
          <p:cNvSpPr txBox="1"/>
          <p:nvPr/>
        </p:nvSpPr>
        <p:spPr>
          <a:xfrm>
            <a:off x="384717" y="4735551"/>
            <a:ext cx="5190893" cy="212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b="1" dirty="0">
                <a:latin typeface="Neue Haas Grotesk Text Pro" panose="020B0504020202020204" pitchFamily="34" charset="0"/>
              </a:rPr>
              <a:t>Année universitaire 2024/2025 </a:t>
            </a:r>
            <a:br>
              <a:rPr lang="fr-FR" sz="2000" b="1" dirty="0">
                <a:latin typeface="Neue Haas Grotesk Text Pro" panose="020B0504020202020204" pitchFamily="34" charset="0"/>
              </a:rPr>
            </a:br>
            <a:r>
              <a:rPr lang="fr-FR" sz="2000" b="1" dirty="0">
                <a:latin typeface="Neue Haas Grotesk Text Pro" panose="020B0504020202020204" pitchFamily="34" charset="0"/>
              </a:rPr>
              <a:t>Licence 1 Droit LEA / Licence 2 ESPRI 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913FBA4-3B0F-A778-FF2E-880C95DE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Image 2" descr="Logofd.jpg">
            <a:extLst>
              <a:ext uri="{FF2B5EF4-FFF2-40B4-BE49-F238E27FC236}">
                <a16:creationId xmlns:a16="http://schemas.microsoft.com/office/drawing/2014/main" id="{5F30E053-5C7E-3D87-4DF4-D07CA544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6" y="5569841"/>
            <a:ext cx="1658279" cy="716075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9DDD907D-2CC2-B4CE-8E94-70DF7FAB4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7" y="5593602"/>
            <a:ext cx="1423656" cy="716075"/>
          </a:xfrm>
          <a:prstGeom prst="rect">
            <a:avLst/>
          </a:prstGeom>
        </p:spPr>
      </p:pic>
      <p:pic>
        <p:nvPicPr>
          <p:cNvPr id="8" name="Image 7" descr="Une image contenant texte, Police, symbole, Graphique&#10;&#10;Description générée automatiquement">
            <a:extLst>
              <a:ext uri="{FF2B5EF4-FFF2-40B4-BE49-F238E27FC236}">
                <a16:creationId xmlns:a16="http://schemas.microsoft.com/office/drawing/2014/main" id="{DBEE94A2-64EB-BB13-34B9-74F2C9E6C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32" y="5593602"/>
            <a:ext cx="2092748" cy="7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5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8AAAB6-3AFB-4148-93FC-B8D586712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1503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05" y="819575"/>
            <a:ext cx="7826939" cy="165356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fr-FR" sz="3200" b="1" dirty="0">
                <a:solidFill>
                  <a:srgbClr val="000000"/>
                </a:solidFill>
                <a:latin typeface="Neue Haas Grotesk Text Pro" panose="020B0504020202020204" pitchFamily="34" charset="0"/>
              </a:rPr>
              <a:t>Chapitre IV : La Commission européenne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924F01D0-D571-77DF-D41E-53877012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678"/>
            <a:ext cx="2743200" cy="411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048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1. Composition et organisation de la Commission européenne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B9535B-7808-AA0F-E70A-0690E3D6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0" b="18430"/>
          <a:stretch/>
        </p:blipFill>
        <p:spPr>
          <a:xfrm>
            <a:off x="6000751" y="0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C2B6C57C-4E62-BABD-5447-4C1535B6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808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4F850119-33CE-0275-0B56-47B9A4D9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54A5D00-2A18-4B4E-B0F2-613C8F2CFE11}"/>
              </a:ext>
            </a:extLst>
          </p:cNvPr>
          <p:cNvSpPr txBox="1">
            <a:spLocks/>
          </p:cNvSpPr>
          <p:nvPr/>
        </p:nvSpPr>
        <p:spPr>
          <a:xfrm>
            <a:off x="4905054" y="511388"/>
            <a:ext cx="5508947" cy="5993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800" b="1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Les commissaires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717550"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Nombre </a:t>
            </a:r>
          </a:p>
          <a:p>
            <a:pPr marL="717550"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Clause de compétence (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art. 17 § 3 TUE</a:t>
            </a: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717550"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Statut</a:t>
            </a:r>
          </a:p>
          <a:p>
            <a:pPr marL="717550"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Désignation</a:t>
            </a:r>
          </a:p>
          <a:p>
            <a:pPr marL="717550"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Fonctions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8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principe de </a:t>
            </a: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collégialité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800" b="1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 Président</a:t>
            </a:r>
            <a:endParaRPr lang="fr-FR" sz="18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34988"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Rôle et mission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CH" sz="1800" dirty="0"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800" dirty="0">
                <a:latin typeface="Book Antiqua" panose="0204060205030503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fr-CH" sz="1800" dirty="0">
              <a:latin typeface="Book Antiqua" panose="0204060205030503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35063" lvl="3" indent="0">
              <a:buFont typeface="Arial" panose="020B0604020202020204" pitchFamily="34" charset="0"/>
              <a:buNone/>
              <a:tabLst>
                <a:tab pos="36513" algn="l"/>
              </a:tabLst>
            </a:pPr>
            <a:endParaRPr lang="fr-FR" sz="2600" b="1" dirty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35010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466130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00"/>
          <a:stretch/>
        </p:blipFill>
        <p:spPr>
          <a:xfrm>
            <a:off x="1524000" y="466130"/>
            <a:ext cx="9144000" cy="5925741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24AC27-7AD5-2544-92DE-9EC8C25F91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421081"/>
            <a:ext cx="4165600" cy="401583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75604" y="466130"/>
            <a:ext cx="3855911" cy="61378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0090"/>
                </a:solidFill>
                <a:latin typeface="Neue Haas Grotesk Text Pro" panose="020B0504020202020204" pitchFamily="34" charset="0"/>
              </a:rPr>
              <a:t>La présidente de la Commission européenne : </a:t>
            </a:r>
          </a:p>
          <a:p>
            <a:pPr marL="0" indent="0" algn="r">
              <a:buNone/>
            </a:pPr>
            <a:endParaRPr lang="fr-FR" sz="3200" b="1" dirty="0">
              <a:solidFill>
                <a:srgbClr val="000090"/>
              </a:solidFill>
              <a:latin typeface="Neue Haas Grotesk Text Pro" panose="020B0504020202020204" pitchFamily="34" charset="0"/>
            </a:endParaRPr>
          </a:p>
          <a:p>
            <a:pPr marL="0" indent="0" algn="r">
              <a:buNone/>
            </a:pPr>
            <a:r>
              <a:rPr lang="fr-FR" sz="3200" b="1" dirty="0">
                <a:solidFill>
                  <a:srgbClr val="000090"/>
                </a:solidFill>
                <a:latin typeface="Neue Haas Grotesk Text Pro" panose="020B0504020202020204" pitchFamily="34" charset="0"/>
              </a:rPr>
              <a:t>Ursula Von der Leyen </a:t>
            </a:r>
          </a:p>
          <a:p>
            <a:pPr marL="0" indent="0" algn="r">
              <a:buNone/>
            </a:pPr>
            <a:r>
              <a:rPr lang="fr-FR" sz="3200" b="1" dirty="0">
                <a:solidFill>
                  <a:srgbClr val="000090"/>
                </a:solidFill>
                <a:latin typeface="Neue Haas Grotesk Text Pro" panose="020B0504020202020204" pitchFamily="34" charset="0"/>
              </a:rPr>
              <a:t>(allemande)</a:t>
            </a:r>
          </a:p>
          <a:p>
            <a:pPr marL="0" indent="0">
              <a:buNone/>
            </a:pPr>
            <a:endParaRPr lang="fr-FR" sz="1500" b="1" dirty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5565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58BCB-BA1E-4E15-977F-4F93057E6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943" y="1085850"/>
            <a:ext cx="6693694" cy="3613149"/>
          </a:xfrm>
        </p:spPr>
        <p:txBody>
          <a:bodyPr anchor="ctr">
            <a:normAutofit/>
          </a:bodyPr>
          <a:lstStyle/>
          <a:p>
            <a:pPr marL="914400" lvl="2" indent="0">
              <a:buNone/>
            </a:pPr>
            <a:r>
              <a:rPr lang="fr-FR" b="1" dirty="0">
                <a:latin typeface="Neue Haas Grotesk Text Pro" panose="020B0504020202020204" pitchFamily="34" charset="0"/>
              </a:rPr>
              <a:t>Section 1. Attributions de la Commission européenne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B9535B-7808-AA0F-E70A-0690E3D6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r="2497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C2B6C57C-4E62-BABD-5447-4C1535B6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953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E385853A-F757-E017-CA97-FB5BBE76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D6597D8A-9D70-4349-A89F-F075334EEC75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E4088A3-A1E5-4362-8E24-EB1FCB430BEE}"/>
              </a:ext>
            </a:extLst>
          </p:cNvPr>
          <p:cNvSpPr txBox="1">
            <a:spLocks/>
          </p:cNvSpPr>
          <p:nvPr/>
        </p:nvSpPr>
        <p:spPr>
          <a:xfrm>
            <a:off x="696930" y="287676"/>
            <a:ext cx="10798139" cy="6000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3513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2400" b="1" dirty="0">
                <a:solidFill>
                  <a:srgbClr val="000090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1. Pouvoir législatif</a:t>
            </a:r>
            <a:endParaRPr lang="fr-CH" sz="2400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……………… de l’initiative législative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Principe (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17 § 2 TUE )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Exceptions</a:t>
            </a: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Modalités de l’initiative législative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800" b="1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433513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fr-FR" sz="2400" b="1" dirty="0">
                <a:solidFill>
                  <a:srgbClr val="000090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2. Pouvoir exécutif</a:t>
            </a:r>
            <a:endParaRPr lang="fr-CH" sz="2400" dirty="0">
              <a:solidFill>
                <a:prstClr val="black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Règle de base : l’exécution </a:t>
            </a:r>
            <a:r>
              <a:rPr lang="fr-FR" sz="1800" b="1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appartient à la fois à l’Union elle-même et aussi aux États membres</a:t>
            </a: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(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291 § 1 TFUE</a:t>
            </a: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 </a:t>
            </a:r>
            <a:endParaRPr lang="fr-CH" sz="1800" dirty="0">
              <a:solidFill>
                <a:prstClr val="black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Pour l’Union européenne : ……………………….</a:t>
            </a:r>
            <a:endParaRPr lang="fr-CH" sz="1800" dirty="0">
              <a:solidFill>
                <a:prstClr val="black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800" dirty="0">
                <a:solidFill>
                  <a:prstClr val="black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Modalités de la fonction d’exécution 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Pouvoir normatif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Exécution financière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Exécution directe ou indirecte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433513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3. </a:t>
            </a:r>
            <a:r>
              <a:rPr lang="fr-FR" sz="2400" b="1" dirty="0">
                <a:solidFill>
                  <a:srgbClr val="000090"/>
                </a:solidFill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Pouvoir de surveillance</a:t>
            </a:r>
            <a:r>
              <a:rPr lang="fr-FR" sz="2400" b="1" dirty="0">
                <a:solidFill>
                  <a:srgbClr val="000090"/>
                </a:solidFill>
                <a:effectLst/>
                <a:latin typeface="Neue Haas Grotesk Tex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H" sz="24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Pouvoir de surveillance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générale : a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ction en manquement</a:t>
            </a:r>
            <a:r>
              <a:rPr lang="fr-FR" sz="1800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art 258 TFUE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fr-CH" sz="1800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Pouvoir de surveillance </a:t>
            </a:r>
            <a:r>
              <a:rPr lang="fr-FR" sz="1800" b="1" dirty="0">
                <a:solidFill>
                  <a:srgbClr val="000099"/>
                </a:solidFill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99"/>
                </a:solidFill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pécifique</a:t>
            </a:r>
            <a:r>
              <a:rPr lang="fr-FR" sz="1800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: </a:t>
            </a:r>
            <a:r>
              <a:rPr lang="fr-FR" sz="1800" b="1" dirty="0">
                <a:effectLst/>
                <a:latin typeface="Neue Haas Grotesk Tex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concurrence</a:t>
            </a:r>
            <a:endParaRPr lang="fr-CH" sz="1800" b="1" dirty="0">
              <a:effectLst/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r-FR" sz="1800" b="1" dirty="0">
              <a:solidFill>
                <a:srgbClr val="000099"/>
              </a:solidFill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r-FR" sz="1800" b="1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800" b="1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800" b="1" dirty="0">
              <a:latin typeface="Neue Haas Grotesk Text Pro" panose="020B05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7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F44F4C5-FE4F-44AB-AAA5-ED31D2E5CB15}"/>
              </a:ext>
            </a:extLst>
          </p:cNvPr>
          <p:cNvCxnSpPr>
            <a:cxnSpLocks/>
          </p:cNvCxnSpPr>
          <p:nvPr/>
        </p:nvCxnSpPr>
        <p:spPr>
          <a:xfrm>
            <a:off x="838200" y="3264794"/>
            <a:ext cx="7031864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738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21e9783-d0a0-48f8-850e-0b081b46d788}" enabled="0" method="" siteId="{e21e9783-d0a0-48f8-850e-0b081b46d7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197</Words>
  <Application>Microsoft Office PowerPoint</Application>
  <PresentationFormat>Grand écran</PresentationFormat>
  <Paragraphs>48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Neue Haas Grotesk Text Pro</vt:lpstr>
      <vt:lpstr>Wingdings</vt:lpstr>
      <vt:lpstr>Thème Office</vt:lpstr>
      <vt:lpstr>Droit institutionnel  de l’Union européenne      Cours magistral de M. Damien Bouvier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institutionnel  de l’Union européenne  Cours magistral de M. Damien Bouvier</dc:title>
  <dc:creator>Damien BOUVIER</dc:creator>
  <cp:lastModifiedBy>Damien Bouvier</cp:lastModifiedBy>
  <cp:revision>17</cp:revision>
  <dcterms:created xsi:type="dcterms:W3CDTF">2020-12-01T13:11:44Z</dcterms:created>
  <dcterms:modified xsi:type="dcterms:W3CDTF">2025-03-12T10:35:48Z</dcterms:modified>
</cp:coreProperties>
</file>