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2" r:id="rId2"/>
    <p:sldId id="338" r:id="rId3"/>
    <p:sldId id="349" r:id="rId4"/>
    <p:sldId id="348" r:id="rId5"/>
    <p:sldId id="269" r:id="rId6"/>
    <p:sldId id="393" r:id="rId7"/>
    <p:sldId id="367" r:id="rId8"/>
    <p:sldId id="258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4" d="100"/>
          <a:sy n="94" d="100"/>
        </p:scale>
        <p:origin x="6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62170162-BA04-4B8C-8E5E-7308833ECE6A}"/>
    <pc:docChg chg="undo custSel modSld">
      <pc:chgData name="Damien Bouvier" userId="7262b343-9cbd-4bd7-8cbf-6b3c6ccd78ea" providerId="ADAL" clId="{62170162-BA04-4B8C-8E5E-7308833ECE6A}" dt="2025-03-12T10:35:46.397" v="25" actId="20577"/>
      <pc:docMkLst>
        <pc:docMk/>
      </pc:docMkLst>
      <pc:sldChg chg="modSp mod">
        <pc:chgData name="Damien Bouvier" userId="7262b343-9cbd-4bd7-8cbf-6b3c6ccd78ea" providerId="ADAL" clId="{62170162-BA04-4B8C-8E5E-7308833ECE6A}" dt="2025-03-12T10:35:46.397" v="25" actId="20577"/>
        <pc:sldMkLst>
          <pc:docMk/>
          <pc:sldMk cId="1350103695" sldId="348"/>
        </pc:sldMkLst>
        <pc:spChg chg="mod">
          <ac:chgData name="Damien Bouvier" userId="7262b343-9cbd-4bd7-8cbf-6b3c6ccd78ea" providerId="ADAL" clId="{62170162-BA04-4B8C-8E5E-7308833ECE6A}" dt="2025-03-12T10:35:46.397" v="25" actId="20577"/>
          <ac:spMkLst>
            <pc:docMk/>
            <pc:sldMk cId="1350103695" sldId="348"/>
            <ac:spMk id="11" creationId="{E54A5D00-2A18-4B4E-B0F2-613C8F2CFE11}"/>
          </ac:spMkLst>
        </pc:spChg>
      </pc:sldChg>
      <pc:sldChg chg="modSp mod">
        <pc:chgData name="Damien Bouvier" userId="7262b343-9cbd-4bd7-8cbf-6b3c6ccd78ea" providerId="ADAL" clId="{62170162-BA04-4B8C-8E5E-7308833ECE6A}" dt="2025-03-12T10:35:11.875" v="4" actId="20577"/>
        <pc:sldMkLst>
          <pc:docMk/>
          <pc:sldMk cId="1302470309" sldId="367"/>
        </pc:sldMkLst>
        <pc:spChg chg="mod">
          <ac:chgData name="Damien Bouvier" userId="7262b343-9cbd-4bd7-8cbf-6b3c6ccd78ea" providerId="ADAL" clId="{62170162-BA04-4B8C-8E5E-7308833ECE6A}" dt="2025-03-12T10:35:11.875" v="4" actId="20577"/>
          <ac:spMkLst>
            <pc:docMk/>
            <pc:sldMk cId="1302470309" sldId="367"/>
            <ac:spMk id="7" creationId="{1E4088A3-A1E5-4362-8E24-EB1FCB430BEE}"/>
          </ac:spMkLst>
        </pc:spChg>
      </pc:sldChg>
      <pc:sldChg chg="modSp mod">
        <pc:chgData name="Damien Bouvier" userId="7262b343-9cbd-4bd7-8cbf-6b3c6ccd78ea" providerId="ADAL" clId="{62170162-BA04-4B8C-8E5E-7308833ECE6A}" dt="2025-03-12T10:34:37.137" v="3" actId="20577"/>
        <pc:sldMkLst>
          <pc:docMk/>
          <pc:sldMk cId="2510355530" sldId="392"/>
        </pc:sldMkLst>
        <pc:spChg chg="mod">
          <ac:chgData name="Damien Bouvier" userId="7262b343-9cbd-4bd7-8cbf-6b3c6ccd78ea" providerId="ADAL" clId="{62170162-BA04-4B8C-8E5E-7308833ECE6A}" dt="2025-03-12T10:34:37.137" v="3" actId="20577"/>
          <ac:spMkLst>
            <pc:docMk/>
            <pc:sldMk cId="2510355530" sldId="392"/>
            <ac:spMk id="10" creationId="{72385D85-F33D-4F8A-B0DA-0CC87D1D8C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34C92-1FCF-784C-B24C-2208657A5A96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72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12.03.2025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5406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34C92-1FCF-784C-B24C-2208657A5A96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7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universitaire 2024/2025 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5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78AAAB6-3AFB-4148-93FC-B8D586712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6" r="15036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605" y="819575"/>
            <a:ext cx="7826939" cy="165356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0"/>
              </a:rPr>
              <a:t>Chapitre IV : La Commission européenne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924F01D0-D571-77DF-D41E-53877012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1048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Composition et organisation de la Commission européenne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0" b="18430"/>
          <a:stretch/>
        </p:blipFill>
        <p:spPr>
          <a:xfrm>
            <a:off x="6000751" y="0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808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4F850119-33CE-0275-0B56-47B9A4D92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E54A5D00-2A18-4B4E-B0F2-613C8F2CFE11}"/>
              </a:ext>
            </a:extLst>
          </p:cNvPr>
          <p:cNvSpPr txBox="1">
            <a:spLocks/>
          </p:cNvSpPr>
          <p:nvPr/>
        </p:nvSpPr>
        <p:spPr>
          <a:xfrm>
            <a:off x="4905054" y="511388"/>
            <a:ext cx="5508947" cy="599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Les commissaires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717550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Nombre </a:t>
            </a:r>
          </a:p>
          <a:p>
            <a:pPr marL="717550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Clause de compétence (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 17 § 3 TUE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717550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Statut</a:t>
            </a:r>
          </a:p>
          <a:p>
            <a:pPr marL="717550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Désignation</a:t>
            </a:r>
          </a:p>
          <a:p>
            <a:pPr marL="717550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Fonctions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principe de 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collégialité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Président</a:t>
            </a:r>
            <a:endParaRPr lang="fr-FR" sz="18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34988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Rôle et mission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CH" sz="1800" dirty="0"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Book Antiqua" panose="0204060205030503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fr-CH" sz="1800" dirty="0"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135063" lvl="3" indent="0">
              <a:buFont typeface="Arial" panose="020B0604020202020204" pitchFamily="34" charset="0"/>
              <a:buNone/>
              <a:tabLst>
                <a:tab pos="36513" algn="l"/>
              </a:tabLst>
            </a:pPr>
            <a:endParaRPr lang="fr-FR" sz="2600" b="1" dirty="0">
              <a:solidFill>
                <a:srgbClr val="000000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35010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466130"/>
            <a:ext cx="4851603" cy="5925741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200"/>
          <a:stretch/>
        </p:blipFill>
        <p:spPr>
          <a:xfrm>
            <a:off x="1524000" y="466130"/>
            <a:ext cx="9144000" cy="5925741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1186286"/>
            <a:ext cx="4320692" cy="4666770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24AC27-7AD5-2544-92DE-9EC8C25F91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421081"/>
            <a:ext cx="4165600" cy="4015837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75604" y="466130"/>
            <a:ext cx="3855911" cy="613787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000090"/>
                </a:solidFill>
                <a:latin typeface="Neue Haas Grotesk Text Pro" panose="020B0504020202020204" pitchFamily="34" charset="0"/>
              </a:rPr>
              <a:t>La présidente de la Commission européenne : </a:t>
            </a:r>
          </a:p>
          <a:p>
            <a:pPr marL="0" indent="0" algn="r">
              <a:buNone/>
            </a:pPr>
            <a:endParaRPr lang="fr-FR" sz="3200" b="1" dirty="0">
              <a:solidFill>
                <a:srgbClr val="000090"/>
              </a:solidFill>
              <a:latin typeface="Neue Haas Grotesk Text Pro" panose="020B0504020202020204" pitchFamily="34" charset="0"/>
            </a:endParaRPr>
          </a:p>
          <a:p>
            <a:pPr marL="0" indent="0" algn="r">
              <a:buNone/>
            </a:pPr>
            <a:r>
              <a:rPr lang="fr-FR" sz="3200" b="1" dirty="0">
                <a:solidFill>
                  <a:srgbClr val="000090"/>
                </a:solidFill>
                <a:latin typeface="Neue Haas Grotesk Text Pro" panose="020B0504020202020204" pitchFamily="34" charset="0"/>
              </a:rPr>
              <a:t>Ursula Von der Leyen </a:t>
            </a:r>
          </a:p>
          <a:p>
            <a:pPr marL="0" indent="0" algn="r">
              <a:buNone/>
            </a:pPr>
            <a:r>
              <a:rPr lang="fr-FR" sz="3200" b="1" dirty="0">
                <a:solidFill>
                  <a:srgbClr val="000090"/>
                </a:solidFill>
                <a:latin typeface="Neue Haas Grotesk Text Pro" panose="020B0504020202020204" pitchFamily="34" charset="0"/>
              </a:rPr>
              <a:t>(allemande)</a:t>
            </a:r>
          </a:p>
          <a:p>
            <a:pPr marL="0" indent="0">
              <a:buNone/>
            </a:pPr>
            <a:endParaRPr lang="fr-FR" sz="1500" b="1" dirty="0">
              <a:solidFill>
                <a:srgbClr val="000000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15565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Attributions de la Commission européenne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r="2497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953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385853A-F757-E017-CA97-FB5BBE76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sz="11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E4088A3-A1E5-4362-8E24-EB1FCB430BEE}"/>
              </a:ext>
            </a:extLst>
          </p:cNvPr>
          <p:cNvSpPr txBox="1">
            <a:spLocks/>
          </p:cNvSpPr>
          <p:nvPr/>
        </p:nvSpPr>
        <p:spPr>
          <a:xfrm>
            <a:off x="696930" y="287676"/>
            <a:ext cx="10798139" cy="6000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33513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00009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1. Pouvoir législatif</a:t>
            </a:r>
            <a:endParaRPr lang="fr-CH" sz="24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 de l’initiative législative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Principe (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17 § 2 TUE )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Exceptions</a:t>
            </a:r>
          </a:p>
          <a:p>
            <a:pPr marL="285750" lvl="1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Modalités de l’initiative législative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433513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sz="2400" b="1" dirty="0">
                <a:solidFill>
                  <a:srgbClr val="00009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2. Pouvoir exécutif</a:t>
            </a:r>
            <a:endParaRPr lang="fr-CH" sz="2400" dirty="0">
              <a:solidFill>
                <a:prstClr val="black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Règle de base : l’exécution </a:t>
            </a:r>
            <a:r>
              <a:rPr lang="fr-FR" sz="1800" b="1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appartient à la fois à l’Union elle-même et aussi aux États membres</a:t>
            </a: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(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291 § 1 TFUE</a:t>
            </a: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 </a:t>
            </a:r>
            <a:endParaRPr lang="fr-CH" sz="1800" dirty="0">
              <a:solidFill>
                <a:prstClr val="black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Pour l’Union européenne : ……………………….</a:t>
            </a:r>
            <a:endParaRPr lang="fr-CH" sz="1800" dirty="0">
              <a:solidFill>
                <a:prstClr val="black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Modalités de la fonction d’exécution :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Pouvoir normatif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Exécution financière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Exécution directe ou indirecte</a:t>
            </a:r>
          </a:p>
          <a:p>
            <a:pPr marL="457200" lvl="1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433513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3. </a:t>
            </a:r>
            <a:r>
              <a:rPr lang="fr-FR" sz="2400" b="1" dirty="0">
                <a:solidFill>
                  <a:srgbClr val="00009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Pouvoir de surveillance</a:t>
            </a:r>
            <a:r>
              <a:rPr lang="fr-FR" sz="24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Pouvoir de surveillance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générale : a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ction en manquement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258 TFUE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Pouvoir de surveillance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pécifique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concurrence</a:t>
            </a:r>
            <a:endParaRPr lang="fr-CH" sz="18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7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197</Words>
  <Application>Microsoft Office PowerPoint</Application>
  <PresentationFormat>Grand écran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Book Antiqua</vt:lpstr>
      <vt:lpstr>Calibri</vt:lpstr>
      <vt:lpstr>Calibri Light</vt:lpstr>
      <vt:lpstr>Neue Haas Grotesk Text Pro</vt:lpstr>
      <vt:lpstr>Wingdings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17</cp:revision>
  <dcterms:created xsi:type="dcterms:W3CDTF">2020-12-01T13:11:44Z</dcterms:created>
  <dcterms:modified xsi:type="dcterms:W3CDTF">2025-03-12T10:35:48Z</dcterms:modified>
</cp:coreProperties>
</file>