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92" r:id="rId2"/>
    <p:sldId id="324" r:id="rId3"/>
    <p:sldId id="295" r:id="rId4"/>
    <p:sldId id="437" r:id="rId5"/>
    <p:sldId id="333" r:id="rId6"/>
    <p:sldId id="260" r:id="rId7"/>
    <p:sldId id="438" r:id="rId8"/>
    <p:sldId id="439" r:id="rId9"/>
    <p:sldId id="442" r:id="rId10"/>
    <p:sldId id="305" r:id="rId11"/>
    <p:sldId id="441" r:id="rId12"/>
    <p:sldId id="443" r:id="rId13"/>
    <p:sldId id="440" r:id="rId14"/>
    <p:sldId id="310" r:id="rId15"/>
    <p:sldId id="314" r:id="rId16"/>
    <p:sldId id="444" r:id="rId17"/>
    <p:sldId id="321" r:id="rId18"/>
    <p:sldId id="445" r:id="rId19"/>
    <p:sldId id="334" r:id="rId20"/>
    <p:sldId id="446" r:id="rId21"/>
    <p:sldId id="341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3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9CB6E-F469-498D-B8C6-D5DF2A0C2838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978D9-53D3-4291-B215-9FF0B51385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39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64240-A2B4-4B4A-AF6B-9FB3AE86AAC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83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34C92-1FCF-784C-B24C-2208657A5A96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72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183BF-6B35-40EE-8434-9A36F528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F325-6DCE-4540-88E6-8D2399720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93361-6F24-4A5D-97F5-D563DC3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A8E55B-CBB4-4BED-B0F9-0DEF1D22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2C4E-1411-4983-BDD4-9BEE43B2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1026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82A052-A13A-3145-9EDC-F01523D5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5D7191-21F3-F041-8060-7321B4BDC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C29768-BED7-5E4F-9772-D5A399600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ECE1C7-9FEF-0640-9E6E-018606CD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D2B3CD-443E-AD48-87BE-5BF6AB6CF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287113-6AEB-9E47-8AAD-FC56A66E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20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34C92-1FCF-784C-B24C-2208657A5A96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7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</a:t>
            </a:r>
            <a:r>
              <a:rPr lang="fr-FR" sz="2000" b="1">
                <a:latin typeface="Neue Haas Grotesk Text Pro" panose="020B0504020202020204" pitchFamily="34" charset="0"/>
              </a:rPr>
              <a:t>universitaire 2025/2026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87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35668" y="259646"/>
            <a:ext cx="8678333" cy="6245577"/>
          </a:xfrm>
        </p:spPr>
        <p:txBody>
          <a:bodyPr>
            <a:noAutofit/>
          </a:bodyPr>
          <a:lstStyle/>
          <a:p>
            <a:pPr marL="557213" lvl="2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  <a:cs typeface="Book Antiqua"/>
              </a:rPr>
              <a:t>Chapitre II : Le contrôle non juridictionnel – La Cour des comptes de l’Union européenne</a:t>
            </a:r>
            <a:endParaRPr lang="fr-FR" sz="3200" b="1" dirty="0">
              <a:solidFill>
                <a:srgbClr val="000000"/>
              </a:solidFill>
              <a:latin typeface="Neue Haas Grotesk Text Pro" panose="020B0504020202020204" pitchFamily="34" charset="77"/>
              <a:cs typeface="Book Antiqua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Mission générale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Composition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art 285 TFUE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Fonctions et moyens 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art. 285 et 287 TFUE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Effets du contrôle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9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69099B-E0E8-2A2E-2242-61C23FAF0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3" r="10153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4283" y="3115228"/>
            <a:ext cx="525779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Titre III : Les autres institutions de l’Union européenne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DFDCC4-0FC7-9CDA-D4F7-10D5903A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80974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I. Les institutions de la gouvernance économique et financières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La Banque centrale européenne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Le Banque européenne d’investissement</a:t>
            </a:r>
          </a:p>
          <a:p>
            <a:pPr marL="457200" lvl="1" indent="0">
              <a:buNone/>
            </a:pPr>
            <a:endParaRPr lang="fr-FR" sz="20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II. Les comités consultatifs</a:t>
            </a:r>
          </a:p>
          <a:p>
            <a:pPr marL="457200" lvl="1" indent="0">
              <a:buNone/>
            </a:pPr>
            <a:endParaRPr lang="fr-FR" sz="20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III. Les organes et organismes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Le SEAE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Les agences</a:t>
            </a:r>
          </a:p>
          <a:p>
            <a:pPr marL="714375" lvl="2" indent="0">
              <a:buNone/>
            </a:pPr>
            <a:endParaRPr lang="fr-FR" b="1" dirty="0">
              <a:latin typeface="Neue Haas Grotesk Text Pro" panose="020B0504020202020204" pitchFamily="34" charset="0"/>
            </a:endParaRPr>
          </a:p>
          <a:p>
            <a:pPr marL="714375" lvl="2" indent="0">
              <a:buNone/>
            </a:pPr>
            <a:endParaRPr lang="fr-FR" b="1" dirty="0">
              <a:latin typeface="Neue Haas Grotesk Text Pro" panose="020B0504020202020204" pitchFamily="34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89DCE54D-24DA-CEE1-B536-E8B491DC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392" y="6195527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sz="1100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2527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1" b="22931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 : les institutions de la gouvernance économique et financières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6545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35668" y="259646"/>
            <a:ext cx="8678333" cy="6245577"/>
          </a:xfrm>
        </p:spPr>
        <p:txBody>
          <a:bodyPr>
            <a:normAutofit/>
          </a:bodyPr>
          <a:lstStyle/>
          <a:p>
            <a:pPr marL="557213" lvl="2" indent="0">
              <a:buNone/>
              <a:tabLst>
                <a:tab pos="36513" algn="l"/>
              </a:tabLst>
            </a:pPr>
            <a:r>
              <a:rPr lang="fr-FR" sz="2600" b="1" dirty="0">
                <a:solidFill>
                  <a:srgbClr val="000000"/>
                </a:solidFill>
                <a:latin typeface="Neue Haas Grotesk Text Pro" panose="020B0504020202020204" pitchFamily="34" charset="77"/>
              </a:rPr>
              <a:t>Section 1. La Banque centrale européenne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Mission générale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Composition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642938" indent="-285750" algn="just">
              <a:spcBef>
                <a:spcPts val="0"/>
              </a:spcBef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Conseil des gouverneurs</a:t>
            </a:r>
          </a:p>
          <a:p>
            <a:pPr marL="642938" indent="-285750"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Le Directoire</a:t>
            </a: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Statut et fonction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art 127 TFUE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49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35668" y="259646"/>
            <a:ext cx="8678333" cy="6245577"/>
          </a:xfrm>
        </p:spPr>
        <p:txBody>
          <a:bodyPr>
            <a:normAutofit/>
          </a:bodyPr>
          <a:lstStyle/>
          <a:p>
            <a:pPr marL="1135063" lvl="3" indent="0">
              <a:buNone/>
              <a:tabLst>
                <a:tab pos="36513" algn="l"/>
              </a:tabLst>
            </a:pPr>
            <a:r>
              <a:rPr lang="fr-FR" sz="2600" b="1" dirty="0">
                <a:solidFill>
                  <a:srgbClr val="000000"/>
                </a:solidFill>
                <a:latin typeface="Neue Haas Grotesk Text Pro" panose="020B0504020202020204" pitchFamily="34" charset="77"/>
              </a:rPr>
              <a:t>Section 2. La Banque européenne d’investissement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Mission générale / Statut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Composition / organisation : </a:t>
            </a:r>
          </a:p>
          <a:p>
            <a:pPr lvl="1" algn="just">
              <a:spcBef>
                <a:spcPts val="0"/>
              </a:spcBef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onseil des gouverneurs</a:t>
            </a:r>
          </a:p>
          <a:p>
            <a:pPr lvl="1" algn="just">
              <a:spcBef>
                <a:spcPts val="0"/>
              </a:spcBef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onseil d’administration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Comité de direction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Activités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135063" lvl="3" indent="0">
              <a:buNone/>
              <a:tabLst>
                <a:tab pos="36513" algn="l"/>
              </a:tabLst>
            </a:pPr>
            <a:endParaRPr lang="fr-FR" sz="2600" b="1" dirty="0">
              <a:solidFill>
                <a:srgbClr val="000000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3682942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8" b="4348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II : les comités consultatifs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16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0471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35668" y="259646"/>
            <a:ext cx="8678333" cy="6245577"/>
          </a:xfrm>
        </p:spPr>
        <p:txBody>
          <a:bodyPr>
            <a:normAutofit/>
          </a:bodyPr>
          <a:lstStyle/>
          <a:p>
            <a:pPr marL="557213" lvl="2" indent="0">
              <a:buNone/>
              <a:tabLst>
                <a:tab pos="36513" algn="l"/>
              </a:tabLst>
            </a:pPr>
            <a:r>
              <a:rPr lang="fr-FR" sz="2800" b="1" dirty="0">
                <a:solidFill>
                  <a:srgbClr val="000000"/>
                </a:solidFill>
                <a:latin typeface="Neue Haas Grotesk Text Pro" panose="020B0504020202020204" pitchFamily="34" charset="77"/>
              </a:rPr>
              <a:t>Chapitre II : Les comités consultatifs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Comité économique et social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art. 300 § 2 TFUE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Comité des régions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(art 300 § 3 TFUE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Organisation des comités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Consultation des comités</a:t>
            </a:r>
          </a:p>
          <a:p>
            <a:pPr marL="642938" indent="-285750" algn="just">
              <a:spcBef>
                <a:spcPts val="0"/>
              </a:spcBef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En vertu d’u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ne …………………….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642938" indent="-285750" algn="just">
              <a:spcBef>
                <a:spcPts val="0"/>
              </a:spcBef>
            </a:pP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Sur saisine : du……………………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fr-FR" sz="1800" dirty="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du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……………..</a:t>
            </a: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ou de la …………………….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642938" indent="-285750" algn="just">
              <a:spcBef>
                <a:spcPts val="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0"/>
                </a:solidFill>
                <a:effectLst/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 leur propre …………..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fr-CH" sz="1800" b="1" dirty="0">
              <a:solidFill>
                <a:srgbClr val="000099"/>
              </a:solidFill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Effet des avis des comités</a:t>
            </a:r>
            <a:endParaRPr lang="fr-CH" sz="1800" dirty="0">
              <a:effectLst/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57213" lvl="2" indent="0">
              <a:buNone/>
              <a:tabLst>
                <a:tab pos="36513" algn="l"/>
              </a:tabLst>
            </a:pPr>
            <a:endParaRPr lang="fr-FR" sz="2600" b="1" dirty="0">
              <a:solidFill>
                <a:srgbClr val="000000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3124902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0" b="27160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III : les organes et organismes particuliers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18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65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Le Service européen pour l’action extérieure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8" r="24938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19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F1A0E44-5B9D-C83E-2C05-6D2ED868D682}"/>
              </a:ext>
            </a:extLst>
          </p:cNvPr>
          <p:cNvSpPr txBox="1">
            <a:spLocks/>
          </p:cNvSpPr>
          <p:nvPr/>
        </p:nvSpPr>
        <p:spPr>
          <a:xfrm>
            <a:off x="986203" y="3429000"/>
            <a:ext cx="4123594" cy="23947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Origine / mission générale  (art. 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27 §3 TUE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fr-FR" sz="1800" b="1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décision du Conseil 2010/427 UE du 26 juillet 2010)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Statut / composition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>
              <a:solidFill>
                <a:srgbClr val="000000"/>
              </a:solidFill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solidFill>
                  <a:srgbClr val="00000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Organisation</a:t>
            </a:r>
            <a:endParaRPr lang="fr-FR" sz="2600" dirty="0">
              <a:solidFill>
                <a:srgbClr val="000000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285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Partie II : Le cadre institutionnel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FC8FFFCF-D0AC-A5F7-ADCA-1E0EA8EC5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68276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Les agences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r="2497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20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B30F84B-4D19-E594-5DFB-1CD7BCDC5571}"/>
              </a:ext>
            </a:extLst>
          </p:cNvPr>
          <p:cNvSpPr txBox="1">
            <a:spLocks/>
          </p:cNvSpPr>
          <p:nvPr/>
        </p:nvSpPr>
        <p:spPr>
          <a:xfrm>
            <a:off x="662392" y="3128276"/>
            <a:ext cx="5267892" cy="3613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Mission générale / Statut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D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éconcentration exécutive</a:t>
            </a: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/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décentralisation fonctionnelle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fr-CH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Hétérogénéité des pouvoirs attribués :</a:t>
            </a:r>
          </a:p>
          <a:p>
            <a:pPr marL="449263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pouvoir 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décisionnel</a:t>
            </a: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  <a:p>
            <a:pPr marL="449263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pouvoir répressif</a:t>
            </a: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  <a:p>
            <a:pPr marL="449263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pouvoir normatif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  <a:p>
            <a:pPr marL="449263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rôle de 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régulation</a:t>
            </a:r>
          </a:p>
          <a:p>
            <a:pPr marL="449263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….</a:t>
            </a:r>
          </a:p>
          <a:p>
            <a:pPr marL="1135063" lvl="3" indent="0">
              <a:buFont typeface="Arial" panose="020B0604020202020204" pitchFamily="34" charset="0"/>
              <a:buNone/>
              <a:tabLst>
                <a:tab pos="36513" algn="l"/>
              </a:tabLst>
            </a:pPr>
            <a:endParaRPr lang="fr-FR" sz="2600" b="1" dirty="0">
              <a:solidFill>
                <a:srgbClr val="000000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467191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C0D283F-5CC8-F94A-9DA2-BB81AE23FEC2}"/>
              </a:ext>
            </a:extLst>
          </p:cNvPr>
          <p:cNvCxnSpPr>
            <a:cxnSpLocks/>
          </p:cNvCxnSpPr>
          <p:nvPr/>
        </p:nvCxnSpPr>
        <p:spPr>
          <a:xfrm>
            <a:off x="4770784" y="3429000"/>
            <a:ext cx="5897217" cy="0"/>
          </a:xfrm>
          <a:prstGeom prst="line">
            <a:avLst/>
          </a:prstGeom>
          <a:ln w="508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48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B4AC2D60-389C-41B7-9AAD-0C9686C63FD4}"/>
              </a:ext>
            </a:extLst>
          </p:cNvPr>
          <p:cNvSpPr txBox="1">
            <a:spLocks noChangeArrowheads="1"/>
          </p:cNvSpPr>
          <p:nvPr/>
        </p:nvSpPr>
        <p:spPr>
          <a:xfrm>
            <a:off x="2350222" y="1458405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Parlement européen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5BD84BD-CADE-4145-978B-C00370AC5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810" y="2523604"/>
            <a:ext cx="2253527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Cour de justice de l’Union européenne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193B458-6553-416D-8AAF-2F7E058D1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0082" y="3187297"/>
            <a:ext cx="2285999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Cour des comptes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2992FCA-0D29-42F4-AD6F-DF11E98B0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118131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Comité économique et social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D0EE7E3-0B02-45EA-8FB8-B64CB17C7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747" y="5140973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Comité des régions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301E2B7-E050-4CDE-8246-743C12299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0083" y="1420312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Conseil de l’Union européenne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(Conseil)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1B2171E9-B018-4A67-A4EA-458898F5C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944" y="1420499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Commission européenne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6B93C41A-4E90-404D-B229-691627F82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747" y="4362090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Banque européenne d’investissement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FFEBA98D-D0B4-4D9E-A024-A7AF89465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369663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Banque centrale européenne</a:t>
            </a: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08D5802-5974-4B10-998E-8D5485F88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9669" y="5876199"/>
            <a:ext cx="1752600" cy="76128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2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1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  <a:defRPr/>
            </a:pPr>
            <a:endParaRPr lang="fr-FR" altLang="nl-BE" sz="1600" b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4765" name="Rectangle 14">
            <a:extLst>
              <a:ext uri="{FF2B5EF4-FFF2-40B4-BE49-F238E27FC236}">
                <a16:creationId xmlns:a16="http://schemas.microsoft.com/office/drawing/2014/main" id="{4CFE3B88-39AC-46B5-9E2D-8DFF4C561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269" y="6047288"/>
            <a:ext cx="2057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fr-FR" altLang="en-US" sz="1200" dirty="0">
                <a:solidFill>
                  <a:srgbClr val="595959"/>
                </a:solidFill>
                <a:latin typeface="Verdana" panose="020B0604030504040204" pitchFamily="34" charset="0"/>
              </a:rPr>
              <a:t>Agences</a:t>
            </a: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3F4651F6-F176-4381-84AF-6EF28D004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969" y="761208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Conseil européen</a:t>
            </a:r>
          </a:p>
        </p:txBody>
      </p:sp>
      <p:pic>
        <p:nvPicPr>
          <p:cNvPr id="74767" name="Picture 1">
            <a:extLst>
              <a:ext uri="{FF2B5EF4-FFF2-40B4-BE49-F238E27FC236}">
                <a16:creationId xmlns:a16="http://schemas.microsoft.com/office/drawing/2014/main" id="{380FC52D-13F0-4DCD-B777-ED466DCD96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075" y="581765"/>
            <a:ext cx="5857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8" name="Picture 1">
            <a:extLst>
              <a:ext uri="{FF2B5EF4-FFF2-40B4-BE49-F238E27FC236}">
                <a16:creationId xmlns:a16="http://schemas.microsoft.com/office/drawing/2014/main" id="{84F199B4-C8E6-4D96-8A7D-BC0C05528D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9697" y="1151372"/>
            <a:ext cx="781050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9" name="Picture 19">
            <a:extLst>
              <a:ext uri="{FF2B5EF4-FFF2-40B4-BE49-F238E27FC236}">
                <a16:creationId xmlns:a16="http://schemas.microsoft.com/office/drawing/2014/main" id="{BF6D9895-5020-4DB1-9684-50ABDFECF3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5445" y="1078852"/>
            <a:ext cx="5492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0" name="Picture 17">
            <a:extLst>
              <a:ext uri="{FF2B5EF4-FFF2-40B4-BE49-F238E27FC236}">
                <a16:creationId xmlns:a16="http://schemas.microsoft.com/office/drawing/2014/main" id="{6A9DAA6F-1034-4485-87F4-52ED200C7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117" y="1224442"/>
            <a:ext cx="56832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1" name="Picture 12">
            <a:extLst>
              <a:ext uri="{FF2B5EF4-FFF2-40B4-BE49-F238E27FC236}">
                <a16:creationId xmlns:a16="http://schemas.microsoft.com/office/drawing/2014/main" id="{00CF52EB-D0A2-4A2E-9DCD-BBCF55400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3580" y="2325104"/>
            <a:ext cx="498475" cy="39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3" name="Picture 4">
            <a:extLst>
              <a:ext uri="{FF2B5EF4-FFF2-40B4-BE49-F238E27FC236}">
                <a16:creationId xmlns:a16="http://schemas.microsoft.com/office/drawing/2014/main" id="{6A63BCE4-A92A-401C-A91A-27889871D0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2969" y="5021339"/>
            <a:ext cx="3762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4" name="Picture 20">
            <a:extLst>
              <a:ext uri="{FF2B5EF4-FFF2-40B4-BE49-F238E27FC236}">
                <a16:creationId xmlns:a16="http://schemas.microsoft.com/office/drawing/2014/main" id="{0C154FFF-0E2E-40FC-8B66-3B4F2BB9354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0097" y="5025799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5" name="Picture 2">
            <a:extLst>
              <a:ext uri="{FF2B5EF4-FFF2-40B4-BE49-F238E27FC236}">
                <a16:creationId xmlns:a16="http://schemas.microsoft.com/office/drawing/2014/main" id="{051C8D3E-1243-467B-A3A3-05B974167F5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3580" y="4232703"/>
            <a:ext cx="4683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6" name="Picture 21">
            <a:extLst>
              <a:ext uri="{FF2B5EF4-FFF2-40B4-BE49-F238E27FC236}">
                <a16:creationId xmlns:a16="http://schemas.microsoft.com/office/drawing/2014/main" id="{6F20B0AF-334D-4B3C-B28F-99A0D3A42FF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2970" y="4230976"/>
            <a:ext cx="4048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8">
            <a:extLst>
              <a:ext uri="{FF2B5EF4-FFF2-40B4-BE49-F238E27FC236}">
                <a16:creationId xmlns:a16="http://schemas.microsoft.com/office/drawing/2014/main" id="{4DB1A453-F932-DC48-BC42-638DE01D0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747" y="5990139"/>
            <a:ext cx="2286000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Service européen d’action extérieure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48F37F-E852-AC4A-91A4-23488CE231AF}"/>
              </a:ext>
            </a:extLst>
          </p:cNvPr>
          <p:cNvSpPr txBox="1"/>
          <p:nvPr/>
        </p:nvSpPr>
        <p:spPr>
          <a:xfrm>
            <a:off x="4041757" y="298262"/>
            <a:ext cx="3700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latin typeface="Neue Haas Grotesk Text Pro" panose="020B0504020202020204" pitchFamily="34" charset="0"/>
              </a:rPr>
              <a:t>Titre I : Les institutions politiques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91A57-60DB-B64F-BB61-A467321AFCF9}"/>
              </a:ext>
            </a:extLst>
          </p:cNvPr>
          <p:cNvSpPr txBox="1"/>
          <p:nvPr/>
        </p:nvSpPr>
        <p:spPr>
          <a:xfrm>
            <a:off x="3921753" y="2106132"/>
            <a:ext cx="395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Neue Haas Grotesk Text Pro" panose="020B0504020202020204" pitchFamily="34" charset="0"/>
              </a:rPr>
              <a:t>Titre II : Les institutions de contrôle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6B0AA5-E2F1-734C-A59C-7BF8114F2099}"/>
              </a:ext>
            </a:extLst>
          </p:cNvPr>
          <p:cNvSpPr txBox="1"/>
          <p:nvPr/>
        </p:nvSpPr>
        <p:spPr>
          <a:xfrm>
            <a:off x="3545935" y="3783566"/>
            <a:ext cx="5051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Neue Haas Grotesk Text Pro" panose="020B0504020202020204" pitchFamily="34" charset="0"/>
              </a:rPr>
              <a:t>Titre III : Les autres institutions et organismes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323792A0-F6C8-294A-B627-120339BB3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2509203"/>
            <a:ext cx="2285999" cy="533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</a:rPr>
              <a:t>Parquet européen</a:t>
            </a:r>
          </a:p>
        </p:txBody>
      </p:sp>
      <p:pic>
        <p:nvPicPr>
          <p:cNvPr id="74772" name="Picture 15">
            <a:extLst>
              <a:ext uri="{FF2B5EF4-FFF2-40B4-BE49-F238E27FC236}">
                <a16:creationId xmlns:a16="http://schemas.microsoft.com/office/drawing/2014/main" id="{038A97DF-C15B-431E-928B-959358BFB33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19" b="-732"/>
          <a:stretch>
            <a:fillRect/>
          </a:stretch>
        </p:blipFill>
        <p:spPr bwMode="auto">
          <a:xfrm>
            <a:off x="4610747" y="2951692"/>
            <a:ext cx="4635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B4613B-7E97-A1D5-40AF-98CBA2F3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1146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69099B-E0E8-2A2E-2242-61C23FAF0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" r="300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4283" y="3115228"/>
            <a:ext cx="525779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Titre II : Les institutions de contrôle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DFDCC4-0FC7-9CDA-D4F7-10D5903A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3072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I. Le contrôle juridictionnel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La Cour de justice de l’Union européenne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Le Parquet européen</a:t>
            </a:r>
          </a:p>
          <a:p>
            <a:pPr marL="457200" lvl="1" indent="0">
              <a:buNone/>
            </a:pPr>
            <a:endParaRPr lang="fr-FR" sz="20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II. Le contrôle non juridictionnel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89DCE54D-24DA-CEE1-B536-E8B491DC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392" y="6195527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sz="1100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241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66" b="27966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 : le contrôle juridictionnel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15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La Cour de justice de l’Union européenne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2" r="2032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D2255BC-4444-744A-0338-392C3061B983}"/>
              </a:ext>
            </a:extLst>
          </p:cNvPr>
          <p:cNvSpPr txBox="1">
            <a:spLocks/>
          </p:cNvSpPr>
          <p:nvPr/>
        </p:nvSpPr>
        <p:spPr>
          <a:xfrm>
            <a:off x="732493" y="3473301"/>
            <a:ext cx="4360332" cy="2883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Composition officielle</a:t>
            </a:r>
          </a:p>
          <a:p>
            <a:pPr marL="463550" indent="-285750" algn="just">
              <a:spcBef>
                <a:spcPts val="0"/>
              </a:spcBef>
              <a:buFontTx/>
              <a:buChar char="-"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La C……….. .. ………… </a:t>
            </a: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elle-même</a:t>
            </a:r>
            <a:endParaRPr lang="fr-CH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63550" indent="-285750" algn="just">
              <a:spcBef>
                <a:spcPts val="0"/>
              </a:spcBef>
              <a:buFontTx/>
              <a:buChar char="-"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Le Tribunal </a:t>
            </a:r>
            <a:endParaRPr lang="fr-CH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4635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Les </a:t>
            </a: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tribunaux spécialisés</a:t>
            </a:r>
          </a:p>
          <a:p>
            <a:pPr marL="177800" indent="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1800" b="1">
                <a:solidFill>
                  <a:srgbClr val="000090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ATTENTION : </a:t>
            </a:r>
            <a:endParaRPr lang="fr-CH" sz="1800" b="1">
              <a:solidFill>
                <a:srgbClr val="000090"/>
              </a:solidFill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71463" indent="-271463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CH" sz="1800" b="1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71463" indent="-271463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CH" sz="1800" b="1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Mission (</a:t>
            </a:r>
            <a:r>
              <a:rPr lang="fr-FR" sz="1800" b="1">
                <a:latin typeface="Neue Haas Grotesk Text Pro" panose="020B0504020202020204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19 § 1 TUE) : </a:t>
            </a:r>
            <a:endParaRPr lang="fr-FR" sz="1800" b="1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 b="1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 b="1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Membres de la juridiction : </a:t>
            </a:r>
            <a:endParaRPr lang="fr-CH" sz="1800" b="1" dirty="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414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Le Parquet européen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7" r="20337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0A061FA-FCF9-B25C-F351-20EF47303A08}"/>
              </a:ext>
            </a:extLst>
          </p:cNvPr>
          <p:cNvSpPr txBox="1">
            <a:spLocks/>
          </p:cNvSpPr>
          <p:nvPr/>
        </p:nvSpPr>
        <p:spPr>
          <a:xfrm>
            <a:off x="969757" y="3371849"/>
            <a:ext cx="4156486" cy="24569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Création : </a:t>
            </a:r>
            <a:r>
              <a:rPr lang="fr-FR" sz="1800" b="1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Règlement du Conseil UE 2017/1939 adopté le 12 octobre 2017</a:t>
            </a:r>
            <a:endParaRPr lang="fr-CH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Statut et fonction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800"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800"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Organisation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800" b="1">
                <a:solidFill>
                  <a:srgbClr val="000099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Niveau ………………..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800" b="1">
                <a:solidFill>
                  <a:srgbClr val="000099"/>
                </a:solidFill>
                <a:latin typeface="Neue Haas Grotesk Text Pro" panose="020B0504020202020204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Niveau ……………….. : </a:t>
            </a:r>
            <a:endParaRPr lang="fr-CH" sz="1800" b="1" dirty="0">
              <a:solidFill>
                <a:srgbClr val="000099"/>
              </a:solidFill>
              <a:latin typeface="Neue Haas Grotesk Text Pro" panose="020B0504020202020204" pitchFamily="34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39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47F1F05-A3C2-4F3F-9141-1BF7D75F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7" b="22947"/>
          <a:stretch/>
        </p:blipFill>
        <p:spPr>
          <a:xfrm>
            <a:off x="20" y="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3752850"/>
            <a:ext cx="10837857" cy="245268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Chapitre II : le contrôle non juridictionnel</a:t>
            </a: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1B77FFE3-35D1-08B7-D3D6-56F4B84F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8573" y="6247774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mtClean="0">
                <a:solidFill>
                  <a:schemeClr val="tx1"/>
                </a:solidFill>
                <a:latin typeface="+mj-lt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9462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525</Words>
  <Application>Microsoft Office PowerPoint</Application>
  <PresentationFormat>Grand écran</PresentationFormat>
  <Paragraphs>137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Neue Haas Grotesk Text Pro</vt:lpstr>
      <vt:lpstr>Verdana</vt:lpstr>
      <vt:lpstr>Wingdings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22</cp:revision>
  <dcterms:created xsi:type="dcterms:W3CDTF">2020-12-01T13:11:44Z</dcterms:created>
  <dcterms:modified xsi:type="dcterms:W3CDTF">2026-03-11T10:02:22Z</dcterms:modified>
</cp:coreProperties>
</file>