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9" r:id="rId2"/>
    <p:sldId id="302" r:id="rId3"/>
    <p:sldId id="261" r:id="rId4"/>
    <p:sldId id="301" r:id="rId5"/>
    <p:sldId id="264" r:id="rId6"/>
    <p:sldId id="267" r:id="rId7"/>
    <p:sldId id="274" r:id="rId8"/>
    <p:sldId id="269" r:id="rId9"/>
    <p:sldId id="266" r:id="rId10"/>
    <p:sldId id="270" r:id="rId11"/>
    <p:sldId id="311" r:id="rId12"/>
    <p:sldId id="268" r:id="rId13"/>
    <p:sldId id="319" r:id="rId14"/>
    <p:sldId id="320" r:id="rId15"/>
    <p:sldId id="321" r:id="rId16"/>
    <p:sldId id="322" r:id="rId17"/>
    <p:sldId id="324" r:id="rId18"/>
    <p:sldId id="323" r:id="rId19"/>
    <p:sldId id="304" r:id="rId20"/>
    <p:sldId id="313" r:id="rId21"/>
    <p:sldId id="303" r:id="rId22"/>
    <p:sldId id="314" r:id="rId23"/>
    <p:sldId id="315" r:id="rId24"/>
    <p:sldId id="316" r:id="rId25"/>
    <p:sldId id="317" r:id="rId26"/>
    <p:sldId id="318" r:id="rId27"/>
    <p:sldId id="325" r:id="rId28"/>
    <p:sldId id="326" r:id="rId29"/>
    <p:sldId id="306" r:id="rId30"/>
    <p:sldId id="284" r:id="rId31"/>
    <p:sldId id="307" r:id="rId32"/>
    <p:sldId id="308" r:id="rId33"/>
    <p:sldId id="292" r:id="rId34"/>
    <p:sldId id="293" r:id="rId35"/>
    <p:sldId id="281" r:id="rId36"/>
    <p:sldId id="299" r:id="rId37"/>
    <p:sldId id="312" r:id="rId38"/>
    <p:sldId id="295" r:id="rId39"/>
    <p:sldId id="310" r:id="rId40"/>
    <p:sldId id="309" r:id="rId41"/>
    <p:sldId id="300" r:id="rId42"/>
    <p:sldId id="294"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6"/>
    <p:restoredTop sz="91482"/>
  </p:normalViewPr>
  <p:slideViewPr>
    <p:cSldViewPr snapToGrid="0">
      <p:cViewPr varScale="1">
        <p:scale>
          <a:sx n="70" d="100"/>
          <a:sy n="70" d="100"/>
        </p:scale>
        <p:origin x="-728"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oleObject" Target="file:///\\Users\sandrinegarcia_1\Downloads\chapitre-11---les-d-parts-volontaires-118168(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48232534762942"/>
          <c:y val="0.0509259259259259"/>
          <c:w val="0.92159129403794"/>
          <c:h val="0.625712592592593"/>
        </c:manualLayout>
      </c:layout>
      <c:barChart>
        <c:barDir val="col"/>
        <c:grouping val="stacked"/>
        <c:varyColors val="0"/>
        <c:ser>
          <c:idx val="0"/>
          <c:order val="0"/>
          <c:tx>
            <c:strRef>
              <c:f>'Figure 11.1'!$B$36</c:f>
              <c:strCache>
                <c:ptCount val="1"/>
                <c:pt idx="0">
                  <c:v>Démissions</c:v>
                </c:pt>
              </c:strCache>
            </c:strRef>
          </c:tx>
          <c:spPr>
            <a:solidFill>
              <a:schemeClr val="accent1"/>
            </a:solidFill>
            <a:ln>
              <a:noFill/>
            </a:ln>
          </c:spPr>
          <c:invertIfNegative val="0"/>
          <c:dPt>
            <c:idx val="8"/>
            <c:invertIfNegative val="0"/>
            <c:bubble3D val="0"/>
            <c:extLst xmlns:c16r2="http://schemas.microsoft.com/office/drawing/2015/06/chart">
              <c:ext xmlns:c16="http://schemas.microsoft.com/office/drawing/2014/chart" uri="{C3380CC4-5D6E-409C-BE32-E72D297353CC}">
                <c16:uniqueId val="{00000000-F0BB-9546-8ADE-2D24C3BBDA05}"/>
              </c:ext>
            </c:extLst>
          </c:dPt>
          <c:dPt>
            <c:idx val="9"/>
            <c:invertIfNegative val="0"/>
            <c:bubble3D val="0"/>
            <c:extLst xmlns:c16r2="http://schemas.microsoft.com/office/drawing/2015/06/chart">
              <c:ext xmlns:c16="http://schemas.microsoft.com/office/drawing/2014/chart" uri="{C3380CC4-5D6E-409C-BE32-E72D297353CC}">
                <c16:uniqueId val="{00000001-F0BB-9546-8ADE-2D24C3BBDA05}"/>
              </c:ext>
            </c:extLst>
          </c:dPt>
          <c:dLbls>
            <c:delete val="1"/>
          </c:dLbls>
          <c:cat>
            <c:strRef>
              <c:f>'Figure 11.1'!$C$35:$O$35</c:f>
              <c:strCache>
                <c:ptCount val="13"/>
                <c:pt idx="0">
                  <c:v>2008-2009</c:v>
                </c:pt>
                <c:pt idx="1">
                  <c:v>2009-2010</c:v>
                </c:pt>
                <c:pt idx="2">
                  <c:v>2010-2011</c:v>
                </c:pt>
                <c:pt idx="3">
                  <c:v>2011-2012</c:v>
                </c:pt>
                <c:pt idx="4">
                  <c:v>2012-2013</c:v>
                </c:pt>
                <c:pt idx="5">
                  <c:v>2013-2014</c:v>
                </c:pt>
                <c:pt idx="6">
                  <c:v>2014-2015</c:v>
                </c:pt>
                <c:pt idx="7">
                  <c:v>2015-2016</c:v>
                </c:pt>
                <c:pt idx="8">
                  <c:v>2016-2017</c:v>
                </c:pt>
                <c:pt idx="9">
                  <c:v>2017-2018</c:v>
                </c:pt>
                <c:pt idx="10">
                  <c:v>2018-2019</c:v>
                </c:pt>
                <c:pt idx="11">
                  <c:v>2019-2020</c:v>
                </c:pt>
                <c:pt idx="12">
                  <c:v>2020-2021</c:v>
                </c:pt>
              </c:strCache>
            </c:strRef>
          </c:cat>
          <c:val>
            <c:numRef>
              <c:f>'Figure 11.1'!$C$36:$O$36</c:f>
              <c:numCache>
                <c:formatCode>_(* #,##0.00_);_(* \(#,##0.00\);_(* "-"??_);_(@_)</c:formatCode>
                <c:ptCount val="13"/>
                <c:pt idx="0">
                  <c:v>0.0505197707179637</c:v>
                </c:pt>
                <c:pt idx="1">
                  <c:v>0.0611688583169304</c:v>
                </c:pt>
                <c:pt idx="2">
                  <c:v>0.0797108772609065</c:v>
                </c:pt>
                <c:pt idx="3">
                  <c:v>0.0734113863390732</c:v>
                </c:pt>
                <c:pt idx="4">
                  <c:v>0.0586595628318896</c:v>
                </c:pt>
                <c:pt idx="5">
                  <c:v>0.0769664335108614</c:v>
                </c:pt>
                <c:pt idx="6">
                  <c:v>0.116114161595097</c:v>
                </c:pt>
                <c:pt idx="7">
                  <c:v>0.143422736368399</c:v>
                </c:pt>
                <c:pt idx="8">
                  <c:v>0.175016905041964</c:v>
                </c:pt>
                <c:pt idx="9">
                  <c:v>0.200204867366041</c:v>
                </c:pt>
                <c:pt idx="10">
                  <c:v>0.234335502532767</c:v>
                </c:pt>
                <c:pt idx="11">
                  <c:v>0.206193127647932</c:v>
                </c:pt>
                <c:pt idx="12">
                  <c:v>0.223464948168547</c:v>
                </c:pt>
              </c:numCache>
            </c:numRef>
          </c:val>
          <c:extLst xmlns:c16r2="http://schemas.microsoft.com/office/drawing/2015/06/chart">
            <c:ext xmlns:c16="http://schemas.microsoft.com/office/drawing/2014/chart" uri="{C3380CC4-5D6E-409C-BE32-E72D297353CC}">
              <c16:uniqueId val="{00000002-F0BB-9546-8ADE-2D24C3BBDA05}"/>
            </c:ext>
          </c:extLst>
        </c:ser>
        <c:ser>
          <c:idx val="1"/>
          <c:order val="1"/>
          <c:tx>
            <c:strRef>
              <c:f>'Figure 11.1'!$B$37</c:f>
              <c:strCache>
                <c:ptCount val="1"/>
                <c:pt idx="0">
                  <c:v>Ruptures conventionnelles</c:v>
                </c:pt>
              </c:strCache>
            </c:strRef>
          </c:tx>
          <c:spPr>
            <a:solidFill>
              <a:schemeClr val="accent3"/>
            </a:solidFill>
            <a:ln>
              <a:noFill/>
            </a:ln>
          </c:spPr>
          <c:invertIfNegative val="0"/>
          <c:dPt>
            <c:idx val="11"/>
            <c:invertIfNegative val="0"/>
            <c:bubble3D val="0"/>
            <c:extLst xmlns:c16r2="http://schemas.microsoft.com/office/drawing/2015/06/chart">
              <c:ext xmlns:c16="http://schemas.microsoft.com/office/drawing/2014/chart" uri="{C3380CC4-5D6E-409C-BE32-E72D297353CC}">
                <c16:uniqueId val="{00000003-F0BB-9546-8ADE-2D24C3BBDA05}"/>
              </c:ext>
            </c:extLst>
          </c:dPt>
          <c:dPt>
            <c:idx val="12"/>
            <c:invertIfNegative val="0"/>
            <c:bubble3D val="0"/>
            <c:extLst xmlns:c16r2="http://schemas.microsoft.com/office/drawing/2015/06/chart">
              <c:ext xmlns:c16="http://schemas.microsoft.com/office/drawing/2014/chart" uri="{C3380CC4-5D6E-409C-BE32-E72D297353CC}">
                <c16:uniqueId val="{00000004-F0BB-9546-8ADE-2D24C3BBDA05}"/>
              </c:ext>
            </c:extLst>
          </c:dPt>
          <c:dLbls>
            <c:dLbl>
              <c:idx val="11"/>
              <c:layout>
                <c:manualLayout>
                  <c:x val="-1.57610513738162E-16"/>
                  <c:y val="-0.0808050231234276"/>
                </c:manualLayout>
              </c:layout>
              <c:tx>
                <c:rich>
                  <a:bodyPr/>
                  <a:lstStyle/>
                  <a:p>
                    <a:r>
                      <a:rPr lang="en-US"/>
                      <a:t>136</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F0BB-9546-8ADE-2D24C3BBDA05}"/>
                </c:ext>
              </c:extLst>
            </c:dLbl>
            <c:dLbl>
              <c:idx val="12"/>
              <c:layout>
                <c:manualLayout>
                  <c:x val="0.0"/>
                  <c:y val="-0.119096248899532"/>
                </c:manualLayout>
              </c:layout>
              <c:tx>
                <c:rich>
                  <a:bodyPr/>
                  <a:lstStyle/>
                  <a:p>
                    <a:r>
                      <a:rPr lang="en-US"/>
                      <a:t>827</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F0BB-9546-8ADE-2D24C3BBDA05}"/>
                </c:ext>
              </c:extLst>
            </c:dLbl>
            <c:spPr>
              <a:noFill/>
              <a:ln>
                <a:noFill/>
              </a:ln>
              <a:effectLst/>
            </c:spPr>
            <c:dLblPos val="ct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'Figure 11.1'!$C$35:$O$35</c:f>
              <c:strCache>
                <c:ptCount val="13"/>
                <c:pt idx="0">
                  <c:v>2008-2009</c:v>
                </c:pt>
                <c:pt idx="1">
                  <c:v>2009-2010</c:v>
                </c:pt>
                <c:pt idx="2">
                  <c:v>2010-2011</c:v>
                </c:pt>
                <c:pt idx="3">
                  <c:v>2011-2012</c:v>
                </c:pt>
                <c:pt idx="4">
                  <c:v>2012-2013</c:v>
                </c:pt>
                <c:pt idx="5">
                  <c:v>2013-2014</c:v>
                </c:pt>
                <c:pt idx="6">
                  <c:v>2014-2015</c:v>
                </c:pt>
                <c:pt idx="7">
                  <c:v>2015-2016</c:v>
                </c:pt>
                <c:pt idx="8">
                  <c:v>2016-2017</c:v>
                </c:pt>
                <c:pt idx="9">
                  <c:v>2017-2018</c:v>
                </c:pt>
                <c:pt idx="10">
                  <c:v>2018-2019</c:v>
                </c:pt>
                <c:pt idx="11">
                  <c:v>2019-2020</c:v>
                </c:pt>
                <c:pt idx="12">
                  <c:v>2020-2021</c:v>
                </c:pt>
              </c:strCache>
            </c:strRef>
          </c:cat>
          <c:val>
            <c:numRef>
              <c:f>'Figure 11.1'!$C$37:$O$37</c:f>
              <c:numCache>
                <c:formatCode>_-* #,##0\ _€_-;\-* #,##0\ _€_-;_-* "-"??\ _€_-;_-@_-</c:formatCode>
                <c:ptCount val="13"/>
                <c:pt idx="0">
                  <c:v>0.0</c:v>
                </c:pt>
                <c:pt idx="1">
                  <c:v>0.0</c:v>
                </c:pt>
                <c:pt idx="2">
                  <c:v>0.0</c:v>
                </c:pt>
                <c:pt idx="3">
                  <c:v>0.0</c:v>
                </c:pt>
                <c:pt idx="4">
                  <c:v>0.0</c:v>
                </c:pt>
                <c:pt idx="5">
                  <c:v>0.0</c:v>
                </c:pt>
                <c:pt idx="6">
                  <c:v>0.0</c:v>
                </c:pt>
                <c:pt idx="7">
                  <c:v>0.0</c:v>
                </c:pt>
                <c:pt idx="8">
                  <c:v>0.0</c:v>
                </c:pt>
                <c:pt idx="9">
                  <c:v>0.0</c:v>
                </c:pt>
                <c:pt idx="10">
                  <c:v>0.0</c:v>
                </c:pt>
                <c:pt idx="11" formatCode="_(* #,##0.00_);_(* \(#,##0.00\);_(* &quot;-&quot;??_);_(@_)">
                  <c:v>0.0191807560602727</c:v>
                </c:pt>
                <c:pt idx="12" formatCode="_(* #,##0.00_);_(* \(#,##0.00\);_(* &quot;-&quot;??_);_(@_)">
                  <c:v>0.116670146550119</c:v>
                </c:pt>
              </c:numCache>
            </c:numRef>
          </c:val>
          <c:extLst xmlns:c16r2="http://schemas.microsoft.com/office/drawing/2015/06/chart">
            <c:ext xmlns:c16="http://schemas.microsoft.com/office/drawing/2014/chart" uri="{C3380CC4-5D6E-409C-BE32-E72D297353CC}">
              <c16:uniqueId val="{00000005-F0BB-9546-8ADE-2D24C3BBDA05}"/>
            </c:ext>
          </c:extLst>
        </c:ser>
        <c:dLbls>
          <c:dLblPos val="ctr"/>
          <c:showLegendKey val="0"/>
          <c:showVal val="1"/>
          <c:showCatName val="0"/>
          <c:showSerName val="0"/>
          <c:showPercent val="0"/>
          <c:showBubbleSize val="0"/>
        </c:dLbls>
        <c:gapWidth val="50"/>
        <c:overlap val="100"/>
        <c:axId val="-2103677608"/>
        <c:axId val="-2128557656"/>
      </c:barChart>
      <c:catAx>
        <c:axId val="-2103677608"/>
        <c:scaling>
          <c:orientation val="minMax"/>
        </c:scaling>
        <c:delete val="0"/>
        <c:axPos val="b"/>
        <c:title>
          <c:tx>
            <c:rich>
              <a:bodyPr/>
              <a:lstStyle/>
              <a:p>
                <a:pPr>
                  <a:defRPr/>
                </a:pPr>
                <a:r>
                  <a:rPr lang="en-US"/>
                  <a:t>Année scolaire</a:t>
                </a:r>
              </a:p>
            </c:rich>
          </c:tx>
          <c:layout>
            <c:manualLayout>
              <c:xMode val="edge"/>
              <c:yMode val="edge"/>
              <c:x val="0.441787940379404"/>
              <c:y val="0.868107407407407"/>
            </c:manualLayout>
          </c:layout>
          <c:overlay val="0"/>
        </c:title>
        <c:numFmt formatCode="General" sourceLinked="1"/>
        <c:majorTickMark val="out"/>
        <c:minorTickMark val="none"/>
        <c:tickLblPos val="nextTo"/>
        <c:crossAx val="-2128557656"/>
        <c:crosses val="autoZero"/>
        <c:auto val="1"/>
        <c:lblAlgn val="ctr"/>
        <c:lblOffset val="100"/>
        <c:noMultiLvlLbl val="0"/>
      </c:catAx>
      <c:valAx>
        <c:axId val="-2128557656"/>
        <c:scaling>
          <c:orientation val="minMax"/>
        </c:scaling>
        <c:delete val="0"/>
        <c:axPos val="l"/>
        <c:majorGridlines/>
        <c:title>
          <c:tx>
            <c:rich>
              <a:bodyPr rot="-5400000" vert="horz"/>
              <a:lstStyle/>
              <a:p>
                <a:pPr>
                  <a:defRPr/>
                </a:pPr>
                <a:r>
                  <a:rPr lang="en-US"/>
                  <a:t>%</a:t>
                </a:r>
              </a:p>
            </c:rich>
          </c:tx>
          <c:layout/>
          <c:overlay val="0"/>
        </c:title>
        <c:numFmt formatCode="_(* #,##0.00_);_(* \(#,##0.00\);_(* &quot;-&quot;??_);_(@_)" sourceLinked="1"/>
        <c:majorTickMark val="out"/>
        <c:minorTickMark val="none"/>
        <c:tickLblPos val="nextTo"/>
        <c:crossAx val="-2103677608"/>
        <c:crosses val="autoZero"/>
        <c:crossBetween val="between"/>
      </c:valAx>
      <c:spPr>
        <a:solidFill>
          <a:schemeClr val="accent2"/>
        </a:solidFill>
        <a:ln>
          <a:noFill/>
        </a:ln>
      </c:spPr>
    </c:plotArea>
    <c:legend>
      <c:legendPos val="b"/>
      <c:layout>
        <c:manualLayout>
          <c:xMode val="edge"/>
          <c:yMode val="edge"/>
          <c:x val="0.138492547425474"/>
          <c:y val="0.934482197877439"/>
          <c:w val="0.720455792682927"/>
          <c:h val="0.0537883715622504"/>
        </c:manualLayout>
      </c:layout>
      <c:overlay val="0"/>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1100">
          <a:solidFill>
            <a:schemeClr val="dk1"/>
          </a:solidFill>
          <a:latin typeface="+mn-lt"/>
          <a:ea typeface="+mn-ea"/>
          <a:cs typeface="+mn-cs"/>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97055-DDC7-5049-A355-4E08A57E6D27}" type="datetimeFigureOut">
              <a:rPr lang="fr-FR" smtClean="0"/>
              <a:t>15/04/25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AB45E-4C46-AB4F-B0F4-EEB4BD1FA9AC}" type="slidenum">
              <a:rPr lang="fr-FR" smtClean="0"/>
              <a:t>‹#›</a:t>
            </a:fld>
            <a:endParaRPr lang="fr-FR"/>
          </a:p>
        </p:txBody>
      </p:sp>
    </p:spTree>
    <p:extLst>
      <p:ext uri="{BB962C8B-B14F-4D97-AF65-F5344CB8AC3E}">
        <p14:creationId xmlns:p14="http://schemas.microsoft.com/office/powerpoint/2010/main" val="3296092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08AB45E-4C46-AB4F-B0F4-EEB4BD1FA9AC}" type="slidenum">
              <a:rPr lang="fr-FR" smtClean="0"/>
              <a:t>30</a:t>
            </a:fld>
            <a:endParaRPr lang="fr-FR"/>
          </a:p>
        </p:txBody>
      </p:sp>
    </p:spTree>
    <p:extLst>
      <p:ext uri="{BB962C8B-B14F-4D97-AF65-F5344CB8AC3E}">
        <p14:creationId xmlns:p14="http://schemas.microsoft.com/office/powerpoint/2010/main" val="1818568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84AF417-9A15-F8FB-B141-0CC79EF1CF5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5FC9ED23-7958-D894-A867-272A9938B9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F19306E8-37D4-EFB0-0891-1246E0D0A022}"/>
              </a:ext>
            </a:extLst>
          </p:cNvPr>
          <p:cNvSpPr>
            <a:spLocks noGrp="1"/>
          </p:cNvSpPr>
          <p:nvPr>
            <p:ph type="dt" sz="half" idx="10"/>
          </p:nvPr>
        </p:nvSpPr>
        <p:spPr/>
        <p:txBody>
          <a:bodyPr/>
          <a:lstStyle/>
          <a:p>
            <a:fld id="{BF802C82-86F2-FA48-A3C8-F6211E4E7591}" type="datetimeFigureOut">
              <a:rPr lang="fr-FR" smtClean="0"/>
              <a:t>15/04/25</a:t>
            </a:fld>
            <a:endParaRPr lang="fr-FR"/>
          </a:p>
        </p:txBody>
      </p:sp>
      <p:sp>
        <p:nvSpPr>
          <p:cNvPr id="5" name="Espace réservé du pied de page 4">
            <a:extLst>
              <a:ext uri="{FF2B5EF4-FFF2-40B4-BE49-F238E27FC236}">
                <a16:creationId xmlns:a16="http://schemas.microsoft.com/office/drawing/2014/main" xmlns="" id="{95911DD5-FECD-F020-D64C-36296B406645}"/>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xmlns="" id="{08568C9B-2503-703D-F0EA-11273162BFFF}"/>
              </a:ext>
            </a:extLst>
          </p:cNvPr>
          <p:cNvSpPr>
            <a:spLocks noGrp="1"/>
          </p:cNvSpPr>
          <p:nvPr>
            <p:ph type="sldNum" sz="quarter" idx="12"/>
          </p:nvPr>
        </p:nvSpPr>
        <p:spPr/>
        <p:txBody>
          <a:bodyPr/>
          <a:lstStyle/>
          <a:p>
            <a:fld id="{76E57D06-4140-8547-90E6-7CE31EBD5DC0}" type="slidenum">
              <a:rPr lang="fr-FR" smtClean="0"/>
              <a:t>‹#›</a:t>
            </a:fld>
            <a:endParaRPr lang="fr-FR"/>
          </a:p>
        </p:txBody>
      </p:sp>
    </p:spTree>
    <p:extLst>
      <p:ext uri="{BB962C8B-B14F-4D97-AF65-F5344CB8AC3E}">
        <p14:creationId xmlns:p14="http://schemas.microsoft.com/office/powerpoint/2010/main" val="296989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9EF2BF-FA89-556E-C206-E4DB0BDEA48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378CB659-9673-B218-BF6F-B73015411AF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D4098B3D-7442-38FF-1FBC-F48F9F916D33}"/>
              </a:ext>
            </a:extLst>
          </p:cNvPr>
          <p:cNvSpPr>
            <a:spLocks noGrp="1"/>
          </p:cNvSpPr>
          <p:nvPr>
            <p:ph type="dt" sz="half" idx="10"/>
          </p:nvPr>
        </p:nvSpPr>
        <p:spPr/>
        <p:txBody>
          <a:bodyPr/>
          <a:lstStyle/>
          <a:p>
            <a:fld id="{BF802C82-86F2-FA48-A3C8-F6211E4E7591}" type="datetimeFigureOut">
              <a:rPr lang="fr-FR" smtClean="0"/>
              <a:t>15/04/25</a:t>
            </a:fld>
            <a:endParaRPr lang="fr-FR"/>
          </a:p>
        </p:txBody>
      </p:sp>
      <p:sp>
        <p:nvSpPr>
          <p:cNvPr id="5" name="Espace réservé du pied de page 4">
            <a:extLst>
              <a:ext uri="{FF2B5EF4-FFF2-40B4-BE49-F238E27FC236}">
                <a16:creationId xmlns:a16="http://schemas.microsoft.com/office/drawing/2014/main" xmlns="" id="{6FB9A084-94FF-7227-2C8B-563CFA252A4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xmlns="" id="{D0ADD4FD-DA8A-31CE-1D2C-96F77CBE26D0}"/>
              </a:ext>
            </a:extLst>
          </p:cNvPr>
          <p:cNvSpPr>
            <a:spLocks noGrp="1"/>
          </p:cNvSpPr>
          <p:nvPr>
            <p:ph type="sldNum" sz="quarter" idx="12"/>
          </p:nvPr>
        </p:nvSpPr>
        <p:spPr/>
        <p:txBody>
          <a:bodyPr/>
          <a:lstStyle/>
          <a:p>
            <a:fld id="{76E57D06-4140-8547-90E6-7CE31EBD5DC0}" type="slidenum">
              <a:rPr lang="fr-FR" smtClean="0"/>
              <a:t>‹#›</a:t>
            </a:fld>
            <a:endParaRPr lang="fr-FR"/>
          </a:p>
        </p:txBody>
      </p:sp>
    </p:spTree>
    <p:extLst>
      <p:ext uri="{BB962C8B-B14F-4D97-AF65-F5344CB8AC3E}">
        <p14:creationId xmlns:p14="http://schemas.microsoft.com/office/powerpoint/2010/main" val="2292883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B2451AD5-3B51-202F-C59C-4A1DF87E8C4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B6E526DD-5F08-04E1-3182-10C8B29C377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625BE17-3142-FD00-741B-FBBB3CDC422C}"/>
              </a:ext>
            </a:extLst>
          </p:cNvPr>
          <p:cNvSpPr>
            <a:spLocks noGrp="1"/>
          </p:cNvSpPr>
          <p:nvPr>
            <p:ph type="dt" sz="half" idx="10"/>
          </p:nvPr>
        </p:nvSpPr>
        <p:spPr/>
        <p:txBody>
          <a:bodyPr/>
          <a:lstStyle/>
          <a:p>
            <a:fld id="{BF802C82-86F2-FA48-A3C8-F6211E4E7591}" type="datetimeFigureOut">
              <a:rPr lang="fr-FR" smtClean="0"/>
              <a:t>15/04/25</a:t>
            </a:fld>
            <a:endParaRPr lang="fr-FR"/>
          </a:p>
        </p:txBody>
      </p:sp>
      <p:sp>
        <p:nvSpPr>
          <p:cNvPr id="5" name="Espace réservé du pied de page 4">
            <a:extLst>
              <a:ext uri="{FF2B5EF4-FFF2-40B4-BE49-F238E27FC236}">
                <a16:creationId xmlns:a16="http://schemas.microsoft.com/office/drawing/2014/main" xmlns="" id="{6EB8A100-38C3-CECF-FE14-40EDAFB5CB7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xmlns="" id="{3D87E343-0B89-7E52-5211-0B7F07B570AF}"/>
              </a:ext>
            </a:extLst>
          </p:cNvPr>
          <p:cNvSpPr>
            <a:spLocks noGrp="1"/>
          </p:cNvSpPr>
          <p:nvPr>
            <p:ph type="sldNum" sz="quarter" idx="12"/>
          </p:nvPr>
        </p:nvSpPr>
        <p:spPr/>
        <p:txBody>
          <a:bodyPr/>
          <a:lstStyle/>
          <a:p>
            <a:fld id="{76E57D06-4140-8547-90E6-7CE31EBD5DC0}" type="slidenum">
              <a:rPr lang="fr-FR" smtClean="0"/>
              <a:t>‹#›</a:t>
            </a:fld>
            <a:endParaRPr lang="fr-FR"/>
          </a:p>
        </p:txBody>
      </p:sp>
    </p:spTree>
    <p:extLst>
      <p:ext uri="{BB962C8B-B14F-4D97-AF65-F5344CB8AC3E}">
        <p14:creationId xmlns:p14="http://schemas.microsoft.com/office/powerpoint/2010/main" val="247139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72E6703-6270-BC9D-907D-0FAE975B2CB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EEFED0D-F630-C2F0-106A-D69408E4894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111E97C-224A-1680-B13F-8EAC9F36DFB1}"/>
              </a:ext>
            </a:extLst>
          </p:cNvPr>
          <p:cNvSpPr>
            <a:spLocks noGrp="1"/>
          </p:cNvSpPr>
          <p:nvPr>
            <p:ph type="dt" sz="half" idx="10"/>
          </p:nvPr>
        </p:nvSpPr>
        <p:spPr/>
        <p:txBody>
          <a:bodyPr/>
          <a:lstStyle/>
          <a:p>
            <a:fld id="{BF802C82-86F2-FA48-A3C8-F6211E4E7591}" type="datetimeFigureOut">
              <a:rPr lang="fr-FR" smtClean="0"/>
              <a:t>15/04/25</a:t>
            </a:fld>
            <a:endParaRPr lang="fr-FR"/>
          </a:p>
        </p:txBody>
      </p:sp>
      <p:sp>
        <p:nvSpPr>
          <p:cNvPr id="5" name="Espace réservé du pied de page 4">
            <a:extLst>
              <a:ext uri="{FF2B5EF4-FFF2-40B4-BE49-F238E27FC236}">
                <a16:creationId xmlns:a16="http://schemas.microsoft.com/office/drawing/2014/main" xmlns="" id="{9692F010-71B2-8E4F-969E-94895F7C4E2D}"/>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xmlns="" id="{36ED4770-8476-E137-2CD2-AEB25B59B00E}"/>
              </a:ext>
            </a:extLst>
          </p:cNvPr>
          <p:cNvSpPr>
            <a:spLocks noGrp="1"/>
          </p:cNvSpPr>
          <p:nvPr>
            <p:ph type="sldNum" sz="quarter" idx="12"/>
          </p:nvPr>
        </p:nvSpPr>
        <p:spPr/>
        <p:txBody>
          <a:bodyPr/>
          <a:lstStyle/>
          <a:p>
            <a:fld id="{76E57D06-4140-8547-90E6-7CE31EBD5DC0}" type="slidenum">
              <a:rPr lang="fr-FR" smtClean="0"/>
              <a:t>‹#›</a:t>
            </a:fld>
            <a:endParaRPr lang="fr-FR"/>
          </a:p>
        </p:txBody>
      </p:sp>
    </p:spTree>
    <p:extLst>
      <p:ext uri="{BB962C8B-B14F-4D97-AF65-F5344CB8AC3E}">
        <p14:creationId xmlns:p14="http://schemas.microsoft.com/office/powerpoint/2010/main" val="197843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4F8AA82-9E4C-D66C-14B0-AF027D752E0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F1783793-F329-15CD-BBBC-44DB6B63A3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5FA3688F-B18B-9559-85F2-1D8B8D2AAFAA}"/>
              </a:ext>
            </a:extLst>
          </p:cNvPr>
          <p:cNvSpPr>
            <a:spLocks noGrp="1"/>
          </p:cNvSpPr>
          <p:nvPr>
            <p:ph type="dt" sz="half" idx="10"/>
          </p:nvPr>
        </p:nvSpPr>
        <p:spPr/>
        <p:txBody>
          <a:bodyPr/>
          <a:lstStyle/>
          <a:p>
            <a:fld id="{BF802C82-86F2-FA48-A3C8-F6211E4E7591}" type="datetimeFigureOut">
              <a:rPr lang="fr-FR" smtClean="0"/>
              <a:t>15/04/25</a:t>
            </a:fld>
            <a:endParaRPr lang="fr-FR"/>
          </a:p>
        </p:txBody>
      </p:sp>
      <p:sp>
        <p:nvSpPr>
          <p:cNvPr id="5" name="Espace réservé du pied de page 4">
            <a:extLst>
              <a:ext uri="{FF2B5EF4-FFF2-40B4-BE49-F238E27FC236}">
                <a16:creationId xmlns:a16="http://schemas.microsoft.com/office/drawing/2014/main" xmlns="" id="{6FF5ED7B-658B-BA66-F9C8-EF5DBBEAE13A}"/>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xmlns="" id="{D9E96A47-640B-FC87-4B5C-61E1334E2317}"/>
              </a:ext>
            </a:extLst>
          </p:cNvPr>
          <p:cNvSpPr>
            <a:spLocks noGrp="1"/>
          </p:cNvSpPr>
          <p:nvPr>
            <p:ph type="sldNum" sz="quarter" idx="12"/>
          </p:nvPr>
        </p:nvSpPr>
        <p:spPr/>
        <p:txBody>
          <a:bodyPr/>
          <a:lstStyle/>
          <a:p>
            <a:fld id="{76E57D06-4140-8547-90E6-7CE31EBD5DC0}" type="slidenum">
              <a:rPr lang="fr-FR" smtClean="0"/>
              <a:t>‹#›</a:t>
            </a:fld>
            <a:endParaRPr lang="fr-FR"/>
          </a:p>
        </p:txBody>
      </p:sp>
    </p:spTree>
    <p:extLst>
      <p:ext uri="{BB962C8B-B14F-4D97-AF65-F5344CB8AC3E}">
        <p14:creationId xmlns:p14="http://schemas.microsoft.com/office/powerpoint/2010/main" val="355489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32FA818-BB9A-BA04-D880-2DE96FCB5A2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AEC96BB7-0905-27E0-0194-3E517A40216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8589399B-FFF4-DA31-9132-94520B3E59B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F7CE4538-3D1D-0160-F3CF-1D3DA81C1C05}"/>
              </a:ext>
            </a:extLst>
          </p:cNvPr>
          <p:cNvSpPr>
            <a:spLocks noGrp="1"/>
          </p:cNvSpPr>
          <p:nvPr>
            <p:ph type="dt" sz="half" idx="10"/>
          </p:nvPr>
        </p:nvSpPr>
        <p:spPr/>
        <p:txBody>
          <a:bodyPr/>
          <a:lstStyle/>
          <a:p>
            <a:fld id="{BF802C82-86F2-FA48-A3C8-F6211E4E7591}" type="datetimeFigureOut">
              <a:rPr lang="fr-FR" smtClean="0"/>
              <a:t>15/04/25</a:t>
            </a:fld>
            <a:endParaRPr lang="fr-FR"/>
          </a:p>
        </p:txBody>
      </p:sp>
      <p:sp>
        <p:nvSpPr>
          <p:cNvPr id="6" name="Espace réservé du pied de page 5">
            <a:extLst>
              <a:ext uri="{FF2B5EF4-FFF2-40B4-BE49-F238E27FC236}">
                <a16:creationId xmlns:a16="http://schemas.microsoft.com/office/drawing/2014/main" xmlns="" id="{24599CE2-755D-9B58-7F8E-E3E7E64409DA}"/>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xmlns="" id="{7B5A2C7D-B67D-6973-6FAA-1FEF468A9FDF}"/>
              </a:ext>
            </a:extLst>
          </p:cNvPr>
          <p:cNvSpPr>
            <a:spLocks noGrp="1"/>
          </p:cNvSpPr>
          <p:nvPr>
            <p:ph type="sldNum" sz="quarter" idx="12"/>
          </p:nvPr>
        </p:nvSpPr>
        <p:spPr/>
        <p:txBody>
          <a:bodyPr/>
          <a:lstStyle/>
          <a:p>
            <a:fld id="{76E57D06-4140-8547-90E6-7CE31EBD5DC0}" type="slidenum">
              <a:rPr lang="fr-FR" smtClean="0"/>
              <a:t>‹#›</a:t>
            </a:fld>
            <a:endParaRPr lang="fr-FR"/>
          </a:p>
        </p:txBody>
      </p:sp>
    </p:spTree>
    <p:extLst>
      <p:ext uri="{BB962C8B-B14F-4D97-AF65-F5344CB8AC3E}">
        <p14:creationId xmlns:p14="http://schemas.microsoft.com/office/powerpoint/2010/main" val="290173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62AA401-15D2-AFA0-D365-CE49494F3FD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13F130D0-58AA-B051-EFF8-FEFC40CBA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99B3C21F-BBCB-DAC6-1786-5C032E596F7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F92C698D-28AB-9F8A-1CCB-7C534B928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12FBEB4E-20DD-046A-10B7-83AEF8DED9C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14E80D1C-119B-4C3E-99EA-AA23115B7D22}"/>
              </a:ext>
            </a:extLst>
          </p:cNvPr>
          <p:cNvSpPr>
            <a:spLocks noGrp="1"/>
          </p:cNvSpPr>
          <p:nvPr>
            <p:ph type="dt" sz="half" idx="10"/>
          </p:nvPr>
        </p:nvSpPr>
        <p:spPr/>
        <p:txBody>
          <a:bodyPr/>
          <a:lstStyle/>
          <a:p>
            <a:fld id="{BF802C82-86F2-FA48-A3C8-F6211E4E7591}" type="datetimeFigureOut">
              <a:rPr lang="fr-FR" smtClean="0"/>
              <a:t>15/04/25</a:t>
            </a:fld>
            <a:endParaRPr lang="fr-FR"/>
          </a:p>
        </p:txBody>
      </p:sp>
      <p:sp>
        <p:nvSpPr>
          <p:cNvPr id="8" name="Espace réservé du pied de page 7">
            <a:extLst>
              <a:ext uri="{FF2B5EF4-FFF2-40B4-BE49-F238E27FC236}">
                <a16:creationId xmlns:a16="http://schemas.microsoft.com/office/drawing/2014/main" xmlns="" id="{1CAAF8A3-3D96-3B75-2431-66773D4A472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xmlns="" id="{1ECE8EF7-ECB2-2EB5-9124-768169863AF6}"/>
              </a:ext>
            </a:extLst>
          </p:cNvPr>
          <p:cNvSpPr>
            <a:spLocks noGrp="1"/>
          </p:cNvSpPr>
          <p:nvPr>
            <p:ph type="sldNum" sz="quarter" idx="12"/>
          </p:nvPr>
        </p:nvSpPr>
        <p:spPr/>
        <p:txBody>
          <a:bodyPr/>
          <a:lstStyle/>
          <a:p>
            <a:fld id="{76E57D06-4140-8547-90E6-7CE31EBD5DC0}" type="slidenum">
              <a:rPr lang="fr-FR" smtClean="0"/>
              <a:t>‹#›</a:t>
            </a:fld>
            <a:endParaRPr lang="fr-FR"/>
          </a:p>
        </p:txBody>
      </p:sp>
    </p:spTree>
    <p:extLst>
      <p:ext uri="{BB962C8B-B14F-4D97-AF65-F5344CB8AC3E}">
        <p14:creationId xmlns:p14="http://schemas.microsoft.com/office/powerpoint/2010/main" val="26791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CD8BC00-A3CE-5879-8B24-9906CAE5088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8D8624AC-1A30-77CC-9B16-62DEED0C84AD}"/>
              </a:ext>
            </a:extLst>
          </p:cNvPr>
          <p:cNvSpPr>
            <a:spLocks noGrp="1"/>
          </p:cNvSpPr>
          <p:nvPr>
            <p:ph type="dt" sz="half" idx="10"/>
          </p:nvPr>
        </p:nvSpPr>
        <p:spPr/>
        <p:txBody>
          <a:bodyPr/>
          <a:lstStyle/>
          <a:p>
            <a:fld id="{BF802C82-86F2-FA48-A3C8-F6211E4E7591}" type="datetimeFigureOut">
              <a:rPr lang="fr-FR" smtClean="0"/>
              <a:t>15/04/25</a:t>
            </a:fld>
            <a:endParaRPr lang="fr-FR"/>
          </a:p>
        </p:txBody>
      </p:sp>
      <p:sp>
        <p:nvSpPr>
          <p:cNvPr id="4" name="Espace réservé du pied de page 3">
            <a:extLst>
              <a:ext uri="{FF2B5EF4-FFF2-40B4-BE49-F238E27FC236}">
                <a16:creationId xmlns:a16="http://schemas.microsoft.com/office/drawing/2014/main" xmlns="" id="{9F8CD29B-B87B-B73B-94DB-6794FC9AA2B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xmlns="" id="{6AFFBF9C-9C81-DFDB-BF48-F5234D20680E}"/>
              </a:ext>
            </a:extLst>
          </p:cNvPr>
          <p:cNvSpPr>
            <a:spLocks noGrp="1"/>
          </p:cNvSpPr>
          <p:nvPr>
            <p:ph type="sldNum" sz="quarter" idx="12"/>
          </p:nvPr>
        </p:nvSpPr>
        <p:spPr/>
        <p:txBody>
          <a:bodyPr/>
          <a:lstStyle/>
          <a:p>
            <a:fld id="{76E57D06-4140-8547-90E6-7CE31EBD5DC0}" type="slidenum">
              <a:rPr lang="fr-FR" smtClean="0"/>
              <a:t>‹#›</a:t>
            </a:fld>
            <a:endParaRPr lang="fr-FR"/>
          </a:p>
        </p:txBody>
      </p:sp>
    </p:spTree>
    <p:extLst>
      <p:ext uri="{BB962C8B-B14F-4D97-AF65-F5344CB8AC3E}">
        <p14:creationId xmlns:p14="http://schemas.microsoft.com/office/powerpoint/2010/main" val="107552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968EAD72-6604-CBBA-B2F7-29CC88C1B20D}"/>
              </a:ext>
            </a:extLst>
          </p:cNvPr>
          <p:cNvSpPr>
            <a:spLocks noGrp="1"/>
          </p:cNvSpPr>
          <p:nvPr>
            <p:ph type="dt" sz="half" idx="10"/>
          </p:nvPr>
        </p:nvSpPr>
        <p:spPr/>
        <p:txBody>
          <a:bodyPr/>
          <a:lstStyle/>
          <a:p>
            <a:fld id="{BF802C82-86F2-FA48-A3C8-F6211E4E7591}" type="datetimeFigureOut">
              <a:rPr lang="fr-FR" smtClean="0"/>
              <a:t>15/04/25</a:t>
            </a:fld>
            <a:endParaRPr lang="fr-FR"/>
          </a:p>
        </p:txBody>
      </p:sp>
      <p:sp>
        <p:nvSpPr>
          <p:cNvPr id="3" name="Espace réservé du pied de page 2">
            <a:extLst>
              <a:ext uri="{FF2B5EF4-FFF2-40B4-BE49-F238E27FC236}">
                <a16:creationId xmlns:a16="http://schemas.microsoft.com/office/drawing/2014/main" xmlns="" id="{9C4B0266-0D85-2C86-D1A3-8024EB1895A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xmlns="" id="{5D64F301-6928-CDD0-F4D4-38FE4EA56927}"/>
              </a:ext>
            </a:extLst>
          </p:cNvPr>
          <p:cNvSpPr>
            <a:spLocks noGrp="1"/>
          </p:cNvSpPr>
          <p:nvPr>
            <p:ph type="sldNum" sz="quarter" idx="12"/>
          </p:nvPr>
        </p:nvSpPr>
        <p:spPr/>
        <p:txBody>
          <a:bodyPr/>
          <a:lstStyle/>
          <a:p>
            <a:fld id="{76E57D06-4140-8547-90E6-7CE31EBD5DC0}" type="slidenum">
              <a:rPr lang="fr-FR" smtClean="0"/>
              <a:t>‹#›</a:t>
            </a:fld>
            <a:endParaRPr lang="fr-FR"/>
          </a:p>
        </p:txBody>
      </p:sp>
    </p:spTree>
    <p:extLst>
      <p:ext uri="{BB962C8B-B14F-4D97-AF65-F5344CB8AC3E}">
        <p14:creationId xmlns:p14="http://schemas.microsoft.com/office/powerpoint/2010/main" val="99520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10D37C1-BC3E-F414-F05B-84BA62FA04F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12B9CC46-B3B4-20B0-CB42-DF0ECA7632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9109AFA5-314F-9B1F-9AA7-FD7547F13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7CD4E832-87FA-6243-DB65-60EB5948A350}"/>
              </a:ext>
            </a:extLst>
          </p:cNvPr>
          <p:cNvSpPr>
            <a:spLocks noGrp="1"/>
          </p:cNvSpPr>
          <p:nvPr>
            <p:ph type="dt" sz="half" idx="10"/>
          </p:nvPr>
        </p:nvSpPr>
        <p:spPr/>
        <p:txBody>
          <a:bodyPr/>
          <a:lstStyle/>
          <a:p>
            <a:fld id="{BF802C82-86F2-FA48-A3C8-F6211E4E7591}" type="datetimeFigureOut">
              <a:rPr lang="fr-FR" smtClean="0"/>
              <a:t>15/04/25</a:t>
            </a:fld>
            <a:endParaRPr lang="fr-FR"/>
          </a:p>
        </p:txBody>
      </p:sp>
      <p:sp>
        <p:nvSpPr>
          <p:cNvPr id="6" name="Espace réservé du pied de page 5">
            <a:extLst>
              <a:ext uri="{FF2B5EF4-FFF2-40B4-BE49-F238E27FC236}">
                <a16:creationId xmlns:a16="http://schemas.microsoft.com/office/drawing/2014/main" xmlns="" id="{1277A963-C30C-9BEF-C602-817F3E89532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xmlns="" id="{91CE6525-1476-A808-FBB5-F3D402D77521}"/>
              </a:ext>
            </a:extLst>
          </p:cNvPr>
          <p:cNvSpPr>
            <a:spLocks noGrp="1"/>
          </p:cNvSpPr>
          <p:nvPr>
            <p:ph type="sldNum" sz="quarter" idx="12"/>
          </p:nvPr>
        </p:nvSpPr>
        <p:spPr/>
        <p:txBody>
          <a:bodyPr/>
          <a:lstStyle/>
          <a:p>
            <a:fld id="{76E57D06-4140-8547-90E6-7CE31EBD5DC0}" type="slidenum">
              <a:rPr lang="fr-FR" smtClean="0"/>
              <a:t>‹#›</a:t>
            </a:fld>
            <a:endParaRPr lang="fr-FR"/>
          </a:p>
        </p:txBody>
      </p:sp>
    </p:spTree>
    <p:extLst>
      <p:ext uri="{BB962C8B-B14F-4D97-AF65-F5344CB8AC3E}">
        <p14:creationId xmlns:p14="http://schemas.microsoft.com/office/powerpoint/2010/main" val="27845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AA98560-275D-2704-6196-4B9285D2F2E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DB91D29A-7A58-CD5C-8F52-1DD32C3029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76640871-ACEC-0DF1-F362-1FF0DEEF9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E98F99A3-214D-2055-69E0-A5F5EC0950AB}"/>
              </a:ext>
            </a:extLst>
          </p:cNvPr>
          <p:cNvSpPr>
            <a:spLocks noGrp="1"/>
          </p:cNvSpPr>
          <p:nvPr>
            <p:ph type="dt" sz="half" idx="10"/>
          </p:nvPr>
        </p:nvSpPr>
        <p:spPr/>
        <p:txBody>
          <a:bodyPr/>
          <a:lstStyle/>
          <a:p>
            <a:fld id="{BF802C82-86F2-FA48-A3C8-F6211E4E7591}" type="datetimeFigureOut">
              <a:rPr lang="fr-FR" smtClean="0"/>
              <a:t>15/04/25</a:t>
            </a:fld>
            <a:endParaRPr lang="fr-FR"/>
          </a:p>
        </p:txBody>
      </p:sp>
      <p:sp>
        <p:nvSpPr>
          <p:cNvPr id="6" name="Espace réservé du pied de page 5">
            <a:extLst>
              <a:ext uri="{FF2B5EF4-FFF2-40B4-BE49-F238E27FC236}">
                <a16:creationId xmlns:a16="http://schemas.microsoft.com/office/drawing/2014/main" xmlns="" id="{341160BD-9A99-2F2F-B86A-9814E3B32F2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xmlns="" id="{6B5D7880-780D-FC69-A45D-8DE3DA9B52E0}"/>
              </a:ext>
            </a:extLst>
          </p:cNvPr>
          <p:cNvSpPr>
            <a:spLocks noGrp="1"/>
          </p:cNvSpPr>
          <p:nvPr>
            <p:ph type="sldNum" sz="quarter" idx="12"/>
          </p:nvPr>
        </p:nvSpPr>
        <p:spPr/>
        <p:txBody>
          <a:bodyPr/>
          <a:lstStyle/>
          <a:p>
            <a:fld id="{76E57D06-4140-8547-90E6-7CE31EBD5DC0}" type="slidenum">
              <a:rPr lang="fr-FR" smtClean="0"/>
              <a:t>‹#›</a:t>
            </a:fld>
            <a:endParaRPr lang="fr-FR"/>
          </a:p>
        </p:txBody>
      </p:sp>
    </p:spTree>
    <p:extLst>
      <p:ext uri="{BB962C8B-B14F-4D97-AF65-F5344CB8AC3E}">
        <p14:creationId xmlns:p14="http://schemas.microsoft.com/office/powerpoint/2010/main" val="37881144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E41CCAD2-6E76-833B-ABB2-868CB16BC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52327EEF-51A2-CB25-46D3-0A2EA5EDF5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927F14A8-C988-4BBB-7F13-14712AA4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02C82-86F2-FA48-A3C8-F6211E4E7591}" type="datetimeFigureOut">
              <a:rPr lang="fr-FR" smtClean="0"/>
              <a:t>15/04/25</a:t>
            </a:fld>
            <a:endParaRPr lang="fr-FR"/>
          </a:p>
        </p:txBody>
      </p:sp>
      <p:sp>
        <p:nvSpPr>
          <p:cNvPr id="6" name="Espace réservé du numéro de diapositive 5">
            <a:extLst>
              <a:ext uri="{FF2B5EF4-FFF2-40B4-BE49-F238E27FC236}">
                <a16:creationId xmlns:a16="http://schemas.microsoft.com/office/drawing/2014/main" xmlns="" id="{F102B251-2D23-1034-B37D-380EFC4C5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57D06-4140-8547-90E6-7CE31EBD5DC0}" type="slidenum">
              <a:rPr lang="fr-FR" smtClean="0"/>
              <a:t>‹#›</a:t>
            </a:fld>
            <a:endParaRPr lang="fr-FR"/>
          </a:p>
        </p:txBody>
      </p:sp>
    </p:spTree>
    <p:extLst>
      <p:ext uri="{BB962C8B-B14F-4D97-AF65-F5344CB8AC3E}">
        <p14:creationId xmlns:p14="http://schemas.microsoft.com/office/powerpoint/2010/main" val="3312766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xmlns="" id="{A24F605C-B91D-51F9-7832-4262EEDF38A9}"/>
              </a:ext>
            </a:extLst>
          </p:cNvPr>
          <p:cNvPicPr>
            <a:picLocks noGrp="1" noChangeAspect="1"/>
          </p:cNvPicPr>
          <p:nvPr>
            <p:ph idx="1"/>
          </p:nvPr>
        </p:nvPicPr>
        <p:blipFill rotWithShape="1">
          <a:blip r:embed="rId2"/>
          <a:srcRect l="46354"/>
          <a:stretch/>
        </p:blipFill>
        <p:spPr>
          <a:xfrm>
            <a:off x="5696670" y="1489763"/>
            <a:ext cx="3577301" cy="5113211"/>
          </a:xfrm>
          <a:prstGeom prst="rect">
            <a:avLst/>
          </a:prstGeom>
        </p:spPr>
      </p:pic>
      <p:pic>
        <p:nvPicPr>
          <p:cNvPr id="9" name="Image 8">
            <a:extLst>
              <a:ext uri="{FF2B5EF4-FFF2-40B4-BE49-F238E27FC236}">
                <a16:creationId xmlns:a16="http://schemas.microsoft.com/office/drawing/2014/main" xmlns="" id="{8D514DD5-7B45-4744-B0BB-A45A3BAF1DEA}"/>
              </a:ext>
            </a:extLst>
          </p:cNvPr>
          <p:cNvPicPr>
            <a:picLocks noChangeAspect="1"/>
          </p:cNvPicPr>
          <p:nvPr/>
        </p:nvPicPr>
        <p:blipFill>
          <a:blip r:embed="rId3"/>
          <a:stretch>
            <a:fillRect/>
          </a:stretch>
        </p:blipFill>
        <p:spPr>
          <a:xfrm>
            <a:off x="7262037" y="0"/>
            <a:ext cx="4929963" cy="1103079"/>
          </a:xfrm>
          <a:prstGeom prst="rect">
            <a:avLst/>
          </a:prstGeom>
        </p:spPr>
      </p:pic>
      <p:pic>
        <p:nvPicPr>
          <p:cNvPr id="10" name="Image 9">
            <a:extLst>
              <a:ext uri="{FF2B5EF4-FFF2-40B4-BE49-F238E27FC236}">
                <a16:creationId xmlns:a16="http://schemas.microsoft.com/office/drawing/2014/main" xmlns="" id="{7D0279F8-DC35-4596-9AB8-91C40E0DF789}"/>
              </a:ext>
            </a:extLst>
          </p:cNvPr>
          <p:cNvPicPr>
            <a:picLocks noChangeAspect="1"/>
          </p:cNvPicPr>
          <p:nvPr/>
        </p:nvPicPr>
        <p:blipFill rotWithShape="1">
          <a:blip r:embed="rId4"/>
          <a:srcRect t="25768" b="24837"/>
          <a:stretch/>
        </p:blipFill>
        <p:spPr>
          <a:xfrm>
            <a:off x="74428" y="5656520"/>
            <a:ext cx="2281696" cy="1127051"/>
          </a:xfrm>
          <a:prstGeom prst="rect">
            <a:avLst/>
          </a:prstGeom>
        </p:spPr>
      </p:pic>
      <p:pic>
        <p:nvPicPr>
          <p:cNvPr id="12" name="Image 11">
            <a:extLst>
              <a:ext uri="{FF2B5EF4-FFF2-40B4-BE49-F238E27FC236}">
                <a16:creationId xmlns:a16="http://schemas.microsoft.com/office/drawing/2014/main" xmlns="" id="{6B520FE6-7347-4DC7-ACEB-C6F8BD4D6617}"/>
              </a:ext>
            </a:extLst>
          </p:cNvPr>
          <p:cNvPicPr>
            <a:picLocks noChangeAspect="1"/>
          </p:cNvPicPr>
          <p:nvPr/>
        </p:nvPicPr>
        <p:blipFill>
          <a:blip r:embed="rId5"/>
          <a:stretch>
            <a:fillRect/>
          </a:stretch>
        </p:blipFill>
        <p:spPr>
          <a:xfrm>
            <a:off x="161594" y="164230"/>
            <a:ext cx="2971466" cy="1160308"/>
          </a:xfrm>
          <a:prstGeom prst="rect">
            <a:avLst/>
          </a:prstGeom>
        </p:spPr>
      </p:pic>
    </p:spTree>
    <p:extLst>
      <p:ext uri="{BB962C8B-B14F-4D97-AF65-F5344CB8AC3E}">
        <p14:creationId xmlns:p14="http://schemas.microsoft.com/office/powerpoint/2010/main" val="247109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21B59E0-72E6-D1CA-A1C8-99CA5C6B422C}"/>
              </a:ext>
            </a:extLst>
          </p:cNvPr>
          <p:cNvSpPr>
            <a:spLocks noGrp="1"/>
          </p:cNvSpPr>
          <p:nvPr>
            <p:ph type="title"/>
          </p:nvPr>
        </p:nvSpPr>
        <p:spPr/>
        <p:txBody>
          <a:bodyPr/>
          <a:lstStyle/>
          <a:p>
            <a:pPr algn="ctr"/>
            <a:r>
              <a:rPr lang="fr-FR" dirty="0">
                <a:latin typeface="Cambria" panose="02040503050406030204" pitchFamily="18" charset="0"/>
              </a:rPr>
              <a:t>L’enquête (2015-2020)</a:t>
            </a:r>
          </a:p>
        </p:txBody>
      </p:sp>
      <p:sp>
        <p:nvSpPr>
          <p:cNvPr id="3" name="Espace réservé du contenu 2">
            <a:extLst>
              <a:ext uri="{FF2B5EF4-FFF2-40B4-BE49-F238E27FC236}">
                <a16:creationId xmlns:a16="http://schemas.microsoft.com/office/drawing/2014/main" xmlns="" id="{6DCEDBD8-5913-A846-D617-5B0825000269}"/>
              </a:ext>
            </a:extLst>
          </p:cNvPr>
          <p:cNvSpPr>
            <a:spLocks noGrp="1"/>
          </p:cNvSpPr>
          <p:nvPr>
            <p:ph idx="1"/>
          </p:nvPr>
        </p:nvSpPr>
        <p:spPr>
          <a:xfrm>
            <a:off x="838200" y="1825626"/>
            <a:ext cx="10708758" cy="2969398"/>
          </a:xfrm>
        </p:spPr>
        <p:txBody>
          <a:bodyPr>
            <a:normAutofit/>
          </a:bodyPr>
          <a:lstStyle/>
          <a:p>
            <a:pPr algn="just"/>
            <a:r>
              <a:rPr lang="fr-FR" sz="18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61 entretiens approfondis</a:t>
            </a:r>
            <a:r>
              <a:rPr lang="fr-FR"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d’une heure et demie à trois heures, parfois répétés et des données statistiques sur la Bourgogne, concernant les entrées, les sorties, les détachements, les mises en disponibilité. </a:t>
            </a:r>
          </a:p>
          <a:p>
            <a:pPr algn="just"/>
            <a:r>
              <a:rPr lang="fr-FR"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Deux ont finalement renoncé à démissionner, l’une parce qu’elle a obtenu une mutation dans une école Freinet qui correspondait à ses dispositions « expressives », l’autre parce qu’elle n’a pas encore trouvé de voie de reconversion.</a:t>
            </a:r>
          </a:p>
          <a:p>
            <a:pPr algn="just">
              <a:spcBef>
                <a:spcPts val="500"/>
              </a:spcBef>
            </a:pPr>
            <a:r>
              <a:rPr lang="fr-FR" sz="1800" dirty="0">
                <a:effectLst/>
                <a:latin typeface="Cambria" panose="02040503050406030204" pitchFamily="18" charset="0"/>
                <a:ea typeface="MS Mincho" panose="02020609040205080304" pitchFamily="49" charset="-128"/>
                <a:cs typeface="Times New Roman" panose="02020603050405020304" pitchFamily="18" charset="0"/>
              </a:rPr>
              <a:t>11 enseignants sur 61 en </a:t>
            </a:r>
            <a:r>
              <a:rPr lang="fr-FR" sz="1800" b="1" dirty="0">
                <a:effectLst/>
                <a:latin typeface="Cambria" panose="02040503050406030204" pitchFamily="18" charset="0"/>
                <a:ea typeface="MS Mincho" panose="02020609040205080304" pitchFamily="49" charset="-128"/>
                <a:cs typeface="Times New Roman" panose="02020603050405020304" pitchFamily="18" charset="0"/>
              </a:rPr>
              <a:t>seconde carrière</a:t>
            </a:r>
            <a:r>
              <a:rPr lang="fr-FR" sz="1800" dirty="0">
                <a:effectLst/>
                <a:latin typeface="Cambria" panose="02040503050406030204" pitchFamily="18" charset="0"/>
                <a:ea typeface="MS Mincho" panose="02020609040205080304" pitchFamily="49" charset="-128"/>
                <a:cs typeface="Times New Roman" panose="02020603050405020304" pitchFamily="18" charset="0"/>
              </a:rPr>
              <a:t>, (dont 5 encore stagiaires), 32 expérimentés( sans profession antérieure), 12 stagiaires sans profession antérieure et donc à 17 stagiaires (M2, donc) ayant démissionné. </a:t>
            </a:r>
          </a:p>
          <a:p>
            <a:pPr algn="just">
              <a:spcBef>
                <a:spcPts val="500"/>
              </a:spcBef>
            </a:pPr>
            <a:r>
              <a:rPr lang="fr-FR" sz="1800" dirty="0">
                <a:effectLst/>
                <a:latin typeface="Cambria" panose="02040503050406030204" pitchFamily="18" charset="0"/>
                <a:ea typeface="MS Mincho" panose="02020609040205080304" pitchFamily="49" charset="-128"/>
                <a:cs typeface="Times New Roman" panose="02020603050405020304" pitchFamily="18" charset="0"/>
              </a:rPr>
              <a:t>17 hommes  et 44 femmes, ces dernières représentant 82 % de la population mère.</a:t>
            </a:r>
            <a:r>
              <a:rPr lang="fr-FR"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endParaRPr lang="fr-FR" dirty="0"/>
          </a:p>
        </p:txBody>
      </p:sp>
    </p:spTree>
    <p:extLst>
      <p:ext uri="{BB962C8B-B14F-4D97-AF65-F5344CB8AC3E}">
        <p14:creationId xmlns:p14="http://schemas.microsoft.com/office/powerpoint/2010/main" val="402925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1DC99918-7941-3D28-C6F7-8D8310076AE6}"/>
              </a:ext>
            </a:extLst>
          </p:cNvPr>
          <p:cNvSpPr>
            <a:spLocks noGrp="1"/>
          </p:cNvSpPr>
          <p:nvPr>
            <p:ph idx="1"/>
          </p:nvPr>
        </p:nvSpPr>
        <p:spPr/>
        <p:txBody>
          <a:bodyPr>
            <a:normAutofit/>
          </a:bodyPr>
          <a:lstStyle/>
          <a:p>
            <a:pPr algn="just"/>
            <a:endParaRPr lang="fr-FR" sz="19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fr-FR" sz="19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18 d’entre eux sont des </a:t>
            </a:r>
            <a:r>
              <a:rPr lang="fr-FR" sz="1900" b="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enfants d’enseignants </a:t>
            </a:r>
            <a:r>
              <a:rPr lang="fr-FR" sz="19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(soit par le père soit par la mère, soit, moins souvent, les deux). </a:t>
            </a:r>
          </a:p>
          <a:p>
            <a:pPr algn="just"/>
            <a:r>
              <a:rPr lang="fr-FR" sz="19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Parmi eux, 9 sont des enfants d’instituteurs et surtout d’institutrices (les autres étant enfants d’enseignants (plutôt des pères) de collège ou de lycée (6,9 % dans l’ensemble des PE). Mais plus forte proximité avec le milieu enseignant.</a:t>
            </a:r>
          </a:p>
          <a:p>
            <a:pPr algn="just"/>
            <a:r>
              <a:rPr lang="fr-FR" sz="19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18 enseignants ont des origines populaires (forte valorisation de l’école, soit par eux mêmes, soit leur mère). Le passage par le professorat des écoles a constitué pour les enquêtés d’origine populaire une tentative infructueuse d’ascension par le métier.</a:t>
            </a:r>
          </a:p>
          <a:p>
            <a:pPr algn="just"/>
            <a:r>
              <a:rPr lang="fr-FR" sz="19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a:t>
            </a:r>
            <a:r>
              <a:rPr lang="fr-FR" sz="1900" dirty="0">
                <a:solidFill>
                  <a:srgbClr val="000000"/>
                </a:solidFill>
                <a:latin typeface="Cambria" panose="02040503050406030204" pitchFamily="18" charset="0"/>
                <a:ea typeface="MS Mincho" panose="02020609040205080304" pitchFamily="49" charset="-128"/>
                <a:cs typeface="Times New Roman" panose="02020603050405020304" pitchFamily="18" charset="0"/>
              </a:rPr>
              <a:t>P</a:t>
            </a:r>
            <a:r>
              <a:rPr lang="fr-FR" sz="19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our autant, certains ont pu, pendant quelques années, s’y plaire, tandis que d’autres ont trouvé de bien meilleures opportunités pour réaliser cette ascension.</a:t>
            </a:r>
            <a:endParaRPr lang="fr-FR" sz="19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fr-FR" dirty="0"/>
          </a:p>
        </p:txBody>
      </p:sp>
    </p:spTree>
    <p:extLst>
      <p:ext uri="{BB962C8B-B14F-4D97-AF65-F5344CB8AC3E}">
        <p14:creationId xmlns:p14="http://schemas.microsoft.com/office/powerpoint/2010/main" val="218448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0FC8E85-A9A5-B483-77C2-7ADFC5F1EC7F}"/>
              </a:ext>
            </a:extLst>
          </p:cNvPr>
          <p:cNvSpPr>
            <a:spLocks noGrp="1"/>
          </p:cNvSpPr>
          <p:nvPr>
            <p:ph type="title"/>
          </p:nvPr>
        </p:nvSpPr>
        <p:spPr/>
        <p:txBody>
          <a:bodyPr/>
          <a:lstStyle/>
          <a:p>
            <a:pPr algn="ctr"/>
            <a:r>
              <a:rPr lang="fr-FR" dirty="0">
                <a:latin typeface="Cambria" panose="02040503050406030204" pitchFamily="18" charset="0"/>
              </a:rPr>
              <a:t>Leur spécificité</a:t>
            </a:r>
          </a:p>
        </p:txBody>
      </p:sp>
      <p:sp>
        <p:nvSpPr>
          <p:cNvPr id="3" name="Espace réservé du contenu 2">
            <a:extLst>
              <a:ext uri="{FF2B5EF4-FFF2-40B4-BE49-F238E27FC236}">
                <a16:creationId xmlns:a16="http://schemas.microsoft.com/office/drawing/2014/main" xmlns="" id="{0A01B971-2333-BC5D-8FB1-C9B82C12DE0E}"/>
              </a:ext>
            </a:extLst>
          </p:cNvPr>
          <p:cNvSpPr>
            <a:spLocks noGrp="1"/>
          </p:cNvSpPr>
          <p:nvPr>
            <p:ph idx="1"/>
          </p:nvPr>
        </p:nvSpPr>
        <p:spPr/>
        <p:txBody>
          <a:bodyPr>
            <a:normAutofit/>
          </a:bodyPr>
          <a:lstStyle/>
          <a:p>
            <a:pPr algn="just"/>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fr-FR" sz="1900" dirty="0">
                <a:latin typeface="Cambria" panose="02040503050406030204" pitchFamily="18" charset="0"/>
              </a:rPr>
              <a:t>Des ressources pour démissionner : des conjoints qui gagnent bien leur vie, un ancien métier jugé finalement plus avantageux, la possibilité de reconvertir des ressources pédagogiques, une famille ou belle-famille pourvoyeuse d’emplois.</a:t>
            </a:r>
          </a:p>
          <a:p>
            <a:pPr algn="just"/>
            <a:endParaRPr lang="fr-FR" sz="1900" dirty="0">
              <a:latin typeface="Cambria" panose="02040503050406030204" pitchFamily="18" charset="0"/>
            </a:endParaRPr>
          </a:p>
          <a:p>
            <a:pPr algn="just"/>
            <a:r>
              <a:rPr lang="fr-FR" sz="1900" dirty="0">
                <a:latin typeface="Cambria" panose="02040503050406030204" pitchFamily="18" charset="0"/>
              </a:rPr>
              <a:t>Une position favorable dans le cycle de vie (pas encore d’enfants ou des enfants déjà élevés).</a:t>
            </a:r>
          </a:p>
          <a:p>
            <a:pPr algn="just"/>
            <a:endParaRPr lang="fr-FR" sz="1900" dirty="0">
              <a:latin typeface="Cambria" panose="02040503050406030204" pitchFamily="18" charset="0"/>
            </a:endParaRPr>
          </a:p>
          <a:p>
            <a:pPr algn="just"/>
            <a:r>
              <a:rPr lang="fr-FR" sz="1900" dirty="0">
                <a:latin typeface="Cambria" panose="02040503050406030204" pitchFamily="18" charset="0"/>
              </a:rPr>
              <a:t>Ils font partie des « insatisfaits », mais qui eux-mêmes représentent une proportion non négligeable de la profession (dans l’enquête </a:t>
            </a:r>
            <a:r>
              <a:rPr lang="fr-FR" sz="1900" dirty="0" err="1">
                <a:latin typeface="Cambria" panose="02040503050406030204" pitchFamily="18" charset="0"/>
              </a:rPr>
              <a:t>Ssens</a:t>
            </a:r>
            <a:r>
              <a:rPr lang="fr-FR" sz="1900" dirty="0">
                <a:latin typeface="Cambria" panose="02040503050406030204" pitchFamily="18" charset="0"/>
              </a:rPr>
              <a:t> 33,4 % de l’échantillon jugeait le travail pénible, </a:t>
            </a:r>
            <a:r>
              <a:rPr lang="fr-FR" sz="1900" dirty="0">
                <a:effectLst/>
                <a:latin typeface="Cambria" panose="02040503050406030204" pitchFamily="18" charset="0"/>
                <a:ea typeface="MS Mincho" panose="02020609040205080304" pitchFamily="49" charset="-128"/>
                <a:cs typeface="Times New Roman" panose="02020603050405020304" pitchFamily="18" charset="0"/>
              </a:rPr>
              <a:t>36,8 % se sentaient épanouis, </a:t>
            </a:r>
            <a:r>
              <a:rPr lang="fr-FR" sz="19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29,8 % satisfaits et insatisfaits).</a:t>
            </a:r>
            <a:endParaRPr lang="fr-FR" sz="1900" dirty="0">
              <a:latin typeface="Cambria" panose="02040503050406030204" pitchFamily="18" charset="0"/>
            </a:endParaRPr>
          </a:p>
          <a:p>
            <a:endParaRPr lang="fr-FR" dirty="0">
              <a:latin typeface="Gabriola" pitchFamily="82" charset="0"/>
            </a:endParaRPr>
          </a:p>
        </p:txBody>
      </p:sp>
    </p:spTree>
    <p:extLst>
      <p:ext uri="{BB962C8B-B14F-4D97-AF65-F5344CB8AC3E}">
        <p14:creationId xmlns:p14="http://schemas.microsoft.com/office/powerpoint/2010/main" val="2215317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D3DB4DC-B858-3F9D-E0B9-BDF62F9DF6DB}"/>
              </a:ext>
            </a:extLst>
          </p:cNvPr>
          <p:cNvSpPr>
            <a:spLocks noGrp="1"/>
          </p:cNvSpPr>
          <p:nvPr>
            <p:ph type="title"/>
          </p:nvPr>
        </p:nvSpPr>
        <p:spPr/>
        <p:txBody>
          <a:bodyPr>
            <a:normAutofit/>
          </a:bodyPr>
          <a:lstStyle/>
          <a:p>
            <a:r>
              <a:rPr lang="fr-FR" sz="3200" dirty="0">
                <a:latin typeface="Cambria" panose="02040503050406030204" pitchFamily="18" charset="0"/>
              </a:rPr>
              <a:t>Une enquête qui réactive le sentiment de n’être qu’un « numéro »</a:t>
            </a:r>
          </a:p>
        </p:txBody>
      </p:sp>
      <p:sp>
        <p:nvSpPr>
          <p:cNvPr id="3" name="Espace réservé du contenu 2">
            <a:extLst>
              <a:ext uri="{FF2B5EF4-FFF2-40B4-BE49-F238E27FC236}">
                <a16:creationId xmlns:a16="http://schemas.microsoft.com/office/drawing/2014/main" xmlns="" id="{BE534411-F41A-20DC-3514-523C7C492CD0}"/>
              </a:ext>
            </a:extLst>
          </p:cNvPr>
          <p:cNvSpPr>
            <a:spLocks noGrp="1"/>
          </p:cNvSpPr>
          <p:nvPr>
            <p:ph idx="1"/>
          </p:nvPr>
        </p:nvSpPr>
        <p:spPr/>
        <p:txBody>
          <a:bodyPr/>
          <a:lstStyle/>
          <a:p>
            <a:r>
              <a:rPr lang="fr-FR" sz="1800" dirty="0">
                <a:effectLst/>
                <a:latin typeface="Cambria" panose="02040503050406030204" pitchFamily="18" charset="0"/>
              </a:rPr>
              <a:t>Leur démission ne suscite souvent aucune réaction de l’administration : </a:t>
            </a:r>
          </a:p>
          <a:p>
            <a:endParaRPr lang="fr-FR" sz="1800" dirty="0">
              <a:latin typeface="Cambria" panose="02040503050406030204" pitchFamily="18" charset="0"/>
            </a:endParaRPr>
          </a:p>
          <a:p>
            <a:r>
              <a:rPr lang="fr-FR" sz="1800" dirty="0">
                <a:effectLst/>
                <a:latin typeface="Cambria" panose="02040503050406030204" pitchFamily="18" charset="0"/>
              </a:rPr>
              <a:t>Sara: Et là on se dit qu’on est vraiment un </a:t>
            </a:r>
            <a:r>
              <a:rPr lang="fr-FR" sz="1800" dirty="0" err="1">
                <a:effectLst/>
                <a:latin typeface="Cambria" panose="02040503050406030204" pitchFamily="18" charset="0"/>
              </a:rPr>
              <a:t>numéro</a:t>
            </a:r>
            <a:r>
              <a:rPr lang="fr-FR" sz="1800" dirty="0">
                <a:effectLst/>
                <a:latin typeface="Cambria" panose="02040503050406030204" pitchFamily="18" charset="0"/>
              </a:rPr>
              <a:t>, un pion. Personne ne nous </a:t>
            </a:r>
            <a:r>
              <a:rPr lang="fr-FR" sz="1800" dirty="0" err="1">
                <a:effectLst/>
                <a:latin typeface="Cambria" panose="02040503050406030204" pitchFamily="18" charset="0"/>
              </a:rPr>
              <a:t>connaît</a:t>
            </a:r>
            <a:r>
              <a:rPr lang="fr-FR" sz="1800" dirty="0">
                <a:effectLst/>
                <a:latin typeface="Cambria" panose="02040503050406030204" pitchFamily="18" charset="0"/>
              </a:rPr>
              <a:t>. L’inspectrice, je l’avais vue </a:t>
            </a:r>
            <a:r>
              <a:rPr lang="fr-FR" sz="1800" dirty="0" err="1">
                <a:effectLst/>
                <a:latin typeface="Cambria" panose="02040503050406030204" pitchFamily="18" charset="0"/>
              </a:rPr>
              <a:t>peut-être</a:t>
            </a:r>
            <a:r>
              <a:rPr lang="fr-FR" sz="1800" dirty="0">
                <a:effectLst/>
                <a:latin typeface="Cambria" panose="02040503050406030204" pitchFamily="18" charset="0"/>
              </a:rPr>
              <a:t> une fois comme </a:t>
            </a:r>
            <a:r>
              <a:rPr lang="fr-FR" sz="1800" dirty="0" err="1">
                <a:effectLst/>
                <a:latin typeface="Cambria" panose="02040503050406030204" pitchFamily="18" charset="0"/>
              </a:rPr>
              <a:t>ça</a:t>
            </a:r>
            <a:r>
              <a:rPr lang="fr-FR" sz="1800" dirty="0">
                <a:effectLst/>
                <a:latin typeface="Cambria" panose="02040503050406030204" pitchFamily="18" charset="0"/>
              </a:rPr>
              <a:t>, dans une </a:t>
            </a:r>
            <a:r>
              <a:rPr lang="fr-FR" sz="1800" dirty="0" err="1">
                <a:effectLst/>
                <a:latin typeface="Cambria" panose="02040503050406030204" pitchFamily="18" charset="0"/>
              </a:rPr>
              <a:t>réunion</a:t>
            </a:r>
            <a:r>
              <a:rPr lang="fr-FR" sz="1800" dirty="0">
                <a:effectLst/>
                <a:latin typeface="Cambria" panose="02040503050406030204" pitchFamily="18" charset="0"/>
              </a:rPr>
              <a:t> mais elle me connaissait </a:t>
            </a:r>
            <a:r>
              <a:rPr lang="fr-FR" sz="1800" dirty="0" err="1">
                <a:effectLst/>
                <a:latin typeface="Cambria" panose="02040503050406030204" pitchFamily="18" charset="0"/>
              </a:rPr>
              <a:t>très</a:t>
            </a:r>
            <a:r>
              <a:rPr lang="fr-FR" sz="1800" dirty="0">
                <a:effectLst/>
                <a:latin typeface="Cambria" panose="02040503050406030204" pitchFamily="18" charset="0"/>
              </a:rPr>
              <a:t> peu. C’est d’une facilité </a:t>
            </a:r>
            <a:r>
              <a:rPr lang="fr-FR" sz="1800" dirty="0" err="1">
                <a:effectLst/>
                <a:latin typeface="Cambria" panose="02040503050406030204" pitchFamily="18" charset="0"/>
              </a:rPr>
              <a:t>décon</a:t>
            </a:r>
            <a:r>
              <a:rPr lang="fr-FR" sz="1800" dirty="0">
                <a:effectLst/>
                <a:latin typeface="Cambria" panose="02040503050406030204" pitchFamily="18" charset="0"/>
              </a:rPr>
              <a:t>- </a:t>
            </a:r>
            <a:r>
              <a:rPr lang="fr-FR" sz="1800" dirty="0" err="1">
                <a:effectLst/>
                <a:latin typeface="Cambria" panose="02040503050406030204" pitchFamily="18" charset="0"/>
              </a:rPr>
              <a:t>certante</a:t>
            </a:r>
            <a:r>
              <a:rPr lang="fr-FR" sz="1800" dirty="0">
                <a:effectLst/>
                <a:latin typeface="Cambria" panose="02040503050406030204" pitchFamily="18" charset="0"/>
              </a:rPr>
              <a:t> de quitter... Et je me suis dit « </a:t>
            </a:r>
            <a:r>
              <a:rPr lang="fr-FR" sz="1800" dirty="0" err="1">
                <a:effectLst/>
                <a:latin typeface="Cambria" panose="02040503050406030204" pitchFamily="18" charset="0"/>
              </a:rPr>
              <a:t>première</a:t>
            </a:r>
            <a:r>
              <a:rPr lang="fr-FR" sz="1800" dirty="0">
                <a:effectLst/>
                <a:latin typeface="Cambria" panose="02040503050406030204" pitchFamily="18" charset="0"/>
              </a:rPr>
              <a:t> du concours, </a:t>
            </a:r>
            <a:r>
              <a:rPr lang="fr-FR" sz="1800" dirty="0" err="1">
                <a:effectLst/>
                <a:latin typeface="Cambria" panose="02040503050406030204" pitchFamily="18" charset="0"/>
              </a:rPr>
              <a:t>peut-être</a:t>
            </a:r>
            <a:r>
              <a:rPr lang="fr-FR" sz="1800" dirty="0">
                <a:effectLst/>
                <a:latin typeface="Cambria" panose="02040503050406030204" pitchFamily="18" charset="0"/>
              </a:rPr>
              <a:t> qu’on va essayer de me garder ? » Voilà, un peu d’ego qui marche dans ce cas-là. Mais non, rien du tout, rien, </a:t>
            </a:r>
            <a:r>
              <a:rPr lang="fr-FR" sz="1800" dirty="0" err="1">
                <a:effectLst/>
                <a:latin typeface="Cambria" panose="02040503050406030204" pitchFamily="18" charset="0"/>
              </a:rPr>
              <a:t>zéro</a:t>
            </a:r>
            <a:r>
              <a:rPr lang="fr-FR" sz="1800" dirty="0">
                <a:effectLst/>
                <a:latin typeface="Cambria" panose="02040503050406030204" pitchFamily="18" charset="0"/>
              </a:rPr>
              <a:t>, rien. Et on ne nous annonce </a:t>
            </a:r>
            <a:r>
              <a:rPr lang="fr-FR" sz="1800" dirty="0" err="1">
                <a:effectLst/>
                <a:latin typeface="Cambria" panose="02040503050406030204" pitchFamily="18" charset="0"/>
              </a:rPr>
              <a:t>même</a:t>
            </a:r>
            <a:r>
              <a:rPr lang="fr-FR" sz="1800" dirty="0">
                <a:effectLst/>
                <a:latin typeface="Cambria" panose="02040503050406030204" pitchFamily="18" charset="0"/>
              </a:rPr>
              <a:t> pas que notre </a:t>
            </a:r>
            <a:r>
              <a:rPr lang="fr-FR" sz="1800" dirty="0" err="1">
                <a:effectLst/>
                <a:latin typeface="Cambria" panose="02040503050406030204" pitchFamily="18" charset="0"/>
              </a:rPr>
              <a:t>décision</a:t>
            </a:r>
            <a:r>
              <a:rPr lang="fr-FR" sz="1800" dirty="0">
                <a:effectLst/>
                <a:latin typeface="Cambria" panose="02040503050406030204" pitchFamily="18" charset="0"/>
              </a:rPr>
              <a:t> est </a:t>
            </a:r>
            <a:r>
              <a:rPr lang="fr-FR" sz="1800" dirty="0" err="1">
                <a:effectLst/>
                <a:latin typeface="Cambria" panose="02040503050406030204" pitchFamily="18" charset="0"/>
              </a:rPr>
              <a:t>acceptée</a:t>
            </a:r>
            <a:r>
              <a:rPr lang="fr-FR" sz="1800" dirty="0">
                <a:effectLst/>
                <a:latin typeface="Cambria" panose="02040503050406030204" pitchFamily="18" charset="0"/>
              </a:rPr>
              <a:t>. </a:t>
            </a:r>
            <a:endParaRPr lang="fr-FR" dirty="0">
              <a:latin typeface="Cambria" panose="02040503050406030204" pitchFamily="18" charset="0"/>
            </a:endParaRPr>
          </a:p>
          <a:p>
            <a:endParaRPr lang="fr-FR" dirty="0"/>
          </a:p>
        </p:txBody>
      </p:sp>
    </p:spTree>
    <p:extLst>
      <p:ext uri="{BB962C8B-B14F-4D97-AF65-F5344CB8AC3E}">
        <p14:creationId xmlns:p14="http://schemas.microsoft.com/office/powerpoint/2010/main" val="1301818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55C5254-7D50-F2CB-E401-368049B3B4B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85A89D16-179D-175A-89CF-BF75B1302134}"/>
              </a:ext>
            </a:extLst>
          </p:cNvPr>
          <p:cNvSpPr>
            <a:spLocks noGrp="1"/>
          </p:cNvSpPr>
          <p:nvPr>
            <p:ph idx="1"/>
          </p:nvPr>
        </p:nvSpPr>
        <p:spPr>
          <a:xfrm>
            <a:off x="423746" y="1825625"/>
            <a:ext cx="10930054" cy="2121907"/>
          </a:xfrm>
        </p:spPr>
        <p:txBody>
          <a:bodyPr/>
          <a:lstStyle/>
          <a:p>
            <a:r>
              <a:rPr lang="fr-FR" sz="1800" dirty="0">
                <a:effectLst/>
                <a:latin typeface="Cambria" panose="02040503050406030204" pitchFamily="18" charset="0"/>
              </a:rPr>
              <a:t>Sara : J’avais l’</a:t>
            </a:r>
            <a:r>
              <a:rPr lang="fr-FR" sz="1800" dirty="0" err="1">
                <a:effectLst/>
                <a:latin typeface="Cambria" panose="02040503050406030204" pitchFamily="18" charset="0"/>
              </a:rPr>
              <a:t>idée</a:t>
            </a:r>
            <a:r>
              <a:rPr lang="fr-FR" sz="1800" dirty="0">
                <a:effectLst/>
                <a:latin typeface="Cambria" panose="02040503050406030204" pitchFamily="18" charset="0"/>
              </a:rPr>
              <a:t> de la </a:t>
            </a:r>
            <a:r>
              <a:rPr lang="fr-FR" sz="1800" dirty="0" err="1">
                <a:effectLst/>
                <a:latin typeface="Cambria" panose="02040503050406030204" pitchFamily="18" charset="0"/>
              </a:rPr>
              <a:t>démission</a:t>
            </a:r>
            <a:r>
              <a:rPr lang="fr-FR" sz="1800" dirty="0">
                <a:effectLst/>
                <a:latin typeface="Cambria" panose="02040503050406030204" pitchFamily="18" charset="0"/>
              </a:rPr>
              <a:t> dans les entreprises. Le patron ne laisse pas partir comme </a:t>
            </a:r>
            <a:r>
              <a:rPr lang="fr-FR" sz="1800" dirty="0" err="1">
                <a:effectLst/>
                <a:latin typeface="Cambria" panose="02040503050406030204" pitchFamily="18" charset="0"/>
              </a:rPr>
              <a:t>ça</a:t>
            </a:r>
            <a:r>
              <a:rPr lang="fr-FR" sz="1800" dirty="0">
                <a:effectLst/>
                <a:latin typeface="Cambria" panose="02040503050406030204" pitchFamily="18" charset="0"/>
              </a:rPr>
              <a:t> son </a:t>
            </a:r>
            <a:r>
              <a:rPr lang="fr-FR" sz="1800" dirty="0" err="1">
                <a:effectLst/>
                <a:latin typeface="Cambria" panose="02040503050406030204" pitchFamily="18" charset="0"/>
              </a:rPr>
              <a:t>employe</a:t>
            </a:r>
            <a:r>
              <a:rPr lang="fr-FR" sz="1800" dirty="0">
                <a:effectLst/>
                <a:latin typeface="Cambria" panose="02040503050406030204" pitchFamily="18" charset="0"/>
              </a:rPr>
              <a:t>́ sans savoir pourquoi, sans essayer de comprendre. Rien. Rien du tout. On est rien en fait. Personne ne nous </a:t>
            </a:r>
            <a:r>
              <a:rPr lang="fr-FR" sz="1800" dirty="0" err="1">
                <a:effectLst/>
                <a:latin typeface="Cambria" panose="02040503050406030204" pitchFamily="18" charset="0"/>
              </a:rPr>
              <a:t>connaît</a:t>
            </a:r>
            <a:r>
              <a:rPr lang="fr-FR" sz="1800" dirty="0">
                <a:effectLst/>
                <a:latin typeface="Cambria" panose="02040503050406030204" pitchFamily="18" charset="0"/>
              </a:rPr>
              <a:t> à part les </a:t>
            </a:r>
            <a:r>
              <a:rPr lang="fr-FR" sz="1800" dirty="0" err="1">
                <a:effectLst/>
                <a:latin typeface="Cambria" panose="02040503050406030204" pitchFamily="18" charset="0"/>
              </a:rPr>
              <a:t>collègues</a:t>
            </a:r>
            <a:r>
              <a:rPr lang="fr-FR" sz="1800" dirty="0">
                <a:effectLst/>
                <a:latin typeface="Cambria" panose="02040503050406030204" pitchFamily="18" charset="0"/>
              </a:rPr>
              <a:t>. Tous les </a:t>
            </a:r>
            <a:r>
              <a:rPr lang="fr-FR" sz="1800" dirty="0" err="1">
                <a:effectLst/>
                <a:latin typeface="Cambria" panose="02040503050406030204" pitchFamily="18" charset="0"/>
              </a:rPr>
              <a:t>supérieurs</a:t>
            </a:r>
            <a:r>
              <a:rPr lang="fr-FR" sz="1800" dirty="0">
                <a:effectLst/>
                <a:latin typeface="Cambria" panose="02040503050406030204" pitchFamily="18" charset="0"/>
              </a:rPr>
              <a:t> </a:t>
            </a:r>
            <a:r>
              <a:rPr lang="fr-FR" sz="1800" dirty="0" err="1">
                <a:effectLst/>
                <a:latin typeface="Cambria" panose="02040503050406030204" pitchFamily="18" charset="0"/>
              </a:rPr>
              <a:t>hiérarchiques</a:t>
            </a:r>
            <a:r>
              <a:rPr lang="fr-FR" sz="1800" dirty="0">
                <a:effectLst/>
                <a:latin typeface="Cambria" panose="02040503050406030204" pitchFamily="18" charset="0"/>
              </a:rPr>
              <a:t> dans les bureaux ne nous connaissent pas. Ils ne savent pas qui on est. On est juste un pion, un nom, un </a:t>
            </a:r>
            <a:r>
              <a:rPr lang="fr-FR" sz="1800" dirty="0" err="1">
                <a:effectLst/>
                <a:latin typeface="Cambria" panose="02040503050406030204" pitchFamily="18" charset="0"/>
              </a:rPr>
              <a:t>prénom</a:t>
            </a:r>
            <a:r>
              <a:rPr lang="fr-FR" sz="1800" dirty="0">
                <a:effectLst/>
                <a:latin typeface="Cambria" panose="02040503050406030204" pitchFamily="18" charset="0"/>
              </a:rPr>
              <a:t> qu’on va affecter à une </a:t>
            </a:r>
            <a:r>
              <a:rPr lang="fr-FR" sz="1800" dirty="0" err="1">
                <a:effectLst/>
                <a:latin typeface="Cambria" panose="02040503050406030204" pitchFamily="18" charset="0"/>
              </a:rPr>
              <a:t>école</a:t>
            </a:r>
            <a:r>
              <a:rPr lang="fr-FR" sz="1800" dirty="0">
                <a:effectLst/>
                <a:latin typeface="Cambria" panose="02040503050406030204" pitchFamily="18" charset="0"/>
              </a:rPr>
              <a:t> et c’est tout quoi! Qu’on ait trois enfants, qu’on soit en </a:t>
            </a:r>
            <a:r>
              <a:rPr lang="fr-FR" sz="1800" dirty="0" err="1">
                <a:effectLst/>
                <a:latin typeface="Cambria" panose="02040503050406030204" pitchFamily="18" charset="0"/>
              </a:rPr>
              <a:t>dépression</a:t>
            </a:r>
            <a:r>
              <a:rPr lang="fr-FR" sz="1800" dirty="0">
                <a:effectLst/>
                <a:latin typeface="Cambria" panose="02040503050406030204" pitchFamily="18" charset="0"/>
              </a:rPr>
              <a:t>, c’est pareil. On est tellement d’enseignants. Voilà, il y a un </a:t>
            </a:r>
            <a:r>
              <a:rPr lang="fr-FR" sz="1800" dirty="0" err="1">
                <a:effectLst/>
                <a:latin typeface="Cambria" panose="02040503050406030204" pitchFamily="18" charset="0"/>
              </a:rPr>
              <a:t>département</a:t>
            </a:r>
            <a:r>
              <a:rPr lang="fr-FR" sz="1800" dirty="0">
                <a:effectLst/>
                <a:latin typeface="Cambria" panose="02040503050406030204" pitchFamily="18" charset="0"/>
              </a:rPr>
              <a:t> avec des </a:t>
            </a:r>
            <a:r>
              <a:rPr lang="fr-FR" sz="1800" dirty="0" err="1">
                <a:effectLst/>
                <a:latin typeface="Cambria" panose="02040503050406030204" pitchFamily="18" charset="0"/>
              </a:rPr>
              <a:t>écoles</a:t>
            </a:r>
            <a:r>
              <a:rPr lang="fr-FR" sz="1800" dirty="0">
                <a:effectLst/>
                <a:latin typeface="Cambria" panose="02040503050406030204" pitchFamily="18" charset="0"/>
              </a:rPr>
              <a:t>, il y a des enfants, et il faut mettre les enseignants et voilà. </a:t>
            </a:r>
            <a:endParaRPr lang="fr-FR" dirty="0">
              <a:latin typeface="Cambria" panose="02040503050406030204" pitchFamily="18" charset="0"/>
            </a:endParaRPr>
          </a:p>
          <a:p>
            <a:endParaRPr lang="fr-FR" dirty="0"/>
          </a:p>
        </p:txBody>
      </p:sp>
    </p:spTree>
    <p:extLst>
      <p:ext uri="{BB962C8B-B14F-4D97-AF65-F5344CB8AC3E}">
        <p14:creationId xmlns:p14="http://schemas.microsoft.com/office/powerpoint/2010/main" val="3656948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5C8F4C7-5CD5-BAC4-9B15-F7686989362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B649DC38-F791-B817-AA78-03AC82B5474A}"/>
              </a:ext>
            </a:extLst>
          </p:cNvPr>
          <p:cNvSpPr>
            <a:spLocks noGrp="1"/>
          </p:cNvSpPr>
          <p:nvPr>
            <p:ph idx="1"/>
          </p:nvPr>
        </p:nvSpPr>
        <p:spPr>
          <a:xfrm>
            <a:off x="512956" y="1825625"/>
            <a:ext cx="10840844" cy="3237029"/>
          </a:xfrm>
        </p:spPr>
        <p:txBody>
          <a:bodyPr/>
          <a:lstStyle/>
          <a:p>
            <a:pPr algn="just"/>
            <a:r>
              <a:rPr lang="fr-FR" sz="1800" dirty="0">
                <a:effectLst/>
                <a:latin typeface="Cambria" panose="02040503050406030204" pitchFamily="18" charset="0"/>
              </a:rPr>
              <a:t>Constance: Et puis </a:t>
            </a:r>
            <a:r>
              <a:rPr lang="fr-FR" sz="1800" dirty="0" err="1">
                <a:effectLst/>
                <a:latin typeface="Cambria" panose="02040503050406030204" pitchFamily="18" charset="0"/>
              </a:rPr>
              <a:t>après</a:t>
            </a:r>
            <a:r>
              <a:rPr lang="fr-FR" sz="1800" dirty="0">
                <a:effectLst/>
                <a:latin typeface="Cambria" panose="02040503050406030204" pitchFamily="18" charset="0"/>
              </a:rPr>
              <a:t>, avec l’inspection, ce que vous m’aviez demandé, j’avais beaucoup d’attentes pour mon rendez-vous parce qu’il y a un rendez-vous formel avant </a:t>
            </a:r>
            <a:r>
              <a:rPr lang="fr-FR" sz="1800" dirty="0" err="1">
                <a:effectLst/>
                <a:latin typeface="Cambria" panose="02040503050406030204" pitchFamily="18" charset="0"/>
              </a:rPr>
              <a:t>démission</a:t>
            </a:r>
            <a:r>
              <a:rPr lang="fr-FR" sz="1800" dirty="0">
                <a:effectLst/>
                <a:latin typeface="Cambria" panose="02040503050406030204" pitchFamily="18" charset="0"/>
              </a:rPr>
              <a:t> pour </a:t>
            </a:r>
            <a:r>
              <a:rPr lang="fr-FR" sz="1800" dirty="0" err="1">
                <a:effectLst/>
                <a:latin typeface="Cambria" panose="02040503050406030204" pitchFamily="18" charset="0"/>
              </a:rPr>
              <a:t>véri</a:t>
            </a:r>
            <a:r>
              <a:rPr lang="fr-FR" sz="1800" dirty="0">
                <a:effectLst/>
                <a:latin typeface="Cambria" panose="02040503050406030204" pitchFamily="18" charset="0"/>
              </a:rPr>
              <a:t>- fier que vraiment c’est une </a:t>
            </a:r>
            <a:r>
              <a:rPr lang="fr-FR" sz="1800" dirty="0" err="1">
                <a:effectLst/>
                <a:latin typeface="Cambria" panose="02040503050406030204" pitchFamily="18" charset="0"/>
              </a:rPr>
              <a:t>décision</a:t>
            </a:r>
            <a:r>
              <a:rPr lang="fr-FR" sz="1800" dirty="0">
                <a:effectLst/>
                <a:latin typeface="Cambria" panose="02040503050406030204" pitchFamily="18" charset="0"/>
              </a:rPr>
              <a:t> </a:t>
            </a:r>
            <a:r>
              <a:rPr lang="fr-FR" sz="1800" dirty="0" err="1">
                <a:effectLst/>
                <a:latin typeface="Cambria" panose="02040503050406030204" pitchFamily="18" charset="0"/>
              </a:rPr>
              <a:t>réfléchie</a:t>
            </a:r>
            <a:r>
              <a:rPr lang="fr-FR" sz="1800" dirty="0">
                <a:effectLst/>
                <a:latin typeface="Cambria" panose="02040503050406030204" pitchFamily="18" charset="0"/>
              </a:rPr>
              <a:t>, que je ne suis pas partie sur un coup de </a:t>
            </a:r>
            <a:r>
              <a:rPr lang="fr-FR" sz="1800" dirty="0" err="1">
                <a:effectLst/>
                <a:latin typeface="Cambria" panose="02040503050406030204" pitchFamily="18" charset="0"/>
              </a:rPr>
              <a:t>tête</a:t>
            </a:r>
            <a:r>
              <a:rPr lang="fr-FR" sz="1800" dirty="0">
                <a:effectLst/>
                <a:latin typeface="Cambria" panose="02040503050406030204" pitchFamily="18" charset="0"/>
              </a:rPr>
              <a:t>. J’avais beaucoup de choses à dire à mon inspectrice et en fait, elle ne m’a pas laissée parler. Pendant dix minutes, elle disait : « vous avez un projet, de faire de la recherche ensuite, c’est </a:t>
            </a:r>
            <a:r>
              <a:rPr lang="fr-FR" sz="1800" dirty="0" err="1">
                <a:effectLst/>
                <a:latin typeface="Cambria" panose="02040503050406030204" pitchFamily="18" charset="0"/>
              </a:rPr>
              <a:t>intéressant</a:t>
            </a:r>
            <a:r>
              <a:rPr lang="fr-FR" sz="1800" dirty="0">
                <a:effectLst/>
                <a:latin typeface="Cambria" panose="02040503050406030204" pitchFamily="18" charset="0"/>
              </a:rPr>
              <a:t>, où est-ce que vous voulez aller ? » Du coup, j’ai parlé de </a:t>
            </a:r>
            <a:r>
              <a:rPr lang="fr-FR" sz="1800" dirty="0" err="1">
                <a:effectLst/>
                <a:latin typeface="Cambria" panose="02040503050406030204" pitchFamily="18" charset="0"/>
              </a:rPr>
              <a:t>ça</a:t>
            </a:r>
            <a:r>
              <a:rPr lang="fr-FR" sz="1800" dirty="0">
                <a:effectLst/>
                <a:latin typeface="Cambria" panose="02040503050406030204" pitchFamily="18" charset="0"/>
              </a:rPr>
              <a:t> et en fait elle est là-dedans et elle n’</a:t>
            </a:r>
            <a:r>
              <a:rPr lang="fr-FR" sz="1800" dirty="0" err="1">
                <a:effectLst/>
                <a:latin typeface="Cambria" panose="02040503050406030204" pitchFamily="18" charset="0"/>
              </a:rPr>
              <a:t>était</a:t>
            </a:r>
            <a:r>
              <a:rPr lang="fr-FR" sz="1800" dirty="0">
                <a:effectLst/>
                <a:latin typeface="Cambria" panose="02040503050406030204" pitchFamily="18" charset="0"/>
              </a:rPr>
              <a:t> pas sur mon malaise. À un moment donné, j’ai commencé à pleurer et elle me dit: «je voulais </a:t>
            </a:r>
            <a:r>
              <a:rPr lang="fr-FR" sz="1800" dirty="0" err="1">
                <a:effectLst/>
                <a:latin typeface="Cambria" panose="02040503050406030204" pitchFamily="18" charset="0"/>
              </a:rPr>
              <a:t>éviter</a:t>
            </a:r>
            <a:r>
              <a:rPr lang="fr-FR" sz="1800" dirty="0">
                <a:effectLst/>
                <a:latin typeface="Cambria" panose="02040503050406030204" pitchFamily="18" charset="0"/>
              </a:rPr>
              <a:t> </a:t>
            </a:r>
            <a:r>
              <a:rPr lang="fr-FR" sz="1800" dirty="0" err="1">
                <a:effectLst/>
                <a:latin typeface="Cambria" panose="02040503050406030204" pitchFamily="18" charset="0"/>
              </a:rPr>
              <a:t>ça</a:t>
            </a:r>
            <a:r>
              <a:rPr lang="fr-FR" sz="1800" dirty="0">
                <a:effectLst/>
                <a:latin typeface="Cambria" panose="02040503050406030204" pitchFamily="18" charset="0"/>
              </a:rPr>
              <a:t> ». Mais pourquoi ? Pourquoi est-ce qu’elle veut ne pas voir que </a:t>
            </a:r>
            <a:r>
              <a:rPr lang="fr-FR" sz="1800" dirty="0" err="1">
                <a:effectLst/>
                <a:latin typeface="Cambria" panose="02040503050406030204" pitchFamily="18" charset="0"/>
              </a:rPr>
              <a:t>ça</a:t>
            </a:r>
            <a:r>
              <a:rPr lang="fr-FR" sz="1800" dirty="0">
                <a:effectLst/>
                <a:latin typeface="Cambria" panose="02040503050406030204" pitchFamily="18" charset="0"/>
              </a:rPr>
              <a:t> ne va pas bien? Et j’avais plein de choses à lui dire, </a:t>
            </a:r>
            <a:r>
              <a:rPr lang="fr-FR" sz="1800" dirty="0" err="1">
                <a:effectLst/>
                <a:latin typeface="Cambria" panose="02040503050406030204" pitchFamily="18" charset="0"/>
              </a:rPr>
              <a:t>ça</a:t>
            </a:r>
            <a:r>
              <a:rPr lang="fr-FR" sz="1800" dirty="0">
                <a:effectLst/>
                <a:latin typeface="Cambria" panose="02040503050406030204" pitchFamily="18" charset="0"/>
              </a:rPr>
              <a:t> faisait vraiment plusieurs jours que je </a:t>
            </a:r>
            <a:r>
              <a:rPr lang="fr-FR" sz="1800" dirty="0" err="1">
                <a:effectLst/>
                <a:latin typeface="Cambria" panose="02040503050406030204" pitchFamily="18" charset="0"/>
              </a:rPr>
              <a:t>préparais</a:t>
            </a:r>
            <a:r>
              <a:rPr lang="fr-FR" sz="1800" dirty="0">
                <a:effectLst/>
                <a:latin typeface="Cambria" panose="02040503050406030204" pitchFamily="18" charset="0"/>
              </a:rPr>
              <a:t> ce que je voulais dire, plein de </a:t>
            </a:r>
            <a:r>
              <a:rPr lang="fr-FR" sz="1800" dirty="0" err="1">
                <a:effectLst/>
                <a:latin typeface="Cambria" panose="02040503050406030204" pitchFamily="18" charset="0"/>
              </a:rPr>
              <a:t>colère</a:t>
            </a:r>
            <a:r>
              <a:rPr lang="fr-FR" sz="1800" dirty="0">
                <a:effectLst/>
                <a:latin typeface="Cambria" panose="02040503050406030204" pitchFamily="18" charset="0"/>
              </a:rPr>
              <a:t>. Mais je n’ai pas pu et j’</a:t>
            </a:r>
            <a:r>
              <a:rPr lang="fr-FR" sz="1800" dirty="0" err="1">
                <a:effectLst/>
                <a:latin typeface="Cambria" panose="02040503050406030204" pitchFamily="18" charset="0"/>
              </a:rPr>
              <a:t>étais</a:t>
            </a:r>
            <a:r>
              <a:rPr lang="fr-FR" sz="1800" dirty="0">
                <a:effectLst/>
                <a:latin typeface="Cambria" panose="02040503050406030204" pitchFamily="18" charset="0"/>
              </a:rPr>
              <a:t> vraiment triste en sortant parce qu’effectivement elle ne saura jamais ce que j’avais à lui dire. </a:t>
            </a:r>
            <a:endParaRPr lang="fr-FR" dirty="0">
              <a:latin typeface="Cambria" panose="02040503050406030204" pitchFamily="18" charset="0"/>
            </a:endParaRPr>
          </a:p>
          <a:p>
            <a:endParaRPr lang="fr-FR" dirty="0"/>
          </a:p>
        </p:txBody>
      </p:sp>
    </p:spTree>
    <p:extLst>
      <p:ext uri="{BB962C8B-B14F-4D97-AF65-F5344CB8AC3E}">
        <p14:creationId xmlns:p14="http://schemas.microsoft.com/office/powerpoint/2010/main" val="187130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271E910-4082-B11B-65C0-2AE3ED27D09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A6483774-3324-D866-B427-6BDF4D51B066}"/>
              </a:ext>
            </a:extLst>
          </p:cNvPr>
          <p:cNvSpPr>
            <a:spLocks noGrp="1"/>
          </p:cNvSpPr>
          <p:nvPr>
            <p:ph idx="1"/>
          </p:nvPr>
        </p:nvSpPr>
        <p:spPr>
          <a:xfrm>
            <a:off x="713678" y="1825625"/>
            <a:ext cx="10640122" cy="1603375"/>
          </a:xfrm>
        </p:spPr>
        <p:txBody>
          <a:bodyPr/>
          <a:lstStyle/>
          <a:p>
            <a:r>
              <a:rPr lang="fr-FR" sz="1800" dirty="0" err="1">
                <a:effectLst/>
                <a:latin typeface="Cambria" panose="02040503050406030204" pitchFamily="18" charset="0"/>
              </a:rPr>
              <a:t>Enquêtrice</a:t>
            </a:r>
            <a:r>
              <a:rPr lang="fr-FR" sz="1800" dirty="0">
                <a:effectLst/>
                <a:latin typeface="Cambria" panose="02040503050406030204" pitchFamily="18" charset="0"/>
              </a:rPr>
              <a:t>: Vous aviez envie de lui parler de la formation et de...</a:t>
            </a:r>
            <a:br>
              <a:rPr lang="fr-FR" sz="1800" dirty="0">
                <a:effectLst/>
                <a:latin typeface="Cambria" panose="02040503050406030204" pitchFamily="18" charset="0"/>
              </a:rPr>
            </a:br>
            <a:r>
              <a:rPr lang="fr-FR" sz="1800" dirty="0">
                <a:effectLst/>
                <a:latin typeface="Cambria" panose="02040503050406030204" pitchFamily="18" charset="0"/>
              </a:rPr>
              <a:t>Constance : De la prise en charge, d’</a:t>
            </a:r>
            <a:r>
              <a:rPr lang="fr-FR" sz="1800" dirty="0" err="1">
                <a:effectLst/>
                <a:latin typeface="Cambria" panose="02040503050406030204" pitchFamily="18" charset="0"/>
              </a:rPr>
              <a:t>être</a:t>
            </a:r>
            <a:r>
              <a:rPr lang="fr-FR" sz="1800" dirty="0">
                <a:effectLst/>
                <a:latin typeface="Cambria" panose="02040503050406030204" pitchFamily="18" charset="0"/>
              </a:rPr>
              <a:t> </a:t>
            </a:r>
            <a:r>
              <a:rPr lang="fr-FR" sz="1800" dirty="0" err="1">
                <a:effectLst/>
                <a:latin typeface="Cambria" panose="02040503050406030204" pitchFamily="18" charset="0"/>
              </a:rPr>
              <a:t>malme</a:t>
            </a:r>
            <a:r>
              <a:rPr lang="fr-FR" sz="1800" dirty="0">
                <a:effectLst/>
                <a:latin typeface="Cambria" panose="02040503050406030204" pitchFamily="18" charset="0"/>
              </a:rPr>
              <a:t>- </a:t>
            </a:r>
            <a:r>
              <a:rPr lang="fr-FR" sz="1800" dirty="0" err="1">
                <a:effectLst/>
                <a:latin typeface="Cambria" panose="02040503050406030204" pitchFamily="18" charset="0"/>
              </a:rPr>
              <a:t>née</a:t>
            </a:r>
            <a:r>
              <a:rPr lang="fr-FR" sz="1800" dirty="0">
                <a:effectLst/>
                <a:latin typeface="Cambria" panose="02040503050406030204" pitchFamily="18" charset="0"/>
              </a:rPr>
              <a:t> par l’institution, de cette injonction à la bienveillance alors qu’on n’est pas bienveillant avec nous. </a:t>
            </a:r>
            <a:endParaRPr lang="fr-FR" dirty="0">
              <a:latin typeface="Cambria" panose="02040503050406030204" pitchFamily="18" charset="0"/>
            </a:endParaRPr>
          </a:p>
          <a:p>
            <a:endParaRPr lang="fr-FR" dirty="0"/>
          </a:p>
        </p:txBody>
      </p:sp>
    </p:spTree>
    <p:extLst>
      <p:ext uri="{BB962C8B-B14F-4D97-AF65-F5344CB8AC3E}">
        <p14:creationId xmlns:p14="http://schemas.microsoft.com/office/powerpoint/2010/main" val="14197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2AF6385-D856-B190-ACEF-A686FF03574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6C691EF1-5ACA-6643-5AA5-54829491D61D}"/>
              </a:ext>
            </a:extLst>
          </p:cNvPr>
          <p:cNvSpPr>
            <a:spLocks noGrp="1"/>
          </p:cNvSpPr>
          <p:nvPr>
            <p:ph idx="1"/>
          </p:nvPr>
        </p:nvSpPr>
        <p:spPr/>
        <p:txBody>
          <a:bodyPr/>
          <a:lstStyle/>
          <a:p>
            <a:r>
              <a:rPr lang="fr-FR" sz="1800" dirty="0" err="1">
                <a:effectLst/>
                <a:latin typeface="Cambria" panose="02040503050406030204" pitchFamily="18" charset="0"/>
              </a:rPr>
              <a:t>Enquêtrice</a:t>
            </a:r>
            <a:r>
              <a:rPr lang="fr-FR" sz="1800" dirty="0">
                <a:effectLst/>
                <a:latin typeface="Cambria" panose="02040503050406030204" pitchFamily="18" charset="0"/>
              </a:rPr>
              <a:t> : En retour, vous n’avez pas d’inspecteur, de conseiller </a:t>
            </a:r>
            <a:r>
              <a:rPr lang="fr-FR" sz="1800" dirty="0" err="1">
                <a:effectLst/>
                <a:latin typeface="Cambria" panose="02040503050406030204" pitchFamily="18" charset="0"/>
              </a:rPr>
              <a:t>pédagogique</a:t>
            </a:r>
            <a:r>
              <a:rPr lang="fr-FR" sz="1800" dirty="0">
                <a:effectLst/>
                <a:latin typeface="Cambria" panose="02040503050406030204" pitchFamily="18" charset="0"/>
              </a:rPr>
              <a:t> qui vous envoie une lettre ?</a:t>
            </a:r>
            <a:br>
              <a:rPr lang="fr-FR" sz="1800" dirty="0">
                <a:effectLst/>
                <a:latin typeface="Cambria" panose="02040503050406030204" pitchFamily="18" charset="0"/>
              </a:rPr>
            </a:br>
            <a:r>
              <a:rPr lang="fr-FR" sz="1800" dirty="0">
                <a:effectLst/>
                <a:latin typeface="Cambria" panose="02040503050406030204" pitchFamily="18" charset="0"/>
              </a:rPr>
              <a:t>Margot: Rien. On ne </a:t>
            </a:r>
            <a:r>
              <a:rPr lang="fr-FR" sz="1800" dirty="0" err="1">
                <a:effectLst/>
                <a:latin typeface="Cambria" panose="02040503050406030204" pitchFamily="18" charset="0"/>
              </a:rPr>
              <a:t>démissionne</a:t>
            </a:r>
            <a:r>
              <a:rPr lang="fr-FR" sz="1800" dirty="0">
                <a:effectLst/>
                <a:latin typeface="Cambria" panose="02040503050406030204" pitchFamily="18" charset="0"/>
              </a:rPr>
              <a:t> pas comme </a:t>
            </a:r>
            <a:r>
              <a:rPr lang="fr-FR" sz="1800" dirty="0" err="1">
                <a:effectLst/>
                <a:latin typeface="Cambria" panose="02040503050406030204" pitchFamily="18" charset="0"/>
              </a:rPr>
              <a:t>ça</a:t>
            </a:r>
            <a:r>
              <a:rPr lang="fr-FR" sz="1800" dirty="0">
                <a:effectLst/>
                <a:latin typeface="Cambria" panose="02040503050406030204" pitchFamily="18" charset="0"/>
              </a:rPr>
              <a:t>. </a:t>
            </a:r>
            <a:r>
              <a:rPr lang="fr-FR" sz="1800" dirty="0" err="1">
                <a:effectLst/>
                <a:latin typeface="Cambria" panose="02040503050406030204" pitchFamily="18" charset="0"/>
              </a:rPr>
              <a:t>Même</a:t>
            </a:r>
            <a:r>
              <a:rPr lang="fr-FR" sz="1800" dirty="0">
                <a:effectLst/>
                <a:latin typeface="Cambria" panose="02040503050406030204" pitchFamily="18" charset="0"/>
              </a:rPr>
              <a:t> dans n’importe quelle entreprise, une </a:t>
            </a:r>
            <a:r>
              <a:rPr lang="fr-FR" sz="1800" dirty="0" err="1">
                <a:effectLst/>
                <a:latin typeface="Cambria" panose="02040503050406030204" pitchFamily="18" charset="0"/>
              </a:rPr>
              <a:t>démission</a:t>
            </a:r>
            <a:r>
              <a:rPr lang="fr-FR" sz="1800" dirty="0">
                <a:effectLst/>
                <a:latin typeface="Cambria" panose="02040503050406030204" pitchFamily="18" charset="0"/>
              </a:rPr>
              <a:t> c’est un moment </a:t>
            </a:r>
            <a:r>
              <a:rPr lang="fr-FR" sz="1800" dirty="0" err="1">
                <a:effectLst/>
                <a:latin typeface="Cambria" panose="02040503050406030204" pitchFamily="18" charset="0"/>
              </a:rPr>
              <a:t>spécial</a:t>
            </a:r>
            <a:r>
              <a:rPr lang="fr-FR" sz="1800" dirty="0">
                <a:effectLst/>
                <a:latin typeface="Cambria" panose="02040503050406030204" pitchFamily="18" charset="0"/>
              </a:rPr>
              <a:t>, un moment de remise en cause de part et d’autre. Là, j’</a:t>
            </a:r>
            <a:r>
              <a:rPr lang="fr-FR" sz="1800" dirty="0" err="1">
                <a:effectLst/>
                <a:latin typeface="Cambria" panose="02040503050406030204" pitchFamily="18" charset="0"/>
              </a:rPr>
              <a:t>étais</a:t>
            </a:r>
            <a:r>
              <a:rPr lang="fr-FR" sz="1800" dirty="0">
                <a:effectLst/>
                <a:latin typeface="Cambria" panose="02040503050406030204" pitchFamily="18" charset="0"/>
              </a:rPr>
              <a:t> toute seule, j’exprimais mes rancœurs, </a:t>
            </a:r>
            <a:r>
              <a:rPr lang="fr-FR" sz="1800" dirty="0" err="1">
                <a:effectLst/>
                <a:latin typeface="Cambria" panose="02040503050406030204" pitchFamily="18" charset="0"/>
              </a:rPr>
              <a:t>différentes</a:t>
            </a:r>
            <a:r>
              <a:rPr lang="fr-FR" sz="1800" dirty="0">
                <a:effectLst/>
                <a:latin typeface="Cambria" panose="02040503050406030204" pitchFamily="18" charset="0"/>
              </a:rPr>
              <a:t> choses, mes regrets, mes </a:t>
            </a:r>
            <a:r>
              <a:rPr lang="fr-FR" sz="1800" dirty="0" err="1">
                <a:effectLst/>
                <a:latin typeface="Cambria" panose="02040503050406030204" pitchFamily="18" charset="0"/>
              </a:rPr>
              <a:t>émotions</a:t>
            </a:r>
            <a:r>
              <a:rPr lang="fr-FR" sz="1800" dirty="0">
                <a:effectLst/>
                <a:latin typeface="Cambria" panose="02040503050406030204" pitchFamily="18" charset="0"/>
              </a:rPr>
              <a:t> et en face, il n’y a personne. On est dans le </a:t>
            </a:r>
            <a:r>
              <a:rPr lang="fr-FR" sz="1800" dirty="0" err="1">
                <a:effectLst/>
                <a:latin typeface="Cambria" panose="02040503050406030204" pitchFamily="18" charset="0"/>
              </a:rPr>
              <a:t>désert</a:t>
            </a:r>
            <a:r>
              <a:rPr lang="fr-FR" sz="1800" dirty="0">
                <a:effectLst/>
                <a:latin typeface="Cambria" panose="02040503050406030204" pitchFamily="18" charset="0"/>
              </a:rPr>
              <a:t>. Je l’ai </a:t>
            </a:r>
            <a:r>
              <a:rPr lang="fr-FR" sz="1800" dirty="0" err="1">
                <a:effectLst/>
                <a:latin typeface="Cambria" panose="02040503050406030204" pitchFamily="18" charset="0"/>
              </a:rPr>
              <a:t>vécu</a:t>
            </a:r>
            <a:r>
              <a:rPr lang="fr-FR" sz="1800" dirty="0">
                <a:effectLst/>
                <a:latin typeface="Cambria" panose="02040503050406030204" pitchFamily="18" charset="0"/>
              </a:rPr>
              <a:t> de </a:t>
            </a:r>
            <a:r>
              <a:rPr lang="fr-FR" sz="1800" dirty="0" err="1">
                <a:effectLst/>
                <a:latin typeface="Cambria" panose="02040503050406030204" pitchFamily="18" charset="0"/>
              </a:rPr>
              <a:t>manière</a:t>
            </a:r>
            <a:r>
              <a:rPr lang="fr-FR" sz="1800" dirty="0">
                <a:effectLst/>
                <a:latin typeface="Cambria" panose="02040503050406030204" pitchFamily="18" charset="0"/>
              </a:rPr>
              <a:t> claire et nette, c’est marquant. Voilà, c’est </a:t>
            </a:r>
            <a:r>
              <a:rPr lang="fr-FR" sz="1800" dirty="0" err="1">
                <a:effectLst/>
                <a:latin typeface="Cambria" panose="02040503050406030204" pitchFamily="18" charset="0"/>
              </a:rPr>
              <a:t>ça</a:t>
            </a:r>
            <a:r>
              <a:rPr lang="fr-FR" sz="1800" dirty="0">
                <a:effectLst/>
                <a:latin typeface="Cambria" panose="02040503050406030204" pitchFamily="18" charset="0"/>
              </a:rPr>
              <a:t> mais je ne suis pas un individu, c’est </a:t>
            </a:r>
            <a:r>
              <a:rPr lang="fr-FR" sz="1800" dirty="0" err="1">
                <a:effectLst/>
                <a:latin typeface="Cambria" panose="02040503050406030204" pitchFamily="18" charset="0"/>
              </a:rPr>
              <a:t>très</a:t>
            </a:r>
            <a:r>
              <a:rPr lang="fr-FR" sz="1800" dirty="0">
                <a:effectLst/>
                <a:latin typeface="Cambria" panose="02040503050406030204" pitchFamily="18" charset="0"/>
              </a:rPr>
              <a:t> bizarre. Pour moi, ce moment est </a:t>
            </a:r>
            <a:r>
              <a:rPr lang="fr-FR" sz="1800" dirty="0" err="1">
                <a:effectLst/>
                <a:latin typeface="Cambria" panose="02040503050406030204" pitchFamily="18" charset="0"/>
              </a:rPr>
              <a:t>complètement</a:t>
            </a:r>
            <a:r>
              <a:rPr lang="fr-FR" sz="1800" dirty="0">
                <a:effectLst/>
                <a:latin typeface="Cambria" panose="02040503050406030204" pitchFamily="18" charset="0"/>
              </a:rPr>
              <a:t> </a:t>
            </a:r>
            <a:r>
              <a:rPr lang="fr-FR" sz="1800" dirty="0" err="1">
                <a:effectLst/>
                <a:latin typeface="Cambria" panose="02040503050406030204" pitchFamily="18" charset="0"/>
              </a:rPr>
              <a:t>représentatif</a:t>
            </a:r>
            <a:r>
              <a:rPr lang="fr-FR" sz="1800" dirty="0">
                <a:effectLst/>
                <a:latin typeface="Cambria" panose="02040503050406030204" pitchFamily="18" charset="0"/>
              </a:rPr>
              <a:t> de la souffrance que j’ai pu vivre avant, du manque d’aide et du manque de </a:t>
            </a:r>
            <a:r>
              <a:rPr lang="fr-FR" sz="1800" dirty="0" err="1">
                <a:effectLst/>
                <a:latin typeface="Cambria" panose="02040503050406030204" pitchFamily="18" charset="0"/>
              </a:rPr>
              <a:t>possibilite</a:t>
            </a:r>
            <a:r>
              <a:rPr lang="fr-FR" sz="1800" dirty="0">
                <a:effectLst/>
                <a:latin typeface="Cambria" panose="02040503050406030204" pitchFamily="18" charset="0"/>
              </a:rPr>
              <a:t>́ d’exister. Quand j’entends dire que les profs ont une </a:t>
            </a:r>
            <a:r>
              <a:rPr lang="fr-FR" sz="1800" dirty="0" err="1">
                <a:effectLst/>
                <a:latin typeface="Cambria" panose="02040503050406030204" pitchFamily="18" charset="0"/>
              </a:rPr>
              <a:t>liberte</a:t>
            </a:r>
            <a:r>
              <a:rPr lang="fr-FR" sz="1800" dirty="0">
                <a:effectLst/>
                <a:latin typeface="Cambria" panose="02040503050406030204" pitchFamily="18" charset="0"/>
              </a:rPr>
              <a:t>́ </a:t>
            </a:r>
            <a:r>
              <a:rPr lang="fr-FR" sz="1800" dirty="0" err="1">
                <a:effectLst/>
                <a:latin typeface="Cambria" panose="02040503050406030204" pitchFamily="18" charset="0"/>
              </a:rPr>
              <a:t>pédagogique</a:t>
            </a:r>
            <a:r>
              <a:rPr lang="fr-FR" sz="1800" dirty="0">
                <a:effectLst/>
                <a:latin typeface="Cambria" panose="02040503050406030204" pitchFamily="18" charset="0"/>
              </a:rPr>
              <a:t>... Ce n’est pas une </a:t>
            </a:r>
            <a:r>
              <a:rPr lang="fr-FR" sz="1800" dirty="0" err="1">
                <a:effectLst/>
                <a:latin typeface="Cambria" panose="02040503050406030204" pitchFamily="18" charset="0"/>
              </a:rPr>
              <a:t>liberte</a:t>
            </a:r>
            <a:r>
              <a:rPr lang="fr-FR" sz="1800" dirty="0">
                <a:effectLst/>
                <a:latin typeface="Cambria" panose="02040503050406030204" pitchFamily="18" charset="0"/>
              </a:rPr>
              <a:t>́ quand on n’existe pas. Personne n’existe, </a:t>
            </a:r>
            <a:r>
              <a:rPr lang="fr-FR" sz="1800" dirty="0" err="1">
                <a:effectLst/>
                <a:latin typeface="Cambria" panose="02040503050406030204" pitchFamily="18" charset="0"/>
              </a:rPr>
              <a:t>ça</a:t>
            </a:r>
            <a:r>
              <a:rPr lang="fr-FR" sz="1800" dirty="0">
                <a:effectLst/>
                <a:latin typeface="Cambria" panose="02040503050406030204" pitchFamily="18" charset="0"/>
              </a:rPr>
              <a:t> n’</a:t>
            </a:r>
            <a:r>
              <a:rPr lang="fr-FR" sz="1800" dirty="0" err="1">
                <a:effectLst/>
                <a:latin typeface="Cambria" panose="02040503050406030204" pitchFamily="18" charset="0"/>
              </a:rPr>
              <a:t>intéresse</a:t>
            </a:r>
            <a:r>
              <a:rPr lang="fr-FR" sz="1800" dirty="0">
                <a:effectLst/>
                <a:latin typeface="Cambria" panose="02040503050406030204" pitchFamily="18" charset="0"/>
              </a:rPr>
              <a:t> personne ce que je faisais dans ma classe. Alors </a:t>
            </a:r>
            <a:r>
              <a:rPr lang="fr-FR" sz="1800" dirty="0" err="1">
                <a:effectLst/>
                <a:latin typeface="Cambria" panose="02040503050406030204" pitchFamily="18" charset="0"/>
              </a:rPr>
              <a:t>ça</a:t>
            </a:r>
            <a:r>
              <a:rPr lang="fr-FR" sz="1800" dirty="0">
                <a:effectLst/>
                <a:latin typeface="Cambria" panose="02040503050406030204" pitchFamily="18" charset="0"/>
              </a:rPr>
              <a:t> se </a:t>
            </a:r>
            <a:r>
              <a:rPr lang="fr-FR" sz="1800" dirty="0" err="1">
                <a:effectLst/>
                <a:latin typeface="Cambria" panose="02040503050406030204" pitchFamily="18" charset="0"/>
              </a:rPr>
              <a:t>développe</a:t>
            </a:r>
            <a:r>
              <a:rPr lang="fr-FR" sz="1800" dirty="0">
                <a:effectLst/>
                <a:latin typeface="Cambria" panose="02040503050406030204" pitchFamily="18" charset="0"/>
              </a:rPr>
              <a:t> un peu mais c’est les profs entre eux qui se mettent des trucs, des </a:t>
            </a:r>
            <a:r>
              <a:rPr lang="fr-FR" sz="1800" dirty="0" err="1">
                <a:effectLst/>
                <a:latin typeface="Cambria" panose="02040503050406030204" pitchFamily="18" charset="0"/>
              </a:rPr>
              <a:t>idées</a:t>
            </a:r>
            <a:r>
              <a:rPr lang="fr-FR" sz="1800" dirty="0">
                <a:effectLst/>
                <a:latin typeface="Cambria" panose="02040503050406030204" pitchFamily="18" charset="0"/>
              </a:rPr>
              <a:t>, des </a:t>
            </a:r>
            <a:r>
              <a:rPr lang="fr-FR" sz="1800" dirty="0" err="1">
                <a:effectLst/>
                <a:latin typeface="Cambria" panose="02040503050406030204" pitchFamily="18" charset="0"/>
              </a:rPr>
              <a:t>échanges</a:t>
            </a:r>
            <a:r>
              <a:rPr lang="fr-FR" sz="1800" dirty="0">
                <a:effectLst/>
                <a:latin typeface="Cambria" panose="02040503050406030204" pitchFamily="18" charset="0"/>
              </a:rPr>
              <a:t>. Il n’y a pas de groupe de parole, </a:t>
            </a:r>
            <a:r>
              <a:rPr lang="fr-FR" sz="1800" dirty="0" err="1">
                <a:effectLst/>
                <a:latin typeface="Cambria" panose="02040503050406030204" pitchFamily="18" charset="0"/>
              </a:rPr>
              <a:t>ça</a:t>
            </a:r>
            <a:r>
              <a:rPr lang="fr-FR" sz="1800" dirty="0">
                <a:effectLst/>
                <a:latin typeface="Cambria" panose="02040503050406030204" pitchFamily="18" charset="0"/>
              </a:rPr>
              <a:t> ne fonctionne pas, il n’y a pas d’existence parce que tout le monde est isolé comme une </a:t>
            </a:r>
            <a:r>
              <a:rPr lang="fr-FR" sz="1800" dirty="0" err="1">
                <a:effectLst/>
                <a:latin typeface="Cambria" panose="02040503050406030204" pitchFamily="18" charset="0"/>
              </a:rPr>
              <a:t>sociéte</a:t>
            </a:r>
            <a:r>
              <a:rPr lang="fr-FR" sz="1800" dirty="0">
                <a:effectLst/>
                <a:latin typeface="Cambria" panose="02040503050406030204" pitchFamily="18" charset="0"/>
              </a:rPr>
              <a:t>́ où chacun est dans une petite </a:t>
            </a:r>
            <a:r>
              <a:rPr lang="fr-FR" sz="1800" dirty="0" err="1">
                <a:effectLst/>
                <a:latin typeface="Cambria" panose="02040503050406030204" pitchFamily="18" charset="0"/>
              </a:rPr>
              <a:t>boîte</a:t>
            </a:r>
            <a:r>
              <a:rPr lang="fr-FR" sz="1800" dirty="0">
                <a:effectLst/>
                <a:latin typeface="Cambria" panose="02040503050406030204" pitchFamily="18" charset="0"/>
              </a:rPr>
              <a:t>. </a:t>
            </a:r>
            <a:endParaRPr lang="fr-FR" sz="1800" dirty="0">
              <a:latin typeface="Cambria" panose="02040503050406030204" pitchFamily="18" charset="0"/>
            </a:endParaRPr>
          </a:p>
          <a:p>
            <a:endParaRPr lang="fr-FR" dirty="0"/>
          </a:p>
        </p:txBody>
      </p:sp>
    </p:spTree>
    <p:extLst>
      <p:ext uri="{BB962C8B-B14F-4D97-AF65-F5344CB8AC3E}">
        <p14:creationId xmlns:p14="http://schemas.microsoft.com/office/powerpoint/2010/main" val="340179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8D69ACA-DBC7-E64A-9DF1-2F501C917F6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DC5EBB30-3C44-64AB-A1D8-ECC72ED65043}"/>
              </a:ext>
            </a:extLst>
          </p:cNvPr>
          <p:cNvSpPr>
            <a:spLocks noGrp="1"/>
          </p:cNvSpPr>
          <p:nvPr>
            <p:ph idx="1"/>
          </p:nvPr>
        </p:nvSpPr>
        <p:spPr>
          <a:xfrm>
            <a:off x="434899" y="1825625"/>
            <a:ext cx="10918902" cy="4764745"/>
          </a:xfrm>
        </p:spPr>
        <p:txBody>
          <a:bodyPr>
            <a:normAutofit/>
          </a:bodyPr>
          <a:lstStyle/>
          <a:p>
            <a:r>
              <a:rPr lang="fr-FR" sz="1900" dirty="0">
                <a:effectLst/>
                <a:latin typeface="Cambria" panose="02040503050406030204" pitchFamily="18" charset="0"/>
              </a:rPr>
              <a:t>Antoine, qui a </a:t>
            </a:r>
            <a:r>
              <a:rPr lang="fr-FR" sz="1900" dirty="0" err="1">
                <a:effectLst/>
                <a:latin typeface="Cambria" panose="02040503050406030204" pitchFamily="18" charset="0"/>
              </a:rPr>
              <a:t>démissionne</a:t>
            </a:r>
            <a:r>
              <a:rPr lang="fr-FR" sz="1900" dirty="0">
                <a:effectLst/>
                <a:latin typeface="Cambria" panose="02040503050406030204" pitchFamily="18" charset="0"/>
              </a:rPr>
              <a:t>́ avant les vacances de </a:t>
            </a:r>
            <a:r>
              <a:rPr lang="fr-FR" sz="1900" dirty="0" err="1">
                <a:effectLst/>
                <a:latin typeface="Cambria" panose="02040503050406030204" pitchFamily="18" charset="0"/>
              </a:rPr>
              <a:t>Noël</a:t>
            </a:r>
            <a:r>
              <a:rPr lang="fr-FR" sz="1900" dirty="0">
                <a:effectLst/>
                <a:latin typeface="Cambria" panose="02040503050406030204" pitchFamily="18" charset="0"/>
              </a:rPr>
              <a:t>, n’a eu aucune </a:t>
            </a:r>
            <a:r>
              <a:rPr lang="fr-FR" sz="1900" dirty="0" err="1">
                <a:effectLst/>
                <a:latin typeface="Cambria" panose="02040503050406030204" pitchFamily="18" charset="0"/>
              </a:rPr>
              <a:t>réponse</a:t>
            </a:r>
            <a:r>
              <a:rPr lang="fr-FR" sz="1900" dirty="0">
                <a:effectLst/>
                <a:latin typeface="Cambria" panose="02040503050406030204" pitchFamily="18" charset="0"/>
              </a:rPr>
              <a:t> à sa lettre. Il se met en </a:t>
            </a:r>
            <a:r>
              <a:rPr lang="fr-FR" sz="1900" dirty="0" err="1">
                <a:effectLst/>
                <a:latin typeface="Cambria" panose="02040503050406030204" pitchFamily="18" charset="0"/>
              </a:rPr>
              <a:t>arrêt</a:t>
            </a:r>
            <a:r>
              <a:rPr lang="fr-FR" sz="1900" dirty="0">
                <a:effectLst/>
                <a:latin typeface="Cambria" panose="02040503050406030204" pitchFamily="18" charset="0"/>
              </a:rPr>
              <a:t> maladie « pour ne pas avoir à retourner à l’</a:t>
            </a:r>
            <a:r>
              <a:rPr lang="fr-FR" sz="1900" dirty="0" err="1">
                <a:effectLst/>
                <a:latin typeface="Cambria" panose="02040503050406030204" pitchFamily="18" charset="0"/>
              </a:rPr>
              <a:t>école</a:t>
            </a:r>
            <a:r>
              <a:rPr lang="fr-FR" sz="1900" dirty="0">
                <a:effectLst/>
                <a:latin typeface="Cambria" panose="02040503050406030204" pitchFamily="18" charset="0"/>
              </a:rPr>
              <a:t> ». Les syndicats, qu’il contacte pour « savoir ce qui va se passer», l’informent que le rectorat a trois mois pour accepter la </a:t>
            </a:r>
            <a:r>
              <a:rPr lang="fr-FR" sz="1900" dirty="0" err="1">
                <a:effectLst/>
                <a:latin typeface="Cambria" panose="02040503050406030204" pitchFamily="18" charset="0"/>
              </a:rPr>
              <a:t>démission</a:t>
            </a:r>
            <a:r>
              <a:rPr lang="fr-FR" sz="1900" dirty="0">
                <a:effectLst/>
                <a:latin typeface="Cambria" panose="02040503050406030204" pitchFamily="18" charset="0"/>
              </a:rPr>
              <a:t>. Ils lui promettent de « faire </a:t>
            </a:r>
            <a:r>
              <a:rPr lang="fr-FR" sz="1900" dirty="0" err="1">
                <a:effectLst/>
                <a:latin typeface="Cambria" panose="02040503050406030204" pitchFamily="18" charset="0"/>
              </a:rPr>
              <a:t>pres</a:t>
            </a:r>
            <a:r>
              <a:rPr lang="fr-FR" sz="1900" dirty="0">
                <a:effectLst/>
                <a:latin typeface="Cambria" panose="02040503050406030204" pitchFamily="18" charset="0"/>
              </a:rPr>
              <a:t>- </a:t>
            </a:r>
            <a:r>
              <a:rPr lang="fr-FR" sz="1900" dirty="0" err="1">
                <a:effectLst/>
                <a:latin typeface="Cambria" panose="02040503050406030204" pitchFamily="18" charset="0"/>
              </a:rPr>
              <a:t>sion</a:t>
            </a:r>
            <a:r>
              <a:rPr lang="fr-FR" sz="1900" dirty="0">
                <a:effectLst/>
                <a:latin typeface="Cambria" panose="02040503050406030204" pitchFamily="18" charset="0"/>
              </a:rPr>
              <a:t> » pour lui accorder une autorisation d’absence afin de ne pas retourner en classe en janvier si d’aventure il n’avait aucune nouvelle. Au bout de quinze jours, il se dit que « </a:t>
            </a:r>
            <a:r>
              <a:rPr lang="fr-FR" sz="1900" dirty="0" err="1">
                <a:effectLst/>
                <a:latin typeface="Cambria" panose="02040503050406030204" pitchFamily="18" charset="0"/>
              </a:rPr>
              <a:t>ça</a:t>
            </a:r>
            <a:r>
              <a:rPr lang="fr-FR" sz="1900" dirty="0">
                <a:effectLst/>
                <a:latin typeface="Cambria" panose="02040503050406030204" pitchFamily="18" charset="0"/>
              </a:rPr>
              <a:t> serait </a:t>
            </a:r>
            <a:r>
              <a:rPr lang="fr-FR" sz="1900" dirty="0" err="1">
                <a:effectLst/>
                <a:latin typeface="Cambria" panose="02040503050406030204" pitchFamily="18" charset="0"/>
              </a:rPr>
              <a:t>peut-être</a:t>
            </a:r>
            <a:r>
              <a:rPr lang="fr-FR" sz="1900" dirty="0">
                <a:effectLst/>
                <a:latin typeface="Cambria" panose="02040503050406030204" pitchFamily="18" charset="0"/>
              </a:rPr>
              <a:t> </a:t>
            </a:r>
            <a:r>
              <a:rPr lang="fr-FR" sz="1900" dirty="0" err="1">
                <a:effectLst/>
                <a:latin typeface="Cambria" panose="02040503050406030204" pitchFamily="18" charset="0"/>
              </a:rPr>
              <a:t>intéressant</a:t>
            </a:r>
            <a:r>
              <a:rPr lang="fr-FR" sz="1900" dirty="0">
                <a:effectLst/>
                <a:latin typeface="Cambria" panose="02040503050406030204" pitchFamily="18" charset="0"/>
              </a:rPr>
              <a:t> de savoir ce qui pourrait se passer» et appelle le rectorat. Celui-ci explique alors qu’on va lui envoyer une lettre </a:t>
            </a:r>
            <a:r>
              <a:rPr lang="fr-FR" sz="1900" dirty="0" err="1">
                <a:effectLst/>
                <a:latin typeface="Cambria" panose="02040503050406030204" pitchFamily="18" charset="0"/>
              </a:rPr>
              <a:t>recommandée</a:t>
            </a:r>
            <a:r>
              <a:rPr lang="fr-FR" sz="1900" dirty="0">
                <a:effectLst/>
                <a:latin typeface="Cambria" panose="02040503050406030204" pitchFamily="18" charset="0"/>
              </a:rPr>
              <a:t> pour lui demander de confirmer sa </a:t>
            </a:r>
            <a:r>
              <a:rPr lang="fr-FR" sz="1900" dirty="0" err="1">
                <a:effectLst/>
                <a:latin typeface="Cambria" panose="02040503050406030204" pitchFamily="18" charset="0"/>
              </a:rPr>
              <a:t>démission</a:t>
            </a:r>
            <a:r>
              <a:rPr lang="fr-FR" sz="1900" dirty="0">
                <a:effectLst/>
                <a:latin typeface="Cambria" panose="02040503050406030204" pitchFamily="18" charset="0"/>
              </a:rPr>
              <a:t> : </a:t>
            </a:r>
          </a:p>
          <a:p>
            <a:endParaRPr lang="fr-FR" sz="1900" dirty="0">
              <a:effectLst/>
              <a:latin typeface="Cambria" panose="02040503050406030204" pitchFamily="18" charset="0"/>
            </a:endParaRPr>
          </a:p>
          <a:p>
            <a:r>
              <a:rPr lang="fr-FR" sz="1900" dirty="0">
                <a:effectLst/>
                <a:latin typeface="Cambria" panose="02040503050406030204" pitchFamily="18" charset="0"/>
              </a:rPr>
              <a:t>Antoine: Donc je l’ai </a:t>
            </a:r>
            <a:r>
              <a:rPr lang="fr-FR" sz="1900" dirty="0" err="1">
                <a:effectLst/>
                <a:latin typeface="Cambria" panose="02040503050406030204" pitchFamily="18" charset="0"/>
              </a:rPr>
              <a:t>signée</a:t>
            </a:r>
            <a:r>
              <a:rPr lang="fr-FR" sz="1900" dirty="0">
                <a:effectLst/>
                <a:latin typeface="Cambria" panose="02040503050406030204" pitchFamily="18" charset="0"/>
              </a:rPr>
              <a:t> </a:t>
            </a:r>
            <a:r>
              <a:rPr lang="fr-FR" sz="1900" dirty="0" err="1">
                <a:effectLst/>
                <a:latin typeface="Cambria" panose="02040503050406030204" pitchFamily="18" charset="0"/>
              </a:rPr>
              <a:t>immédiatement</a:t>
            </a:r>
            <a:r>
              <a:rPr lang="fr-FR" sz="1900" dirty="0">
                <a:effectLst/>
                <a:latin typeface="Cambria" panose="02040503050406030204" pitchFamily="18" charset="0"/>
              </a:rPr>
              <a:t>, je leur ai </a:t>
            </a:r>
            <a:r>
              <a:rPr lang="fr-FR" sz="1900" dirty="0" err="1">
                <a:effectLst/>
                <a:latin typeface="Cambria" panose="02040503050406030204" pitchFamily="18" charset="0"/>
              </a:rPr>
              <a:t>renvoyée</a:t>
            </a:r>
            <a:r>
              <a:rPr lang="fr-FR" sz="1900" dirty="0">
                <a:effectLst/>
                <a:latin typeface="Cambria" panose="02040503050406030204" pitchFamily="18" charset="0"/>
              </a:rPr>
              <a:t> et voilà. </a:t>
            </a:r>
            <a:r>
              <a:rPr lang="fr-FR" sz="1900" dirty="0" err="1">
                <a:effectLst/>
                <a:latin typeface="Cambria" panose="02040503050406030204" pitchFamily="18" charset="0"/>
              </a:rPr>
              <a:t>Après</a:t>
            </a:r>
            <a:r>
              <a:rPr lang="fr-FR" sz="1900" dirty="0">
                <a:effectLst/>
                <a:latin typeface="Cambria" panose="02040503050406030204" pitchFamily="18" charset="0"/>
              </a:rPr>
              <a:t>, j’ai eu un mois de silence. J’ai </a:t>
            </a:r>
            <a:r>
              <a:rPr lang="fr-FR" sz="1900" dirty="0" err="1">
                <a:effectLst/>
                <a:latin typeface="Cambria" panose="02040503050406030204" pitchFamily="18" charset="0"/>
              </a:rPr>
              <a:t>réécrit</a:t>
            </a:r>
            <a:r>
              <a:rPr lang="fr-FR" sz="1900" dirty="0">
                <a:effectLst/>
                <a:latin typeface="Cambria" panose="02040503050406030204" pitchFamily="18" charset="0"/>
              </a:rPr>
              <a:t> à la dame charmante pour lui dire: «Alors quoi de neuf?» «On vous a mis sur une liste de personnes pour laquelle un chef doit signer de </a:t>
            </a:r>
            <a:r>
              <a:rPr lang="fr-FR" sz="1900" dirty="0" err="1">
                <a:effectLst/>
                <a:latin typeface="Cambria" panose="02040503050406030204" pitchFamily="18" charset="0"/>
              </a:rPr>
              <a:t>manière</a:t>
            </a:r>
            <a:r>
              <a:rPr lang="fr-FR" sz="1900" dirty="0">
                <a:effectLst/>
                <a:latin typeface="Cambria" panose="02040503050406030204" pitchFamily="18" charset="0"/>
              </a:rPr>
              <a:t> à vous </a:t>
            </a:r>
            <a:r>
              <a:rPr lang="fr-FR" sz="1900" dirty="0" err="1">
                <a:effectLst/>
                <a:latin typeface="Cambria" panose="02040503050406030204" pitchFamily="18" charset="0"/>
              </a:rPr>
              <a:t>libérer</a:t>
            </a:r>
            <a:r>
              <a:rPr lang="fr-FR" sz="1900" dirty="0">
                <a:effectLst/>
                <a:latin typeface="Cambria" panose="02040503050406030204" pitchFamily="18" charset="0"/>
              </a:rPr>
              <a:t>.» Moyennant quoi le 1er janvier j’ai </a:t>
            </a:r>
            <a:r>
              <a:rPr lang="fr-FR" sz="1900" dirty="0" err="1">
                <a:effectLst/>
                <a:latin typeface="Cambria" panose="02040503050406030204" pitchFamily="18" charset="0"/>
              </a:rPr>
              <a:t>éte</a:t>
            </a:r>
            <a:r>
              <a:rPr lang="fr-FR" sz="1900" dirty="0">
                <a:effectLst/>
                <a:latin typeface="Cambria" panose="02040503050406030204" pitchFamily="18" charset="0"/>
              </a:rPr>
              <a:t>́ </a:t>
            </a:r>
            <a:r>
              <a:rPr lang="fr-FR" sz="1900" dirty="0" err="1">
                <a:effectLst/>
                <a:latin typeface="Cambria" panose="02040503050406030204" pitchFamily="18" charset="0"/>
              </a:rPr>
              <a:t>libére</a:t>
            </a:r>
            <a:r>
              <a:rPr lang="fr-FR" sz="1900" dirty="0">
                <a:effectLst/>
                <a:latin typeface="Cambria" panose="02040503050406030204" pitchFamily="18" charset="0"/>
              </a:rPr>
              <a:t>́, et ce qui est extraordinaire c’est que j’ai perdu tous mes droits au </a:t>
            </a:r>
            <a:r>
              <a:rPr lang="fr-FR" sz="1900" dirty="0" err="1">
                <a:effectLst/>
                <a:latin typeface="Cambria" panose="02040503050406030204" pitchFamily="18" charset="0"/>
              </a:rPr>
              <a:t>chômage</a:t>
            </a:r>
            <a:r>
              <a:rPr lang="fr-FR" sz="1900" dirty="0">
                <a:effectLst/>
                <a:latin typeface="Cambria" panose="02040503050406030204" pitchFamily="18" charset="0"/>
              </a:rPr>
              <a:t> parce que n’</a:t>
            </a:r>
            <a:r>
              <a:rPr lang="fr-FR" sz="1900" dirty="0" err="1">
                <a:effectLst/>
                <a:latin typeface="Cambria" panose="02040503050406030204" pitchFamily="18" charset="0"/>
              </a:rPr>
              <a:t>étant</a:t>
            </a:r>
            <a:r>
              <a:rPr lang="fr-FR" sz="1900" dirty="0">
                <a:effectLst/>
                <a:latin typeface="Cambria" panose="02040503050406030204" pitchFamily="18" charset="0"/>
              </a:rPr>
              <a:t> pas assimilé à un stagiaire, j’ai </a:t>
            </a:r>
            <a:r>
              <a:rPr lang="fr-FR" sz="1900" dirty="0" err="1">
                <a:effectLst/>
                <a:latin typeface="Cambria" panose="02040503050406030204" pitchFamily="18" charset="0"/>
              </a:rPr>
              <a:t>éte</a:t>
            </a:r>
            <a:r>
              <a:rPr lang="fr-FR" sz="1900" dirty="0">
                <a:effectLst/>
                <a:latin typeface="Cambria" panose="02040503050406030204" pitchFamily="18" charset="0"/>
              </a:rPr>
              <a:t>́ assimilé à un fonctionnaire </a:t>
            </a:r>
            <a:r>
              <a:rPr lang="fr-FR" sz="1900" dirty="0" err="1">
                <a:effectLst/>
                <a:latin typeface="Cambria" panose="02040503050406030204" pitchFamily="18" charset="0"/>
              </a:rPr>
              <a:t>démissionnaire</a:t>
            </a:r>
            <a:r>
              <a:rPr lang="fr-FR" sz="1900" dirty="0">
                <a:effectLst/>
                <a:latin typeface="Cambria" panose="02040503050406030204" pitchFamily="18" charset="0"/>
              </a:rPr>
              <a:t>, donc je n’avais pas de droits. Jusqu’à </a:t>
            </a:r>
            <a:r>
              <a:rPr lang="fr-FR" sz="1900" dirty="0" err="1">
                <a:effectLst/>
                <a:latin typeface="Cambria" panose="02040503050406030204" pitchFamily="18" charset="0"/>
              </a:rPr>
              <a:t>présent</a:t>
            </a:r>
            <a:r>
              <a:rPr lang="fr-FR" sz="1900" dirty="0">
                <a:effectLst/>
                <a:latin typeface="Cambria" panose="02040503050406030204" pitchFamily="18" charset="0"/>
              </a:rPr>
              <a:t>, ayant toujours travaillé dans le privé, il y avait des droits qui existaient donc je suis tombé dans le vide en quelque sorte. </a:t>
            </a:r>
            <a:endParaRPr lang="fr-FR" sz="1900" dirty="0">
              <a:latin typeface="Cambria" panose="02040503050406030204" pitchFamily="18" charset="0"/>
            </a:endParaRPr>
          </a:p>
          <a:p>
            <a:endParaRPr lang="fr-FR" dirty="0"/>
          </a:p>
        </p:txBody>
      </p:sp>
    </p:spTree>
    <p:extLst>
      <p:ext uri="{BB962C8B-B14F-4D97-AF65-F5344CB8AC3E}">
        <p14:creationId xmlns:p14="http://schemas.microsoft.com/office/powerpoint/2010/main" val="91495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8017B3D-4BCB-0EF8-17A0-BF4E5893F231}"/>
              </a:ext>
            </a:extLst>
          </p:cNvPr>
          <p:cNvSpPr>
            <a:spLocks noGrp="1"/>
          </p:cNvSpPr>
          <p:nvPr>
            <p:ph type="title"/>
          </p:nvPr>
        </p:nvSpPr>
        <p:spPr>
          <a:xfrm>
            <a:off x="468086" y="130629"/>
            <a:ext cx="10885714" cy="1382485"/>
          </a:xfrm>
        </p:spPr>
        <p:txBody>
          <a:bodyPr>
            <a:normAutofit fontScale="90000"/>
          </a:bodyPr>
          <a:lstStyle/>
          <a:p>
            <a:pPr algn="ctr"/>
            <a:r>
              <a:rPr lang="fr-FR" dirty="0">
                <a:latin typeface="Gabriola" pitchFamily="82" charset="0"/>
              </a:rPr>
              <a:t/>
            </a:r>
            <a:br>
              <a:rPr lang="fr-FR" dirty="0">
                <a:latin typeface="Gabriola" pitchFamily="82" charset="0"/>
              </a:rPr>
            </a:br>
            <a:r>
              <a:rPr lang="fr-FR" sz="3100" dirty="0">
                <a:latin typeface="Cambria" panose="02040503050406030204" pitchFamily="18" charset="0"/>
              </a:rPr>
              <a:t>Transformation des conditions de travail liée à un processus réformateur plus général (Réforme de l’Etat).</a:t>
            </a:r>
            <a:r>
              <a:rPr lang="fr-FR" dirty="0">
                <a:latin typeface="Gabriola" pitchFamily="82" charset="0"/>
              </a:rPr>
              <a:t/>
            </a:r>
            <a:br>
              <a:rPr lang="fr-FR" dirty="0">
                <a:latin typeface="Gabriola" pitchFamily="82" charset="0"/>
              </a:rPr>
            </a:br>
            <a:endParaRPr lang="fr-FR" dirty="0"/>
          </a:p>
        </p:txBody>
      </p:sp>
      <p:sp>
        <p:nvSpPr>
          <p:cNvPr id="3" name="Espace réservé du contenu 2">
            <a:extLst>
              <a:ext uri="{FF2B5EF4-FFF2-40B4-BE49-F238E27FC236}">
                <a16:creationId xmlns:a16="http://schemas.microsoft.com/office/drawing/2014/main" xmlns="" id="{7A0FF6BD-E987-5800-AF45-6585D3EE1A2D}"/>
              </a:ext>
            </a:extLst>
          </p:cNvPr>
          <p:cNvSpPr>
            <a:spLocks noGrp="1"/>
          </p:cNvSpPr>
          <p:nvPr>
            <p:ph idx="1"/>
          </p:nvPr>
        </p:nvSpPr>
        <p:spPr>
          <a:xfrm>
            <a:off x="858644" y="1825625"/>
            <a:ext cx="10495156" cy="3928404"/>
          </a:xfrm>
        </p:spPr>
        <p:txBody>
          <a:bodyPr>
            <a:normAutofit/>
          </a:bodyPr>
          <a:lstStyle/>
          <a:p>
            <a:pPr algn="just"/>
            <a:endParaRPr lang="fr-FR" sz="2000" dirty="0">
              <a:latin typeface="Cambria" panose="02040503050406030204" pitchFamily="18" charset="0"/>
            </a:endParaRPr>
          </a:p>
          <a:p>
            <a:pPr algn="just"/>
            <a:r>
              <a:rPr lang="fr-FR" sz="2000" dirty="0">
                <a:latin typeface="Cambria" panose="02040503050406030204" pitchFamily="18" charset="0"/>
              </a:rPr>
              <a:t>Politique de responsabilisation avec la création de la DEP (1972), le tourant de l’évaluation dans les années 1990 et la théorie de l’effet miroir (Pons, 2010).</a:t>
            </a:r>
          </a:p>
          <a:p>
            <a:pPr algn="just"/>
            <a:r>
              <a:rPr lang="fr-FR" sz="2000" dirty="0">
                <a:latin typeface="Cambria" panose="02040503050406030204" pitchFamily="18" charset="0"/>
              </a:rPr>
              <a:t>Augmentation de l’hétérogénéité des élèves avec la réduction du nombre de redoublements non associée à une amélioration des moyens de combattre la difficulté scolaire (sinon la prescription de différenciation pédagogique).</a:t>
            </a:r>
          </a:p>
          <a:p>
            <a:pPr algn="just"/>
            <a:r>
              <a:rPr lang="fr-FR" sz="2000" dirty="0">
                <a:latin typeface="Cambria" panose="02040503050406030204" pitchFamily="18" charset="0"/>
              </a:rPr>
              <a:t>=&gt; discours enchanté des experts sur l’hétérogénéité qui empêche de dire les problèmes posés au travail.</a:t>
            </a:r>
          </a:p>
        </p:txBody>
      </p:sp>
    </p:spTree>
    <p:extLst>
      <p:ext uri="{BB962C8B-B14F-4D97-AF65-F5344CB8AC3E}">
        <p14:creationId xmlns:p14="http://schemas.microsoft.com/office/powerpoint/2010/main" val="423860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F495E2B0-6250-6C49-2A2D-3FCACF853714}"/>
              </a:ext>
            </a:extLst>
          </p:cNvPr>
          <p:cNvSpPr>
            <a:spLocks noGrp="1"/>
          </p:cNvSpPr>
          <p:nvPr>
            <p:ph type="title"/>
          </p:nvPr>
        </p:nvSpPr>
        <p:spPr/>
        <p:txBody>
          <a:bodyPr/>
          <a:lstStyle/>
          <a:p>
            <a:pPr algn="ctr"/>
            <a:r>
              <a:rPr lang="fr-FR" dirty="0">
                <a:latin typeface="Cambria" panose="02040503050406030204" pitchFamily="18" charset="0"/>
              </a:rPr>
              <a:t>Plan</a:t>
            </a:r>
          </a:p>
        </p:txBody>
      </p:sp>
      <p:sp>
        <p:nvSpPr>
          <p:cNvPr id="6" name="Espace réservé du contenu 5">
            <a:extLst>
              <a:ext uri="{FF2B5EF4-FFF2-40B4-BE49-F238E27FC236}">
                <a16:creationId xmlns:a16="http://schemas.microsoft.com/office/drawing/2014/main" xmlns="" id="{1FF84B46-ADFB-2C9B-F4CF-D32740672CEF}"/>
              </a:ext>
            </a:extLst>
          </p:cNvPr>
          <p:cNvSpPr>
            <a:spLocks noGrp="1"/>
          </p:cNvSpPr>
          <p:nvPr>
            <p:ph idx="1"/>
          </p:nvPr>
        </p:nvSpPr>
        <p:spPr/>
        <p:txBody>
          <a:bodyPr/>
          <a:lstStyle/>
          <a:p>
            <a:endParaRPr lang="fr-FR" dirty="0">
              <a:latin typeface="Gabriola" pitchFamily="82" charset="0"/>
            </a:endParaRPr>
          </a:p>
          <a:p>
            <a:r>
              <a:rPr lang="fr-FR" sz="2000" dirty="0">
                <a:latin typeface="Cambria" panose="02040503050406030204" pitchFamily="18" charset="0"/>
              </a:rPr>
              <a:t>Eléments de contextualisation.</a:t>
            </a:r>
          </a:p>
          <a:p>
            <a:pPr algn="just"/>
            <a:r>
              <a:rPr lang="fr-FR" sz="2000" dirty="0">
                <a:latin typeface="Cambria" panose="02040503050406030204" pitchFamily="18" charset="0"/>
              </a:rPr>
              <a:t>Transformations des conditions de travail liée à un processus réformateur plus général (Réforme de l’Etat).</a:t>
            </a:r>
          </a:p>
          <a:p>
            <a:r>
              <a:rPr lang="fr-FR" sz="2000" dirty="0">
                <a:latin typeface="Cambria" panose="02040503050406030204" pitchFamily="18" charset="0"/>
              </a:rPr>
              <a:t>La question de la reconnaissance. </a:t>
            </a:r>
          </a:p>
        </p:txBody>
      </p:sp>
    </p:spTree>
    <p:extLst>
      <p:ext uri="{BB962C8B-B14F-4D97-AF65-F5344CB8AC3E}">
        <p14:creationId xmlns:p14="http://schemas.microsoft.com/office/powerpoint/2010/main" val="2422595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5445441-FE69-AA48-09D2-1343FD41E8F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17DD2F6F-BB68-42B8-34C1-8D35607C3712}"/>
              </a:ext>
            </a:extLst>
          </p:cNvPr>
          <p:cNvSpPr>
            <a:spLocks noGrp="1"/>
          </p:cNvSpPr>
          <p:nvPr>
            <p:ph idx="1"/>
          </p:nvPr>
        </p:nvSpPr>
        <p:spPr>
          <a:xfrm>
            <a:off x="838200" y="1825625"/>
            <a:ext cx="10515600" cy="2489897"/>
          </a:xfrm>
        </p:spPr>
        <p:txBody>
          <a:bodyPr>
            <a:normAutofit fontScale="92500"/>
          </a:bodyPr>
          <a:lstStyle/>
          <a:p>
            <a:pPr algn="just"/>
            <a:endParaRPr lang="fr-FR" sz="1800" dirty="0">
              <a:latin typeface="Cambria" panose="02040503050406030204" pitchFamily="18" charset="0"/>
            </a:endParaRPr>
          </a:p>
          <a:p>
            <a:pPr algn="just"/>
            <a:r>
              <a:rPr lang="fr-FR" sz="1800" dirty="0">
                <a:latin typeface="Cambria" panose="02040503050406030204" pitchFamily="18" charset="0"/>
              </a:rPr>
              <a:t>Tournant des années 2000 qui correspond à la phase de radicalisation de la NGP avec un renforcement du travail bureaucratique et des missions, du contrôle, une augmentation du nombre des heures correspondant à des Obligations Réglementaires de Service (ORS) = forte augmentation de la charge de travail hors devant élève et hors préparation de la classe, contraintes budgétaires.</a:t>
            </a:r>
          </a:p>
          <a:p>
            <a:pPr algn="just"/>
            <a:r>
              <a:rPr lang="fr-FR" sz="1800" dirty="0">
                <a:latin typeface="Cambria" panose="02040503050406030204" pitchFamily="18" charset="0"/>
              </a:rPr>
              <a:t>-&gt; suivis des élèves à besoins particuliers ou/ en situation de handicap.</a:t>
            </a:r>
          </a:p>
          <a:p>
            <a:pPr algn="just"/>
            <a:r>
              <a:rPr lang="fr-FR" sz="1800" dirty="0">
                <a:latin typeface="Cambria" panose="02040503050406030204" pitchFamily="18" charset="0"/>
              </a:rPr>
              <a:t>=&gt; discours sur les moyens qui ne suffit pas à expliquer les problèmes posés.</a:t>
            </a:r>
          </a:p>
          <a:p>
            <a:pPr algn="just"/>
            <a:r>
              <a:rPr lang="fr-FR" sz="1800" dirty="0">
                <a:latin typeface="Cambria" panose="02040503050406030204" pitchFamily="18" charset="0"/>
              </a:rPr>
              <a:t>Voir Aymeric </a:t>
            </a:r>
            <a:r>
              <a:rPr lang="fr-FR" sz="1800" dirty="0" err="1">
                <a:latin typeface="Cambria" panose="02040503050406030204" pitchFamily="18" charset="0"/>
              </a:rPr>
              <a:t>Mongy</a:t>
            </a:r>
            <a:r>
              <a:rPr lang="fr-FR" sz="1800" dirty="0">
                <a:latin typeface="Cambria" panose="02040503050406030204" pitchFamily="18" charset="0"/>
              </a:rPr>
              <a:t> : « les droits, masques de la rationalisation gestionnaire », </a:t>
            </a:r>
            <a:r>
              <a:rPr lang="fr-FR" sz="1800" i="1" dirty="0">
                <a:latin typeface="Cambria" panose="02040503050406030204" pitchFamily="18" charset="0"/>
              </a:rPr>
              <a:t>Droit et société</a:t>
            </a:r>
            <a:r>
              <a:rPr lang="fr-FR" sz="1800" dirty="0">
                <a:latin typeface="Cambria" panose="02040503050406030204" pitchFamily="18" charset="0"/>
              </a:rPr>
              <a:t>, 2023, n°113.</a:t>
            </a:r>
          </a:p>
          <a:p>
            <a:endParaRPr lang="fr-FR" dirty="0"/>
          </a:p>
        </p:txBody>
      </p:sp>
    </p:spTree>
    <p:extLst>
      <p:ext uri="{BB962C8B-B14F-4D97-AF65-F5344CB8AC3E}">
        <p14:creationId xmlns:p14="http://schemas.microsoft.com/office/powerpoint/2010/main" val="353136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FADBD34-2106-5B9B-FC38-258F32853960}"/>
              </a:ext>
            </a:extLst>
          </p:cNvPr>
          <p:cNvSpPr>
            <a:spLocks noGrp="1"/>
          </p:cNvSpPr>
          <p:nvPr>
            <p:ph type="title"/>
          </p:nvPr>
        </p:nvSpPr>
        <p:spPr/>
        <p:txBody>
          <a:bodyPr>
            <a:normAutofit/>
          </a:bodyPr>
          <a:lstStyle/>
          <a:p>
            <a:r>
              <a:rPr lang="fr-FR" dirty="0">
                <a:latin typeface="Gabriola" pitchFamily="82" charset="0"/>
              </a:rPr>
              <a:t/>
            </a:r>
            <a:br>
              <a:rPr lang="fr-FR" dirty="0">
                <a:latin typeface="Gabriola" pitchFamily="82" charset="0"/>
              </a:rPr>
            </a:br>
            <a:endParaRPr lang="fr-FR" dirty="0"/>
          </a:p>
        </p:txBody>
      </p:sp>
      <p:sp>
        <p:nvSpPr>
          <p:cNvPr id="3" name="Espace réservé du contenu 2">
            <a:extLst>
              <a:ext uri="{FF2B5EF4-FFF2-40B4-BE49-F238E27FC236}">
                <a16:creationId xmlns:a16="http://schemas.microsoft.com/office/drawing/2014/main" xmlns="" id="{BAEB2F09-297C-93D2-6D12-594C783EEFF4}"/>
              </a:ext>
            </a:extLst>
          </p:cNvPr>
          <p:cNvSpPr>
            <a:spLocks noGrp="1"/>
          </p:cNvSpPr>
          <p:nvPr>
            <p:ph idx="1"/>
          </p:nvPr>
        </p:nvSpPr>
        <p:spPr/>
        <p:txBody>
          <a:bodyPr>
            <a:normAutofit/>
          </a:bodyPr>
          <a:lstStyle/>
          <a:p>
            <a:endParaRPr lang="fr-FR" dirty="0">
              <a:latin typeface="Gabriola" pitchFamily="82" charset="0"/>
            </a:endParaRPr>
          </a:p>
          <a:p>
            <a:pPr algn="just"/>
            <a:r>
              <a:rPr lang="fr-FR" sz="1900" dirty="0">
                <a:latin typeface="Cambria" panose="02040503050406030204" pitchFamily="18" charset="0"/>
              </a:rPr>
              <a:t>Des situations récurrentes : un nombre élevé d’élèves par classe (entre 27 et 31).</a:t>
            </a:r>
          </a:p>
          <a:p>
            <a:pPr algn="just">
              <a:spcBef>
                <a:spcPts val="500"/>
              </a:spcBef>
            </a:pPr>
            <a:r>
              <a:rPr lang="fr-FR" sz="1900" dirty="0">
                <a:latin typeface="Cambria" panose="02040503050406030204" pitchFamily="18" charset="0"/>
              </a:rPr>
              <a:t>- Des élèves en situation de handicap dont les aides ne sont pas disponibles, mais qui sont présents =&gt; forte complexification du travail (</a:t>
            </a:r>
            <a:r>
              <a:rPr lang="fr-FR" sz="19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Katz, Legendre, Connan et Charles, </a:t>
            </a:r>
            <a:r>
              <a:rPr lang="fr-FR" sz="1900" dirty="0">
                <a:solidFill>
                  <a:srgbClr val="000000"/>
                </a:solidFill>
                <a:effectLst/>
                <a:latin typeface="Cambria" panose="02040503050406030204" pitchFamily="18" charset="0"/>
                <a:ea typeface="MS Mincho" panose="02020609040205080304" pitchFamily="49" charset="-128"/>
                <a:cs typeface="Times" pitchFamily="2" charset="0"/>
              </a:rPr>
              <a:t>2021). </a:t>
            </a:r>
            <a:endParaRPr lang="fr-FR" sz="1900" dirty="0">
              <a:latin typeface="Cambria" panose="02040503050406030204" pitchFamily="18" charset="0"/>
            </a:endParaRPr>
          </a:p>
          <a:p>
            <a:pPr algn="just"/>
            <a:r>
              <a:rPr lang="fr-FR" sz="1900" dirty="0">
                <a:latin typeface="Cambria" panose="02040503050406030204" pitchFamily="18" charset="0"/>
              </a:rPr>
              <a:t>- Des doubles ou triples niveaux.</a:t>
            </a:r>
          </a:p>
          <a:p>
            <a:pPr algn="just"/>
            <a:r>
              <a:rPr lang="fr-FR" sz="1900" dirty="0">
                <a:latin typeface="Cambria" panose="02040503050406030204" pitchFamily="18" charset="0"/>
              </a:rPr>
              <a:t>- des postes sur plusieurs écoles, fractionnés ou des postes très isolés (RPI).</a:t>
            </a:r>
          </a:p>
          <a:p>
            <a:pPr algn="just"/>
            <a:r>
              <a:rPr lang="fr-FR" sz="1900" dirty="0">
                <a:latin typeface="Cambria" panose="02040503050406030204" pitchFamily="18" charset="0"/>
              </a:rPr>
              <a:t>=&gt; contraintes inextricables (travail à « flux tendus »).</a:t>
            </a:r>
          </a:p>
          <a:p>
            <a:pPr algn="just"/>
            <a:r>
              <a:rPr lang="fr-FR" sz="1900" dirty="0">
                <a:latin typeface="Cambria" panose="02040503050406030204" pitchFamily="18" charset="0"/>
              </a:rPr>
              <a:t>=&gt; des situations précaires.</a:t>
            </a:r>
          </a:p>
          <a:p>
            <a:pPr algn="just"/>
            <a:r>
              <a:rPr lang="fr-FR" sz="1900" dirty="0">
                <a:latin typeface="Cambria" panose="02040503050406030204" pitchFamily="18" charset="0"/>
                <a:sym typeface="Wingdings" pitchFamily="2" charset="2"/>
              </a:rPr>
              <a:t>=&gt; des violences managériales récurrentes. </a:t>
            </a:r>
          </a:p>
        </p:txBody>
      </p:sp>
      <p:sp>
        <p:nvSpPr>
          <p:cNvPr id="6" name="ZoneTexte 5">
            <a:extLst>
              <a:ext uri="{FF2B5EF4-FFF2-40B4-BE49-F238E27FC236}">
                <a16:creationId xmlns:a16="http://schemas.microsoft.com/office/drawing/2014/main" xmlns="" id="{1FCBBBA3-CAB3-9DFA-9700-02C451B5A38B}"/>
              </a:ext>
            </a:extLst>
          </p:cNvPr>
          <p:cNvSpPr txBox="1"/>
          <p:nvPr/>
        </p:nvSpPr>
        <p:spPr>
          <a:xfrm>
            <a:off x="1215908" y="365125"/>
            <a:ext cx="9293259" cy="1323439"/>
          </a:xfrm>
          <a:prstGeom prst="rect">
            <a:avLst/>
          </a:prstGeom>
          <a:noFill/>
        </p:spPr>
        <p:txBody>
          <a:bodyPr wrap="square" rtlCol="0">
            <a:spAutoFit/>
          </a:bodyPr>
          <a:lstStyle/>
          <a:p>
            <a:pPr algn="ctr"/>
            <a:r>
              <a:rPr lang="fr-FR" sz="2800" dirty="0">
                <a:latin typeface="Cambria" panose="02040503050406030204" pitchFamily="18" charset="0"/>
              </a:rPr>
              <a:t>Transformation des conditions de travail liée à un processus réformateur plus général (Réforme de l’Etat).</a:t>
            </a:r>
          </a:p>
          <a:p>
            <a:endParaRPr lang="fr-FR" sz="2400" dirty="0"/>
          </a:p>
        </p:txBody>
      </p:sp>
    </p:spTree>
    <p:extLst>
      <p:ext uri="{BB962C8B-B14F-4D97-AF65-F5344CB8AC3E}">
        <p14:creationId xmlns:p14="http://schemas.microsoft.com/office/powerpoint/2010/main" val="2075236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0DB3270-B3DC-D5D9-A630-9FEC421D62D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0CD3AEEA-D97D-2C8A-2BF7-94713C67959B}"/>
              </a:ext>
            </a:extLst>
          </p:cNvPr>
          <p:cNvSpPr>
            <a:spLocks noGrp="1"/>
          </p:cNvSpPr>
          <p:nvPr>
            <p:ph idx="1"/>
          </p:nvPr>
        </p:nvSpPr>
        <p:spPr>
          <a:xfrm>
            <a:off x="838200" y="1825625"/>
            <a:ext cx="10515600" cy="4006463"/>
          </a:xfrm>
        </p:spPr>
        <p:txBody>
          <a:bodyPr>
            <a:normAutofit/>
          </a:bodyPr>
          <a:lstStyle/>
          <a:p>
            <a:r>
              <a:rPr lang="fr-FR" sz="1800" dirty="0">
                <a:latin typeface="Cambria" panose="02040503050406030204" pitchFamily="18" charset="0"/>
              </a:rPr>
              <a:t>La loi 2005 sur le handicap : une cause majeure de difficultés et de conflits.</a:t>
            </a:r>
          </a:p>
          <a:p>
            <a:r>
              <a:rPr lang="fr-FR" sz="1800" dirty="0">
                <a:latin typeface="Cambria" panose="02040503050406030204" pitchFamily="18" charset="0"/>
              </a:rPr>
              <a:t>Déclaration de Salamanque (1994).</a:t>
            </a:r>
          </a:p>
          <a:p>
            <a:r>
              <a:rPr lang="fr-FR" sz="1800" dirty="0">
                <a:latin typeface="Cambria" panose="02040503050406030204" pitchFamily="18" charset="0"/>
              </a:rPr>
              <a:t>=&gt; élargissement des catégories nosographiques.</a:t>
            </a:r>
          </a:p>
          <a:p>
            <a:r>
              <a:rPr lang="fr-FR" sz="1800" dirty="0">
                <a:latin typeface="Cambria" panose="02040503050406030204" pitchFamily="18" charset="0"/>
              </a:rPr>
              <a:t>Or, la loi 2005 correspond à une radicalisation des contraintes exercées sur les finances publiques qui est peu compatible avec une mise en œuvre réussie de la loi.</a:t>
            </a:r>
          </a:p>
          <a:p>
            <a:r>
              <a:rPr lang="fr-FR" sz="1800" dirty="0">
                <a:latin typeface="Cambria" panose="02040503050406030204" pitchFamily="18" charset="0"/>
              </a:rPr>
              <a:t>=&gt; on a une augmentation significative au sein de l’école ordinaire d’élèves considérés comme en situation de handicap, mais qui correspondent en très grande partie à des élèves qu’on ne considérait pas comme handicapés antérieurement.</a:t>
            </a:r>
          </a:p>
          <a:p>
            <a:r>
              <a:rPr lang="fr-FR" sz="1800" dirty="0">
                <a:latin typeface="Cambria" panose="02040503050406030204" pitchFamily="18" charset="0"/>
              </a:rPr>
              <a:t>=&gt; peu de circulation entre l’enseignement spécialisé et l’enseignement ordinaire.</a:t>
            </a:r>
          </a:p>
        </p:txBody>
      </p:sp>
    </p:spTree>
    <p:extLst>
      <p:ext uri="{BB962C8B-B14F-4D97-AF65-F5344CB8AC3E}">
        <p14:creationId xmlns:p14="http://schemas.microsoft.com/office/powerpoint/2010/main" val="1362979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09E90F21-D1D2-3463-AB03-1971EDC8D6C0}"/>
              </a:ext>
            </a:extLst>
          </p:cNvPr>
          <p:cNvPicPr>
            <a:picLocks noGrp="1" noChangeAspect="1"/>
          </p:cNvPicPr>
          <p:nvPr>
            <p:ph idx="1"/>
          </p:nvPr>
        </p:nvPicPr>
        <p:blipFill>
          <a:blip r:embed="rId2"/>
          <a:stretch>
            <a:fillRect/>
          </a:stretch>
        </p:blipFill>
        <p:spPr>
          <a:xfrm>
            <a:off x="2565780" y="0"/>
            <a:ext cx="6676598" cy="6150563"/>
          </a:xfrm>
          <a:prstGeom prst="rect">
            <a:avLst/>
          </a:prstGeom>
        </p:spPr>
      </p:pic>
    </p:spTree>
    <p:extLst>
      <p:ext uri="{BB962C8B-B14F-4D97-AF65-F5344CB8AC3E}">
        <p14:creationId xmlns:p14="http://schemas.microsoft.com/office/powerpoint/2010/main" val="1446647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E0EE1CD-1726-BCF2-C179-C521D14C6E0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58372AE2-5556-A636-FF46-163FF8C43DBF}"/>
              </a:ext>
            </a:extLst>
          </p:cNvPr>
          <p:cNvSpPr>
            <a:spLocks noGrp="1"/>
          </p:cNvSpPr>
          <p:nvPr>
            <p:ph idx="1"/>
          </p:nvPr>
        </p:nvSpPr>
        <p:spPr/>
        <p:txBody>
          <a:bodyPr/>
          <a:lstStyle/>
          <a:p>
            <a:r>
              <a:rPr lang="fr-FR" sz="1800" dirty="0">
                <a:effectLst/>
                <a:latin typeface="Cambria" panose="02040503050406030204" pitchFamily="18" charset="0"/>
              </a:rPr>
              <a:t>Article de Frédéric Charles et al. (2021).</a:t>
            </a:r>
          </a:p>
          <a:p>
            <a:r>
              <a:rPr lang="fr-FR" sz="1800" dirty="0">
                <a:effectLst/>
                <a:latin typeface="Cambria" panose="02040503050406030204" pitchFamily="18" charset="0"/>
              </a:rPr>
              <a:t>« Cette prise en charge est ainsi </a:t>
            </a:r>
            <a:r>
              <a:rPr lang="fr-FR" sz="1800" dirty="0" err="1">
                <a:effectLst/>
                <a:latin typeface="Cambria" panose="02040503050406030204" pitchFamily="18" charset="0"/>
              </a:rPr>
              <a:t>fréquemment</a:t>
            </a:r>
            <a:r>
              <a:rPr lang="fr-FR" sz="1800" dirty="0">
                <a:effectLst/>
                <a:latin typeface="Cambria" panose="02040503050406030204" pitchFamily="18" charset="0"/>
              </a:rPr>
              <a:t> </a:t>
            </a:r>
            <a:r>
              <a:rPr lang="fr-FR" sz="1800" dirty="0" err="1">
                <a:effectLst/>
                <a:latin typeface="Cambria" panose="02040503050406030204" pitchFamily="18" charset="0"/>
              </a:rPr>
              <a:t>associée</a:t>
            </a:r>
            <a:r>
              <a:rPr lang="fr-FR" sz="1800" dirty="0">
                <a:effectLst/>
                <a:latin typeface="Cambria" panose="02040503050406030204" pitchFamily="18" charset="0"/>
              </a:rPr>
              <a:t> aux </a:t>
            </a:r>
            <a:r>
              <a:rPr lang="fr-FR" sz="1800" dirty="0" err="1">
                <a:effectLst/>
                <a:latin typeface="Cambria" panose="02040503050406030204" pitchFamily="18" charset="0"/>
              </a:rPr>
              <a:t>symptômes</a:t>
            </a:r>
            <a:r>
              <a:rPr lang="fr-FR" sz="1800" dirty="0">
                <a:effectLst/>
                <a:latin typeface="Cambria" panose="02040503050406030204" pitchFamily="18" charset="0"/>
              </a:rPr>
              <a:t> comportementaux d’une partie des </a:t>
            </a:r>
            <a:r>
              <a:rPr lang="fr-FR" sz="1800" dirty="0" err="1">
                <a:effectLst/>
                <a:latin typeface="Cambria" panose="02040503050406030204" pitchFamily="18" charset="0"/>
              </a:rPr>
              <a:t>élèves</a:t>
            </a:r>
            <a:r>
              <a:rPr lang="fr-FR" sz="1800" dirty="0">
                <a:effectLst/>
                <a:latin typeface="Cambria" panose="02040503050406030204" pitchFamily="18" charset="0"/>
              </a:rPr>
              <a:t> </a:t>
            </a:r>
            <a:r>
              <a:rPr lang="fr-FR" sz="1800" dirty="0" err="1">
                <a:effectLst/>
                <a:latin typeface="Cambria" panose="02040503050406030204" pitchFamily="18" charset="0"/>
              </a:rPr>
              <a:t>concernés</a:t>
            </a:r>
            <a:r>
              <a:rPr lang="fr-FR" sz="1800" dirty="0">
                <a:effectLst/>
                <a:latin typeface="Cambria" panose="02040503050406030204" pitchFamily="18" charset="0"/>
              </a:rPr>
              <a:t> qui exposent les enseignants à des perturbations dans la classe difficiles à surmonter : gestes ou </a:t>
            </a:r>
            <a:r>
              <a:rPr lang="fr-FR" sz="1800" dirty="0" err="1">
                <a:effectLst/>
                <a:latin typeface="Cambria" panose="02040503050406030204" pitchFamily="18" charset="0"/>
              </a:rPr>
              <a:t>déplacements</a:t>
            </a:r>
            <a:r>
              <a:rPr lang="fr-FR" sz="1800" dirty="0">
                <a:effectLst/>
                <a:latin typeface="Cambria" panose="02040503050406030204" pitchFamily="18" charset="0"/>
              </a:rPr>
              <a:t> </a:t>
            </a:r>
            <a:r>
              <a:rPr lang="fr-FR" sz="1800" dirty="0" err="1">
                <a:effectLst/>
                <a:latin typeface="Cambria" panose="02040503050406030204" pitchFamily="18" charset="0"/>
              </a:rPr>
              <a:t>inopinés</a:t>
            </a:r>
            <a:r>
              <a:rPr lang="fr-FR" sz="1800" dirty="0">
                <a:effectLst/>
                <a:latin typeface="Cambria" panose="02040503050406030204" pitchFamily="18" charset="0"/>
              </a:rPr>
              <a:t>, </a:t>
            </a:r>
            <a:r>
              <a:rPr lang="fr-FR" sz="1800" dirty="0" err="1">
                <a:effectLst/>
                <a:latin typeface="Cambria" panose="02040503050406030204" pitchFamily="18" charset="0"/>
              </a:rPr>
              <a:t>exubérance</a:t>
            </a:r>
            <a:r>
              <a:rPr lang="fr-FR" sz="1800" dirty="0">
                <a:effectLst/>
                <a:latin typeface="Cambria" panose="02040503050406030204" pitchFamily="18" charset="0"/>
              </a:rPr>
              <a:t> verbale, cris ou borborygmes </a:t>
            </a:r>
            <a:r>
              <a:rPr lang="fr-FR" sz="1800" dirty="0" err="1">
                <a:effectLst/>
                <a:latin typeface="Cambria" panose="02040503050406030204" pitchFamily="18" charset="0"/>
              </a:rPr>
              <a:t>considérés</a:t>
            </a:r>
            <a:r>
              <a:rPr lang="fr-FR" sz="1800" dirty="0">
                <a:effectLst/>
                <a:latin typeface="Cambria" panose="02040503050406030204" pitchFamily="18" charset="0"/>
              </a:rPr>
              <a:t> comme incongrus (Robert, </a:t>
            </a:r>
            <a:r>
              <a:rPr lang="fr-FR" sz="1800" dirty="0" err="1">
                <a:effectLst/>
                <a:latin typeface="Cambria" panose="02040503050406030204" pitchFamily="18" charset="0"/>
              </a:rPr>
              <a:t>Carraud</a:t>
            </a:r>
            <a:r>
              <a:rPr lang="fr-FR" sz="1800" dirty="0">
                <a:effectLst/>
                <a:latin typeface="Cambria" panose="02040503050406030204" pitchFamily="18" charset="0"/>
              </a:rPr>
              <a:t>, 2018) ». </a:t>
            </a:r>
            <a:endParaRPr lang="fr-FR" dirty="0">
              <a:latin typeface="Cambria" panose="02040503050406030204" pitchFamily="18" charset="0"/>
            </a:endParaRPr>
          </a:p>
          <a:p>
            <a:endParaRPr lang="fr-FR" dirty="0"/>
          </a:p>
        </p:txBody>
      </p:sp>
    </p:spTree>
    <p:extLst>
      <p:ext uri="{BB962C8B-B14F-4D97-AF65-F5344CB8AC3E}">
        <p14:creationId xmlns:p14="http://schemas.microsoft.com/office/powerpoint/2010/main" val="4277988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99E0D1E-30A8-A0CA-299F-4287773475B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C436B422-AD2F-4010-F2E1-08CA87DF8013}"/>
              </a:ext>
            </a:extLst>
          </p:cNvPr>
          <p:cNvSpPr>
            <a:spLocks noGrp="1"/>
          </p:cNvSpPr>
          <p:nvPr>
            <p:ph idx="1"/>
          </p:nvPr>
        </p:nvSpPr>
        <p:spPr/>
        <p:txBody>
          <a:bodyPr/>
          <a:lstStyle/>
          <a:p>
            <a:r>
              <a:rPr lang="fr-FR" sz="1800" dirty="0">
                <a:effectLst/>
                <a:latin typeface="Cambria" panose="02040503050406030204" pitchFamily="18" charset="0"/>
              </a:rPr>
              <a:t>« Reste que, si ces plaintes se focalisent sur les signes les plus visibles et </a:t>
            </a:r>
            <a:r>
              <a:rPr lang="fr-FR" sz="1800" dirty="0" err="1">
                <a:effectLst/>
                <a:latin typeface="Cambria" panose="02040503050406030204" pitchFamily="18" charset="0"/>
              </a:rPr>
              <a:t>décrits</a:t>
            </a:r>
            <a:r>
              <a:rPr lang="fr-FR" sz="1800" dirty="0">
                <a:effectLst/>
                <a:latin typeface="Cambria" panose="02040503050406030204" pitchFamily="18" charset="0"/>
              </a:rPr>
              <a:t> comme </a:t>
            </a:r>
            <a:r>
              <a:rPr lang="fr-FR" sz="1800" dirty="0" err="1">
                <a:effectLst/>
                <a:latin typeface="Cambria" panose="02040503050406030204" pitchFamily="18" charset="0"/>
              </a:rPr>
              <a:t>inédits</a:t>
            </a:r>
            <a:r>
              <a:rPr lang="fr-FR" sz="1800" dirty="0">
                <a:effectLst/>
                <a:latin typeface="Cambria" panose="02040503050406030204" pitchFamily="18" charset="0"/>
              </a:rPr>
              <a:t> de l’</a:t>
            </a:r>
            <a:r>
              <a:rPr lang="fr-FR" sz="1800" dirty="0" err="1">
                <a:effectLst/>
                <a:latin typeface="Cambria" panose="02040503050406030204" pitchFamily="18" charset="0"/>
              </a:rPr>
              <a:t>anormalite</a:t>
            </a:r>
            <a:r>
              <a:rPr lang="fr-FR" sz="1800" dirty="0">
                <a:effectLst/>
                <a:latin typeface="Cambria" panose="02040503050406030204" pitchFamily="18" charset="0"/>
              </a:rPr>
              <a:t>́ scolaire, l’expression d’une perturbation du cadre de travail par cette prise en charge est </a:t>
            </a:r>
            <a:r>
              <a:rPr lang="fr-FR" sz="1800" dirty="0" err="1">
                <a:effectLst/>
                <a:latin typeface="Cambria" panose="02040503050406030204" pitchFamily="18" charset="0"/>
              </a:rPr>
              <a:t>récurrente</a:t>
            </a:r>
            <a:r>
              <a:rPr lang="fr-FR" sz="1800" dirty="0">
                <a:effectLst/>
                <a:latin typeface="Cambria" panose="02040503050406030204" pitchFamily="18" charset="0"/>
              </a:rPr>
              <a:t> : </a:t>
            </a:r>
            <a:endParaRPr lang="fr-FR" sz="1800" dirty="0">
              <a:latin typeface="Cambria" panose="02040503050406030204" pitchFamily="18" charset="0"/>
            </a:endParaRPr>
          </a:p>
          <a:p>
            <a:r>
              <a:rPr lang="fr-FR" sz="1800" dirty="0">
                <a:effectLst/>
                <a:latin typeface="Cambria" panose="02040503050406030204" pitchFamily="18" charset="0"/>
              </a:rPr>
              <a:t>« Quand t’as tout le temps dans ta classe un gamin qui fait du bruit, qui hurle, sur- tout... c’est juste horrible. Quand tu l’as de temps en temps, quelques heures, tu te dis, bon voilà, j’ai trois heures où les gosses... D’entendre ce bruit, toi tu souffres... Mais si tu l’as tout le temps ! C’est pas possible. » (Adjointe, dix-sept ans d’</a:t>
            </a:r>
            <a:r>
              <a:rPr lang="fr-FR" sz="1800" dirty="0" err="1">
                <a:effectLst/>
                <a:latin typeface="Cambria" panose="02040503050406030204" pitchFamily="18" charset="0"/>
              </a:rPr>
              <a:t>anciennete</a:t>
            </a:r>
            <a:r>
              <a:rPr lang="fr-FR" sz="1800" dirty="0">
                <a:effectLst/>
                <a:latin typeface="Cambria" panose="02040503050406030204" pitchFamily="18" charset="0"/>
              </a:rPr>
              <a:t>́.) » </a:t>
            </a:r>
            <a:endParaRPr lang="fr-FR" sz="1800" dirty="0">
              <a:latin typeface="Cambria" panose="02040503050406030204" pitchFamily="18" charset="0"/>
            </a:endParaRPr>
          </a:p>
          <a:p>
            <a:endParaRPr lang="fr-FR" dirty="0"/>
          </a:p>
        </p:txBody>
      </p:sp>
    </p:spTree>
    <p:extLst>
      <p:ext uri="{BB962C8B-B14F-4D97-AF65-F5344CB8AC3E}">
        <p14:creationId xmlns:p14="http://schemas.microsoft.com/office/powerpoint/2010/main" val="2519313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A4322D-1A12-E884-6E0E-041E2D22CF2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932D43A7-C684-364A-1946-F80D707CD610}"/>
              </a:ext>
            </a:extLst>
          </p:cNvPr>
          <p:cNvSpPr>
            <a:spLocks noGrp="1"/>
          </p:cNvSpPr>
          <p:nvPr>
            <p:ph idx="1"/>
          </p:nvPr>
        </p:nvSpPr>
        <p:spPr/>
        <p:txBody>
          <a:bodyPr/>
          <a:lstStyle/>
          <a:p>
            <a:endParaRPr lang="fr-FR" sz="1800" dirty="0">
              <a:effectLst/>
              <a:latin typeface="DINOT"/>
            </a:endParaRPr>
          </a:p>
          <a:p>
            <a:pPr algn="just"/>
            <a:r>
              <a:rPr lang="fr-FR" sz="1800" dirty="0">
                <a:effectLst/>
                <a:latin typeface="Cambria" panose="02040503050406030204" pitchFamily="18" charset="0"/>
              </a:rPr>
              <a:t>« </a:t>
            </a:r>
            <a:r>
              <a:rPr lang="fr-FR" sz="1800" dirty="0" err="1">
                <a:effectLst/>
                <a:latin typeface="Cambria" panose="02040503050406030204" pitchFamily="18" charset="0"/>
              </a:rPr>
              <a:t>Ça</a:t>
            </a:r>
            <a:r>
              <a:rPr lang="fr-FR" sz="1800" dirty="0">
                <a:effectLst/>
                <a:latin typeface="Cambria" panose="02040503050406030204" pitchFamily="18" charset="0"/>
              </a:rPr>
              <a:t> doit dater de 2005 où on a vraiment poussé à l’</a:t>
            </a:r>
            <a:r>
              <a:rPr lang="fr-FR" sz="1800" dirty="0" err="1">
                <a:effectLst/>
                <a:latin typeface="Cambria" panose="02040503050406030204" pitchFamily="18" charset="0"/>
              </a:rPr>
              <a:t>intégration</a:t>
            </a:r>
            <a:r>
              <a:rPr lang="fr-FR" sz="1800" dirty="0">
                <a:effectLst/>
                <a:latin typeface="Cambria" panose="02040503050406030204" pitchFamily="18" charset="0"/>
              </a:rPr>
              <a:t>. [...] On avait une petite fille autiste qui mordait, qui se </a:t>
            </a:r>
            <a:r>
              <a:rPr lang="fr-FR" sz="1800" dirty="0" err="1">
                <a:effectLst/>
                <a:latin typeface="Cambria" panose="02040503050406030204" pitchFamily="18" charset="0"/>
              </a:rPr>
              <a:t>déshabillait</a:t>
            </a:r>
            <a:r>
              <a:rPr lang="fr-FR" sz="1800" dirty="0">
                <a:effectLst/>
                <a:latin typeface="Cambria" panose="02040503050406030204" pitchFamily="18" charset="0"/>
              </a:rPr>
              <a:t>, qui se roulait par terre, qui criait. [...] Une enfant qui, en plus, n’apprenait absolument rien... Il y avait une AVS [auxiliaire de vie scolaire] pour s’occuper d’elle, mais ce sont des gens qui ne sont pas du tout </a:t>
            </a:r>
            <a:r>
              <a:rPr lang="fr-FR" sz="1800" dirty="0" err="1">
                <a:effectLst/>
                <a:latin typeface="Cambria" panose="02040503050406030204" pitchFamily="18" charset="0"/>
              </a:rPr>
              <a:t>formés</a:t>
            </a:r>
            <a:r>
              <a:rPr lang="fr-FR" sz="1800" dirty="0">
                <a:effectLst/>
                <a:latin typeface="Cambria" panose="02040503050406030204" pitchFamily="18" charset="0"/>
              </a:rPr>
              <a:t>. Donc elle essayait de bidouiller un peu avec elle [...]. Mais, c’</a:t>
            </a:r>
            <a:r>
              <a:rPr lang="fr-FR" sz="1800" dirty="0" err="1">
                <a:effectLst/>
                <a:latin typeface="Cambria" panose="02040503050406030204" pitchFamily="18" charset="0"/>
              </a:rPr>
              <a:t>était</a:t>
            </a:r>
            <a:r>
              <a:rPr lang="fr-FR" sz="1800" dirty="0">
                <a:effectLst/>
                <a:latin typeface="Cambria" panose="02040503050406030204" pitchFamily="18" charset="0"/>
              </a:rPr>
              <a:t> une gamine qui n’</a:t>
            </a:r>
            <a:r>
              <a:rPr lang="fr-FR" sz="1800" dirty="0" err="1">
                <a:effectLst/>
                <a:latin typeface="Cambria" panose="02040503050406030204" pitchFamily="18" charset="0"/>
              </a:rPr>
              <a:t>était</a:t>
            </a:r>
            <a:r>
              <a:rPr lang="fr-FR" sz="1800" dirty="0">
                <a:effectLst/>
                <a:latin typeface="Cambria" panose="02040503050406030204" pitchFamily="18" charset="0"/>
              </a:rPr>
              <a:t> </a:t>
            </a:r>
            <a:r>
              <a:rPr lang="fr-FR" sz="1800" dirty="0" err="1">
                <a:effectLst/>
                <a:latin typeface="Cambria" panose="02040503050406030204" pitchFamily="18" charset="0"/>
              </a:rPr>
              <a:t>même</a:t>
            </a:r>
            <a:r>
              <a:rPr lang="fr-FR" sz="1800" dirty="0">
                <a:effectLst/>
                <a:latin typeface="Cambria" panose="02040503050406030204" pitchFamily="18" charset="0"/>
              </a:rPr>
              <a:t> pas dans le langage. Donc, en gros, la chorale </a:t>
            </a:r>
            <a:r>
              <a:rPr lang="fr-FR" sz="1800" dirty="0" err="1">
                <a:effectLst/>
                <a:latin typeface="Cambria" panose="02040503050406030204" pitchFamily="18" charset="0"/>
              </a:rPr>
              <a:t>ça</a:t>
            </a:r>
            <a:r>
              <a:rPr lang="fr-FR" sz="1800" dirty="0">
                <a:effectLst/>
                <a:latin typeface="Cambria" panose="02040503050406030204" pitchFamily="18" charset="0"/>
              </a:rPr>
              <a:t> donnait : toute une </a:t>
            </a:r>
            <a:r>
              <a:rPr lang="fr-FR" sz="1800" dirty="0" err="1">
                <a:effectLst/>
                <a:latin typeface="Cambria" panose="02040503050406030204" pitchFamily="18" charset="0"/>
              </a:rPr>
              <a:t>école</a:t>
            </a:r>
            <a:r>
              <a:rPr lang="fr-FR" sz="1800" dirty="0">
                <a:effectLst/>
                <a:latin typeface="Cambria" panose="02040503050406030204" pitchFamily="18" charset="0"/>
              </a:rPr>
              <a:t> avec une gamine qui criait, qui se roulait par terre et qui se mettait toute nue. En fait, on ne comprend pas la situation ! [...] Des fois je me dis que, pour cette pauvre gamine, on est en train de faire le contraire de ce qu’on voulait faire : les enfants la fuient parce qu’ils se font mordre et parce qu’elle est </a:t>
            </a:r>
            <a:r>
              <a:rPr lang="fr-FR" sz="1800" dirty="0" err="1">
                <a:effectLst/>
                <a:latin typeface="Cambria" panose="02040503050406030204" pitchFamily="18" charset="0"/>
              </a:rPr>
              <a:t>complètement</a:t>
            </a:r>
            <a:r>
              <a:rPr lang="fr-FR" sz="1800" dirty="0">
                <a:effectLst/>
                <a:latin typeface="Cambria" panose="02040503050406030204" pitchFamily="18" charset="0"/>
              </a:rPr>
              <a:t> bizarre, qu’à chaque fois qu’ils la voient elle est en train de crier. Elle fout en l’air, des fois, tout le travail qu’il pourrait y avoir, dans une classe, de </a:t>
            </a:r>
            <a:r>
              <a:rPr lang="fr-FR" sz="1800" dirty="0" err="1">
                <a:effectLst/>
                <a:latin typeface="Cambria" panose="02040503050406030204" pitchFamily="18" charset="0"/>
              </a:rPr>
              <a:t>sérénite</a:t>
            </a:r>
            <a:r>
              <a:rPr lang="fr-FR" sz="1800" dirty="0">
                <a:effectLst/>
                <a:latin typeface="Cambria" panose="02040503050406030204" pitchFamily="18" charset="0"/>
              </a:rPr>
              <a:t>́. » (Femme, adjointe, douze ans d’</a:t>
            </a:r>
            <a:r>
              <a:rPr lang="fr-FR" sz="1800" dirty="0" err="1">
                <a:effectLst/>
                <a:latin typeface="Cambria" panose="02040503050406030204" pitchFamily="18" charset="0"/>
              </a:rPr>
              <a:t>anciennete</a:t>
            </a:r>
            <a:r>
              <a:rPr lang="fr-FR" sz="1800" dirty="0">
                <a:effectLst/>
                <a:latin typeface="Cambria" panose="02040503050406030204" pitchFamily="18" charset="0"/>
              </a:rPr>
              <a:t>́.) » </a:t>
            </a:r>
            <a:endParaRPr lang="fr-FR" dirty="0">
              <a:latin typeface="Cambria" panose="02040503050406030204" pitchFamily="18" charset="0"/>
            </a:endParaRPr>
          </a:p>
          <a:p>
            <a:pPr algn="just"/>
            <a:endParaRPr lang="fr-FR" dirty="0">
              <a:latin typeface="Cambria" panose="02040503050406030204" pitchFamily="18" charset="0"/>
            </a:endParaRPr>
          </a:p>
          <a:p>
            <a:endParaRPr lang="fr-FR" dirty="0"/>
          </a:p>
        </p:txBody>
      </p:sp>
    </p:spTree>
    <p:extLst>
      <p:ext uri="{BB962C8B-B14F-4D97-AF65-F5344CB8AC3E}">
        <p14:creationId xmlns:p14="http://schemas.microsoft.com/office/powerpoint/2010/main" val="3262957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B90194-3B05-27EA-353B-346A7C7CFD1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A404E0DD-3651-B7E2-283F-98D8AF10F160}"/>
              </a:ext>
            </a:extLst>
          </p:cNvPr>
          <p:cNvSpPr>
            <a:spLocks noGrp="1"/>
          </p:cNvSpPr>
          <p:nvPr>
            <p:ph idx="1"/>
          </p:nvPr>
        </p:nvSpPr>
        <p:spPr>
          <a:xfrm>
            <a:off x="643944" y="1825624"/>
            <a:ext cx="10709856" cy="5283513"/>
          </a:xfrm>
        </p:spPr>
        <p:txBody>
          <a:bodyPr>
            <a:normAutofit fontScale="40000" lnSpcReduction="20000"/>
          </a:bodyPr>
          <a:lstStyle/>
          <a:p>
            <a:pPr>
              <a:lnSpc>
                <a:spcPct val="120000"/>
              </a:lnSpc>
            </a:pPr>
            <a:r>
              <a:rPr lang="fr-FR" sz="3800" dirty="0">
                <a:latin typeface="Cambria" panose="02040503050406030204" pitchFamily="18" charset="0"/>
              </a:rPr>
              <a:t>Aymeric </a:t>
            </a:r>
            <a:r>
              <a:rPr lang="fr-FR" sz="3800" dirty="0" err="1">
                <a:latin typeface="Cambria" panose="02040503050406030204" pitchFamily="18" charset="0"/>
              </a:rPr>
              <a:t>Mongy</a:t>
            </a:r>
            <a:r>
              <a:rPr lang="fr-FR" sz="3800" dirty="0">
                <a:latin typeface="Cambria" panose="02040503050406030204" pitchFamily="18" charset="0"/>
              </a:rPr>
              <a:t> (2021) :</a:t>
            </a:r>
          </a:p>
          <a:p>
            <a:pPr>
              <a:lnSpc>
                <a:spcPct val="120000"/>
              </a:lnSpc>
            </a:pPr>
            <a:r>
              <a:rPr lang="fr-FR" sz="3800" dirty="0">
                <a:latin typeface="Cambria" panose="02040503050406030204" pitchFamily="18" charset="0"/>
              </a:rPr>
              <a:t>Fermeture de places dans les services de psychiatrie juvéniles = &gt; des enfants sont alors envoyés en IME qui ne peuvent les accueillir.</a:t>
            </a:r>
          </a:p>
          <a:p>
            <a:pPr>
              <a:lnSpc>
                <a:spcPct val="120000"/>
              </a:lnSpc>
            </a:pPr>
            <a:r>
              <a:rPr lang="fr-FR" sz="3800" dirty="0">
                <a:latin typeface="Cambria" panose="02040503050406030204" pitchFamily="18" charset="0"/>
              </a:rPr>
              <a:t>Exemple : </a:t>
            </a:r>
          </a:p>
          <a:p>
            <a:pPr>
              <a:lnSpc>
                <a:spcPct val="120000"/>
              </a:lnSpc>
            </a:pPr>
            <a:r>
              <a:rPr lang="fr-FR" sz="3800" dirty="0">
                <a:effectLst/>
                <a:latin typeface="Cambria" panose="02040503050406030204" pitchFamily="18" charset="0"/>
              </a:rPr>
              <a:t>Descriptif de la situation : Johnny – adolescent de 16 ans – est confié à l’Aide sociale à l’enfance (ASE) en 2003, </a:t>
            </a:r>
            <a:r>
              <a:rPr lang="fr-FR" sz="3800" dirty="0" err="1">
                <a:effectLst/>
                <a:latin typeface="Cambria" panose="02040503050406030204" pitchFamily="18" charset="0"/>
              </a:rPr>
              <a:t>après</a:t>
            </a:r>
            <a:r>
              <a:rPr lang="fr-FR" sz="3800" dirty="0">
                <a:effectLst/>
                <a:latin typeface="Cambria" panose="02040503050406030204" pitchFamily="18" charset="0"/>
              </a:rPr>
              <a:t> avoir incendié le domicile familial où il </a:t>
            </a:r>
            <a:r>
              <a:rPr lang="fr-FR" sz="3800" dirty="0" err="1">
                <a:effectLst/>
                <a:latin typeface="Cambria" panose="02040503050406030204" pitchFamily="18" charset="0"/>
              </a:rPr>
              <a:t>était</a:t>
            </a:r>
            <a:r>
              <a:rPr lang="fr-FR" sz="3800" dirty="0">
                <a:effectLst/>
                <a:latin typeface="Cambria" panose="02040503050406030204" pitchFamily="18" charset="0"/>
              </a:rPr>
              <a:t> victime de mauvais traitements. Souffrant d’une </a:t>
            </a:r>
            <a:r>
              <a:rPr lang="fr-FR" sz="3800" dirty="0" err="1">
                <a:effectLst/>
                <a:latin typeface="Cambria" panose="02040503050406030204" pitchFamily="18" charset="0"/>
              </a:rPr>
              <a:t>légère</a:t>
            </a:r>
            <a:r>
              <a:rPr lang="fr-FR" sz="3800" dirty="0">
                <a:effectLst/>
                <a:latin typeface="Cambria" panose="02040503050406030204" pitchFamily="18" charset="0"/>
              </a:rPr>
              <a:t> </a:t>
            </a:r>
            <a:r>
              <a:rPr lang="fr-FR" sz="3800" dirty="0" err="1">
                <a:effectLst/>
                <a:latin typeface="Cambria" panose="02040503050406030204" pitchFamily="18" charset="0"/>
              </a:rPr>
              <a:t>déficience</a:t>
            </a:r>
            <a:r>
              <a:rPr lang="fr-FR" sz="3800" dirty="0">
                <a:effectLst/>
                <a:latin typeface="Cambria" panose="02040503050406030204" pitchFamily="18" charset="0"/>
              </a:rPr>
              <a:t> intellectuelle, il </a:t>
            </a:r>
            <a:r>
              <a:rPr lang="fr-FR" sz="3800" dirty="0" err="1">
                <a:effectLst/>
                <a:latin typeface="Cambria" panose="02040503050406030204" pitchFamily="18" charset="0"/>
              </a:rPr>
              <a:t>intègre</a:t>
            </a:r>
            <a:r>
              <a:rPr lang="fr-FR" sz="3800" dirty="0">
                <a:effectLst/>
                <a:latin typeface="Cambria" panose="02040503050406030204" pitchFamily="18" charset="0"/>
              </a:rPr>
              <a:t> l’IME de l’</a:t>
            </a:r>
            <a:r>
              <a:rPr lang="fr-FR" sz="3800" dirty="0" err="1">
                <a:effectLst/>
                <a:latin typeface="Cambria" panose="02040503050406030204" pitchFamily="18" charset="0"/>
              </a:rPr>
              <a:t>Étang</a:t>
            </a:r>
            <a:r>
              <a:rPr lang="fr-FR" sz="3800" dirty="0">
                <a:effectLst/>
                <a:latin typeface="Cambria" panose="02040503050406030204" pitchFamily="18" charset="0"/>
              </a:rPr>
              <a:t> en 2008. Son </a:t>
            </a:r>
            <a:r>
              <a:rPr lang="fr-FR" sz="3800" dirty="0" err="1">
                <a:effectLst/>
                <a:latin typeface="Cambria" panose="02040503050406030204" pitchFamily="18" charset="0"/>
              </a:rPr>
              <a:t>père</a:t>
            </a:r>
            <a:r>
              <a:rPr lang="fr-FR" sz="3800" dirty="0">
                <a:effectLst/>
                <a:latin typeface="Cambria" panose="02040503050406030204" pitchFamily="18" charset="0"/>
              </a:rPr>
              <a:t> </a:t>
            </a:r>
            <a:r>
              <a:rPr lang="fr-FR" sz="3800" dirty="0" err="1">
                <a:effectLst/>
                <a:latin typeface="Cambria" panose="02040503050406030204" pitchFamily="18" charset="0"/>
              </a:rPr>
              <a:t>décéde</a:t>
            </a:r>
            <a:r>
              <a:rPr lang="fr-FR" sz="3800" dirty="0">
                <a:effectLst/>
                <a:latin typeface="Cambria" panose="02040503050406030204" pitchFamily="18" charset="0"/>
              </a:rPr>
              <a:t>́, il est sans nouvelles de sa </a:t>
            </a:r>
            <a:r>
              <a:rPr lang="fr-FR" sz="3800" dirty="0" err="1">
                <a:effectLst/>
                <a:latin typeface="Cambria" panose="02040503050406030204" pitchFamily="18" charset="0"/>
              </a:rPr>
              <a:t>mère</a:t>
            </a:r>
            <a:r>
              <a:rPr lang="fr-FR" sz="3800" dirty="0">
                <a:effectLst/>
                <a:latin typeface="Cambria" panose="02040503050406030204" pitchFamily="18" charset="0"/>
              </a:rPr>
              <a:t>. Ses seules relations sociales et affectives sont celles entretenues avec l’</a:t>
            </a:r>
            <a:r>
              <a:rPr lang="fr-FR" sz="3800" dirty="0" err="1">
                <a:effectLst/>
                <a:latin typeface="Cambria" panose="02040503050406030204" pitchFamily="18" charset="0"/>
              </a:rPr>
              <a:t>équipe</a:t>
            </a:r>
            <a:r>
              <a:rPr lang="fr-FR" sz="3800" dirty="0">
                <a:effectLst/>
                <a:latin typeface="Cambria" panose="02040503050406030204" pitchFamily="18" charset="0"/>
              </a:rPr>
              <a:t> </a:t>
            </a:r>
            <a:r>
              <a:rPr lang="fr-FR" sz="3800" dirty="0" err="1">
                <a:effectLst/>
                <a:latin typeface="Cambria" panose="02040503050406030204" pitchFamily="18" charset="0"/>
              </a:rPr>
              <a:t>éducative</a:t>
            </a:r>
            <a:r>
              <a:rPr lang="fr-FR" sz="3800" dirty="0">
                <a:effectLst/>
                <a:latin typeface="Cambria" panose="02040503050406030204" pitchFamily="18" charset="0"/>
              </a:rPr>
              <a:t> et les autres en- </a:t>
            </a:r>
            <a:r>
              <a:rPr lang="fr-FR" sz="3800" dirty="0" err="1">
                <a:effectLst/>
                <a:latin typeface="Cambria" panose="02040503050406030204" pitchFamily="18" charset="0"/>
              </a:rPr>
              <a:t>fants</a:t>
            </a:r>
            <a:r>
              <a:rPr lang="fr-FR" sz="3800" dirty="0">
                <a:effectLst/>
                <a:latin typeface="Cambria" panose="02040503050406030204" pitchFamily="18" charset="0"/>
              </a:rPr>
              <a:t> de la structure. Ses conditions d’accompagnement se </a:t>
            </a:r>
            <a:r>
              <a:rPr lang="fr-FR" sz="3800" dirty="0" err="1">
                <a:effectLst/>
                <a:latin typeface="Cambria" panose="02040503050406030204" pitchFamily="18" charset="0"/>
              </a:rPr>
              <a:t>dégradent</a:t>
            </a:r>
            <a:r>
              <a:rPr lang="fr-FR" sz="3800" dirty="0">
                <a:effectLst/>
                <a:latin typeface="Cambria" panose="02040503050406030204" pitchFamily="18" charset="0"/>
              </a:rPr>
              <a:t> à l’adolescence avec l’apparition de troubles </a:t>
            </a:r>
            <a:r>
              <a:rPr lang="fr-FR" sz="3800" dirty="0" err="1">
                <a:effectLst/>
                <a:latin typeface="Cambria" panose="02040503050406030204" pitchFamily="18" charset="0"/>
              </a:rPr>
              <a:t>schizophréniques</a:t>
            </a:r>
            <a:r>
              <a:rPr lang="fr-FR" sz="3800" dirty="0">
                <a:effectLst/>
                <a:latin typeface="Cambria" panose="02040503050406030204" pitchFamily="18" charset="0"/>
              </a:rPr>
              <a:t> ; les </a:t>
            </a:r>
            <a:r>
              <a:rPr lang="fr-FR" sz="3800" dirty="0" err="1">
                <a:effectLst/>
                <a:latin typeface="Cambria" panose="02040503050406030204" pitchFamily="18" charset="0"/>
              </a:rPr>
              <a:t>aménagements</a:t>
            </a:r>
            <a:r>
              <a:rPr lang="fr-FR" sz="3800" dirty="0">
                <a:effectLst/>
                <a:latin typeface="Cambria" panose="02040503050406030204" pitchFamily="18" charset="0"/>
              </a:rPr>
              <a:t> mis en place ne suffisant pas </a:t>
            </a:r>
            <a:r>
              <a:rPr lang="fr-FR" sz="3800" dirty="0">
                <a:latin typeface="Cambria" panose="02040503050406030204" pitchFamily="18" charset="0"/>
              </a:rPr>
              <a:t> à</a:t>
            </a:r>
            <a:r>
              <a:rPr lang="fr-FR" sz="3800" dirty="0">
                <a:effectLst/>
                <a:latin typeface="Cambria" panose="02040503050406030204" pitchFamily="18" charset="0"/>
              </a:rPr>
              <a:t> contenir les </a:t>
            </a:r>
            <a:r>
              <a:rPr lang="fr-FR" sz="3800" dirty="0" err="1">
                <a:effectLst/>
                <a:latin typeface="Cambria" panose="02040503050406030204" pitchFamily="18" charset="0"/>
              </a:rPr>
              <a:t>accès</a:t>
            </a:r>
            <a:r>
              <a:rPr lang="fr-FR" sz="3800" dirty="0">
                <a:effectLst/>
                <a:latin typeface="Cambria" panose="02040503050406030204" pitchFamily="18" charset="0"/>
              </a:rPr>
              <a:t> de violence de Johnny. L’</a:t>
            </a:r>
            <a:r>
              <a:rPr lang="fr-FR" sz="3800" dirty="0" err="1">
                <a:effectLst/>
                <a:latin typeface="Cambria" panose="02040503050406030204" pitchFamily="18" charset="0"/>
              </a:rPr>
              <a:t>équipe</a:t>
            </a:r>
            <a:r>
              <a:rPr lang="fr-FR" sz="3800" dirty="0">
                <a:effectLst/>
                <a:latin typeface="Cambria" panose="02040503050406030204" pitchFamily="18" charset="0"/>
              </a:rPr>
              <a:t> </a:t>
            </a:r>
            <a:r>
              <a:rPr lang="fr-FR" sz="3800" dirty="0" err="1">
                <a:effectLst/>
                <a:latin typeface="Cambria" panose="02040503050406030204" pitchFamily="18" charset="0"/>
              </a:rPr>
              <a:t>éducative</a:t>
            </a:r>
            <a:r>
              <a:rPr lang="fr-FR" sz="3800" dirty="0">
                <a:effectLst/>
                <a:latin typeface="Cambria" panose="02040503050406030204" pitchFamily="18" charset="0"/>
              </a:rPr>
              <a:t> </a:t>
            </a:r>
            <a:r>
              <a:rPr lang="fr-FR" sz="3800" dirty="0" err="1">
                <a:effectLst/>
                <a:latin typeface="Cambria" panose="02040503050406030204" pitchFamily="18" charset="0"/>
              </a:rPr>
              <a:t>négocie</a:t>
            </a:r>
            <a:r>
              <a:rPr lang="fr-FR" sz="3800" dirty="0">
                <a:effectLst/>
                <a:latin typeface="Cambria" panose="02040503050406030204" pitchFamily="18" charset="0"/>
              </a:rPr>
              <a:t> avec l’</a:t>
            </a:r>
            <a:r>
              <a:rPr lang="fr-FR" sz="3800" dirty="0" err="1">
                <a:effectLst/>
                <a:latin typeface="Cambria" panose="02040503050406030204" pitchFamily="18" charset="0"/>
              </a:rPr>
              <a:t>Établissement</a:t>
            </a:r>
            <a:r>
              <a:rPr lang="fr-FR" sz="3800" dirty="0">
                <a:effectLst/>
                <a:latin typeface="Cambria" panose="02040503050406030204" pitchFamily="18" charset="0"/>
              </a:rPr>
              <a:t> public de santé mentale (EPSM) le plus proche un protocole d’</a:t>
            </a:r>
            <a:r>
              <a:rPr lang="fr-FR" sz="3800" dirty="0" err="1">
                <a:effectLst/>
                <a:latin typeface="Cambria" panose="02040503050406030204" pitchFamily="18" charset="0"/>
              </a:rPr>
              <a:t>hospita</a:t>
            </a:r>
            <a:r>
              <a:rPr lang="fr-FR" sz="3800" dirty="0">
                <a:effectLst/>
                <a:latin typeface="Cambria" panose="02040503050406030204" pitchFamily="18" charset="0"/>
              </a:rPr>
              <a:t>- </a:t>
            </a:r>
            <a:r>
              <a:rPr lang="fr-FR" sz="3800" dirty="0" err="1">
                <a:effectLst/>
                <a:latin typeface="Cambria" panose="02040503050406030204" pitchFamily="18" charset="0"/>
              </a:rPr>
              <a:t>lisation</a:t>
            </a:r>
            <a:r>
              <a:rPr lang="fr-FR" sz="3800" dirty="0">
                <a:effectLst/>
                <a:latin typeface="Cambria" panose="02040503050406030204" pitchFamily="18" charset="0"/>
              </a:rPr>
              <a:t> de trois jours par semaine dans un service de psychiatrie </a:t>
            </a:r>
            <a:r>
              <a:rPr lang="fr-FR" sz="3800" dirty="0" err="1">
                <a:effectLst/>
                <a:latin typeface="Cambria" panose="02040503050406030204" pitchFamily="18" charset="0"/>
              </a:rPr>
              <a:t>générale</a:t>
            </a:r>
            <a:r>
              <a:rPr lang="fr-FR" sz="3800" dirty="0">
                <a:effectLst/>
                <a:latin typeface="Cambria" panose="02040503050406030204" pitchFamily="18" charset="0"/>
              </a:rPr>
              <a:t> avec une </a:t>
            </a:r>
            <a:r>
              <a:rPr lang="fr-FR" sz="3800" dirty="0" err="1">
                <a:effectLst/>
                <a:latin typeface="Cambria" panose="02040503050406030204" pitchFamily="18" charset="0"/>
              </a:rPr>
              <a:t>séance</a:t>
            </a:r>
            <a:r>
              <a:rPr lang="fr-FR" sz="3800" dirty="0">
                <a:effectLst/>
                <a:latin typeface="Cambria" panose="02040503050406030204" pitchFamily="18" charset="0"/>
              </a:rPr>
              <a:t> d’</a:t>
            </a:r>
            <a:r>
              <a:rPr lang="fr-FR" sz="3800" dirty="0" err="1">
                <a:effectLst/>
                <a:latin typeface="Cambria" panose="02040503050406030204" pitchFamily="18" charset="0"/>
              </a:rPr>
              <a:t>art-thérapie</a:t>
            </a:r>
            <a:r>
              <a:rPr lang="fr-FR" sz="3800" dirty="0">
                <a:effectLst/>
                <a:latin typeface="Cambria" panose="02040503050406030204" pitchFamily="18" charset="0"/>
              </a:rPr>
              <a:t> sur la </a:t>
            </a:r>
            <a:r>
              <a:rPr lang="fr-FR" sz="3800" dirty="0" err="1">
                <a:effectLst/>
                <a:latin typeface="Cambria" panose="02040503050406030204" pitchFamily="18" charset="0"/>
              </a:rPr>
              <a:t>durée</a:t>
            </a:r>
            <a:r>
              <a:rPr lang="fr-FR" sz="3800" dirty="0">
                <a:effectLst/>
                <a:latin typeface="Cambria" panose="02040503050406030204" pitchFamily="18" charset="0"/>
              </a:rPr>
              <a:t> de chaque </a:t>
            </a:r>
            <a:r>
              <a:rPr lang="fr-FR" sz="3800" dirty="0" err="1">
                <a:effectLst/>
                <a:latin typeface="Cambria" panose="02040503050406030204" pitchFamily="18" charset="0"/>
              </a:rPr>
              <a:t>séjour</a:t>
            </a:r>
            <a:r>
              <a:rPr lang="fr-FR" sz="3800" dirty="0">
                <a:effectLst/>
                <a:latin typeface="Cambria" panose="02040503050406030204" pitchFamily="18" charset="0"/>
              </a:rPr>
              <a:t>. L’IME met fin à ce partenariat lors- que ses </a:t>
            </a:r>
            <a:r>
              <a:rPr lang="fr-FR" sz="3800" dirty="0" err="1">
                <a:effectLst/>
                <a:latin typeface="Cambria" panose="02040503050406030204" pitchFamily="18" charset="0"/>
              </a:rPr>
              <a:t>éducateur·ices</a:t>
            </a:r>
            <a:r>
              <a:rPr lang="fr-FR" sz="3800" dirty="0">
                <a:effectLst/>
                <a:latin typeface="Cambria" panose="02040503050406030204" pitchFamily="18" charset="0"/>
              </a:rPr>
              <a:t> se rendent compte qu’à l’exception de ladite </a:t>
            </a:r>
            <a:r>
              <a:rPr lang="fr-FR" sz="3800" dirty="0" err="1">
                <a:effectLst/>
                <a:latin typeface="Cambria" panose="02040503050406030204" pitchFamily="18" charset="0"/>
              </a:rPr>
              <a:t>séance</a:t>
            </a:r>
            <a:r>
              <a:rPr lang="fr-FR" sz="3800" dirty="0">
                <a:effectLst/>
                <a:latin typeface="Cambria" panose="02040503050406030204" pitchFamily="18" charset="0"/>
              </a:rPr>
              <a:t>, Johnny est à l’isolement 24h/24. En 2014, les vols et violences survenant à l’occasion de ses nombreuses fugues finissent par donner lieu à un rappel à la loi. De nombreuses demandes de moyens </a:t>
            </a:r>
            <a:r>
              <a:rPr lang="fr-FR" sz="3800" dirty="0" err="1">
                <a:effectLst/>
                <a:latin typeface="Cambria" panose="02040503050406030204" pitchFamily="18" charset="0"/>
              </a:rPr>
              <a:t>supplémentaires</a:t>
            </a:r>
            <a:r>
              <a:rPr lang="fr-FR" sz="3800" dirty="0">
                <a:effectLst/>
                <a:latin typeface="Cambria" panose="02040503050406030204" pitchFamily="18" charset="0"/>
              </a:rPr>
              <a:t> ont </a:t>
            </a:r>
            <a:r>
              <a:rPr lang="fr-FR" sz="3800" dirty="0" err="1">
                <a:effectLst/>
                <a:latin typeface="Cambria" panose="02040503050406030204" pitchFamily="18" charset="0"/>
              </a:rPr>
              <a:t>déja</a:t>
            </a:r>
            <a:r>
              <a:rPr lang="fr-FR" sz="3800" dirty="0">
                <a:effectLst/>
                <a:latin typeface="Cambria" panose="02040503050406030204" pitchFamily="18" charset="0"/>
              </a:rPr>
              <a:t>̀ </a:t>
            </a:r>
            <a:r>
              <a:rPr lang="fr-FR" sz="3800" dirty="0" err="1">
                <a:effectLst/>
                <a:latin typeface="Cambria" panose="02040503050406030204" pitchFamily="18" charset="0"/>
              </a:rPr>
              <a:t>éte</a:t>
            </a:r>
            <a:r>
              <a:rPr lang="fr-FR" sz="3800" dirty="0">
                <a:effectLst/>
                <a:latin typeface="Cambria" panose="02040503050406030204" pitchFamily="18" charset="0"/>
              </a:rPr>
              <a:t>́ </a:t>
            </a:r>
            <a:r>
              <a:rPr lang="fr-FR" sz="3800" dirty="0" err="1">
                <a:effectLst/>
                <a:latin typeface="Cambria" panose="02040503050406030204" pitchFamily="18" charset="0"/>
              </a:rPr>
              <a:t>adressées</a:t>
            </a:r>
            <a:r>
              <a:rPr lang="fr-FR" sz="3800" dirty="0">
                <a:effectLst/>
                <a:latin typeface="Cambria" panose="02040503050406030204" pitchFamily="18" charset="0"/>
              </a:rPr>
              <a:t> par l’</a:t>
            </a:r>
            <a:r>
              <a:rPr lang="fr-FR" sz="3800" dirty="0" err="1">
                <a:effectLst/>
                <a:latin typeface="Cambria" panose="02040503050406030204" pitchFamily="18" charset="0"/>
              </a:rPr>
              <a:t>équipe</a:t>
            </a:r>
            <a:r>
              <a:rPr lang="fr-FR" sz="3800" dirty="0">
                <a:effectLst/>
                <a:latin typeface="Cambria" panose="02040503050406030204" pitchFamily="18" charset="0"/>
              </a:rPr>
              <a:t> </a:t>
            </a:r>
            <a:r>
              <a:rPr lang="fr-FR" sz="3800" dirty="0" err="1">
                <a:effectLst/>
                <a:latin typeface="Cambria" panose="02040503050406030204" pitchFamily="18" charset="0"/>
              </a:rPr>
              <a:t>éducative</a:t>
            </a:r>
            <a:r>
              <a:rPr lang="fr-FR" sz="3800" dirty="0">
                <a:effectLst/>
                <a:latin typeface="Cambria" panose="02040503050406030204" pitchFamily="18" charset="0"/>
              </a:rPr>
              <a:t> à l’ARS, sans </a:t>
            </a:r>
            <a:r>
              <a:rPr lang="fr-FR" sz="3800" dirty="0" err="1">
                <a:effectLst/>
                <a:latin typeface="Cambria" panose="02040503050406030204" pitchFamily="18" charset="0"/>
              </a:rPr>
              <a:t>succès</a:t>
            </a:r>
            <a:r>
              <a:rPr lang="fr-FR" sz="3800" dirty="0">
                <a:effectLst/>
                <a:latin typeface="Cambria" panose="02040503050406030204" pitchFamily="18" charset="0"/>
              </a:rPr>
              <a:t>. À bout de force, l’IME cherche à exclure Johnny pour le faire admettre dans un service de psychiatrie. Ce dernier se refuse à prendre en charge l’adolescent dont le quotidien ne </a:t>
            </a:r>
            <a:r>
              <a:rPr lang="fr-FR" sz="3800" dirty="0" err="1">
                <a:effectLst/>
                <a:latin typeface="Cambria" panose="02040503050406030204" pitchFamily="18" charset="0"/>
              </a:rPr>
              <a:t>relève</a:t>
            </a:r>
            <a:r>
              <a:rPr lang="fr-FR" sz="3800" dirty="0">
                <a:effectLst/>
                <a:latin typeface="Cambria" panose="02040503050406030204" pitchFamily="18" charset="0"/>
              </a:rPr>
              <a:t> pas de l’</a:t>
            </a:r>
            <a:r>
              <a:rPr lang="fr-FR" sz="3800" dirty="0" err="1">
                <a:effectLst/>
                <a:latin typeface="Cambria" panose="02040503050406030204" pitchFamily="18" charset="0"/>
              </a:rPr>
              <a:t>hôpital</a:t>
            </a:r>
            <a:r>
              <a:rPr lang="fr-FR" sz="3800" dirty="0">
                <a:effectLst/>
                <a:latin typeface="Cambria" panose="02040503050406030204" pitchFamily="18" charset="0"/>
              </a:rPr>
              <a:t>. </a:t>
            </a:r>
            <a:endParaRPr lang="fr-FR" sz="3800" dirty="0">
              <a:latin typeface="Cambria" panose="02040503050406030204" pitchFamily="18" charset="0"/>
            </a:endParaRPr>
          </a:p>
          <a:p>
            <a:endParaRPr lang="fr-FR" dirty="0"/>
          </a:p>
        </p:txBody>
      </p:sp>
    </p:spTree>
    <p:extLst>
      <p:ext uri="{BB962C8B-B14F-4D97-AF65-F5344CB8AC3E}">
        <p14:creationId xmlns:p14="http://schemas.microsoft.com/office/powerpoint/2010/main" val="2669647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AB333D-E78D-91DF-FCD1-A2B5CAB756D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D9EAF746-A0BE-9643-BC38-A138B598AB65}"/>
              </a:ext>
            </a:extLst>
          </p:cNvPr>
          <p:cNvSpPr>
            <a:spLocks noGrp="1"/>
          </p:cNvSpPr>
          <p:nvPr>
            <p:ph idx="1"/>
          </p:nvPr>
        </p:nvSpPr>
        <p:spPr>
          <a:xfrm>
            <a:off x="940158" y="1825625"/>
            <a:ext cx="10413642" cy="2694860"/>
          </a:xfrm>
        </p:spPr>
        <p:txBody>
          <a:bodyPr/>
          <a:lstStyle/>
          <a:p>
            <a:r>
              <a:rPr lang="fr-FR" sz="1800" dirty="0">
                <a:effectLst/>
                <a:latin typeface="Cambria" panose="02040503050406030204" pitchFamily="18" charset="0"/>
              </a:rPr>
              <a:t>Descriptif de la situation : Pierre – un adolescent de 16 ans souffrant d’une </a:t>
            </a:r>
            <a:r>
              <a:rPr lang="fr-FR" sz="1800" dirty="0" err="1">
                <a:effectLst/>
                <a:latin typeface="Cambria" panose="02040503050406030204" pitchFamily="18" charset="0"/>
              </a:rPr>
              <a:t>déficience</a:t>
            </a:r>
            <a:r>
              <a:rPr lang="fr-FR" sz="1800" dirty="0">
                <a:effectLst/>
                <a:latin typeface="Cambria" panose="02040503050406030204" pitchFamily="18" charset="0"/>
              </a:rPr>
              <a:t> intellectuelle </a:t>
            </a:r>
            <a:r>
              <a:rPr lang="fr-FR" sz="1800" dirty="0" err="1">
                <a:effectLst/>
                <a:latin typeface="Cambria" panose="02040503050406030204" pitchFamily="18" charset="0"/>
              </a:rPr>
              <a:t>légère</a:t>
            </a:r>
            <a:r>
              <a:rPr lang="fr-FR" sz="1800" dirty="0">
                <a:effectLst/>
                <a:latin typeface="Cambria" panose="02040503050406030204" pitchFamily="18" charset="0"/>
              </a:rPr>
              <a:t> et de troubles psychiques – est dans son enfance </a:t>
            </a:r>
            <a:r>
              <a:rPr lang="fr-FR" sz="1800" dirty="0" err="1">
                <a:effectLst/>
                <a:latin typeface="Cambria" panose="02040503050406030204" pitchFamily="18" charset="0"/>
              </a:rPr>
              <a:t>témoin</a:t>
            </a:r>
            <a:r>
              <a:rPr lang="fr-FR" sz="1800" dirty="0">
                <a:effectLst/>
                <a:latin typeface="Cambria" panose="02040503050406030204" pitchFamily="18" charset="0"/>
              </a:rPr>
              <a:t> de </a:t>
            </a:r>
            <a:r>
              <a:rPr lang="fr-FR" sz="1800" dirty="0" err="1">
                <a:effectLst/>
                <a:latin typeface="Cambria" panose="02040503050406030204" pitchFamily="18" charset="0"/>
              </a:rPr>
              <a:t>vio</a:t>
            </a:r>
            <a:r>
              <a:rPr lang="fr-FR" sz="1800" dirty="0">
                <a:effectLst/>
                <a:latin typeface="Cambria" panose="02040503050406030204" pitchFamily="18" charset="0"/>
              </a:rPr>
              <a:t>- </a:t>
            </a:r>
            <a:r>
              <a:rPr lang="fr-FR" sz="1800" dirty="0" err="1">
                <a:effectLst/>
                <a:latin typeface="Cambria" panose="02040503050406030204" pitchFamily="18" charset="0"/>
              </a:rPr>
              <a:t>lences</a:t>
            </a:r>
            <a:r>
              <a:rPr lang="fr-FR" sz="1800" dirty="0">
                <a:effectLst/>
                <a:latin typeface="Cambria" panose="02040503050406030204" pitchFamily="18" charset="0"/>
              </a:rPr>
              <a:t> quotidiennes au sein de sa cellule familiale. Sous curatelle </a:t>
            </a:r>
            <a:r>
              <a:rPr lang="fr-FR" sz="1800" dirty="0" err="1">
                <a:effectLst/>
                <a:latin typeface="Cambria" panose="02040503050406030204" pitchFamily="18" charset="0"/>
              </a:rPr>
              <a:t>renforcée</a:t>
            </a:r>
            <a:r>
              <a:rPr lang="fr-FR" sz="1800" dirty="0">
                <a:effectLst/>
                <a:latin typeface="Cambria" panose="02040503050406030204" pitchFamily="18" charset="0"/>
              </a:rPr>
              <a:t>, sa </a:t>
            </a:r>
            <a:r>
              <a:rPr lang="fr-FR" sz="1800" dirty="0" err="1">
                <a:effectLst/>
                <a:latin typeface="Cambria" panose="02040503050406030204" pitchFamily="18" charset="0"/>
              </a:rPr>
              <a:t>mère</a:t>
            </a:r>
            <a:r>
              <a:rPr lang="fr-FR" sz="1800" dirty="0">
                <a:effectLst/>
                <a:latin typeface="Cambria" panose="02040503050406030204" pitchFamily="18" charset="0"/>
              </a:rPr>
              <a:t> ne donne plus de nouvelles depuis le placement de son fils. Pierre a posé </a:t>
            </a:r>
            <a:r>
              <a:rPr lang="fr-FR" sz="1800" dirty="0" err="1">
                <a:effectLst/>
                <a:latin typeface="Cambria" panose="02040503050406030204" pitchFamily="18" charset="0"/>
              </a:rPr>
              <a:t>problème</a:t>
            </a:r>
            <a:r>
              <a:rPr lang="fr-FR" sz="1800" dirty="0">
                <a:effectLst/>
                <a:latin typeface="Cambria" panose="02040503050406030204" pitchFamily="18" charset="0"/>
              </a:rPr>
              <a:t> à toutes les Maisons d’enfant à </a:t>
            </a:r>
            <a:r>
              <a:rPr lang="fr-FR" sz="1800" dirty="0" err="1">
                <a:effectLst/>
                <a:latin typeface="Cambria" panose="02040503050406030204" pitchFamily="18" charset="0"/>
              </a:rPr>
              <a:t>caractère</a:t>
            </a:r>
            <a:r>
              <a:rPr lang="fr-FR" sz="1800" dirty="0">
                <a:effectLst/>
                <a:latin typeface="Cambria" panose="02040503050406030204" pitchFamily="18" charset="0"/>
              </a:rPr>
              <a:t> social (MECS) et familles d’accueil qui l’ont </a:t>
            </a:r>
            <a:r>
              <a:rPr lang="fr-FR" sz="1800" dirty="0" err="1">
                <a:effectLst/>
                <a:latin typeface="Cambria" panose="02040503050406030204" pitchFamily="18" charset="0"/>
              </a:rPr>
              <a:t>accompa</a:t>
            </a:r>
            <a:r>
              <a:rPr lang="fr-FR" sz="1800" dirty="0">
                <a:effectLst/>
                <a:latin typeface="Cambria" panose="02040503050406030204" pitchFamily="18" charset="0"/>
              </a:rPr>
              <a:t>- </a:t>
            </a:r>
            <a:r>
              <a:rPr lang="fr-FR" sz="1800" dirty="0" err="1">
                <a:effectLst/>
                <a:latin typeface="Cambria" panose="02040503050406030204" pitchFamily="18" charset="0"/>
              </a:rPr>
              <a:t>gne</a:t>
            </a:r>
            <a:r>
              <a:rPr lang="fr-FR" sz="1800" dirty="0">
                <a:effectLst/>
                <a:latin typeface="Cambria" panose="02040503050406030204" pitchFamily="18" charset="0"/>
              </a:rPr>
              <a:t>́, notamment du fait de comportements « </a:t>
            </a:r>
            <a:r>
              <a:rPr lang="fr-FR" sz="1800" dirty="0" err="1">
                <a:effectLst/>
                <a:latin typeface="Cambria" panose="02040503050406030204" pitchFamily="18" charset="0"/>
              </a:rPr>
              <a:t>sexualisés</a:t>
            </a:r>
            <a:r>
              <a:rPr lang="fr-FR" sz="1800" dirty="0">
                <a:effectLst/>
                <a:latin typeface="Cambria" panose="02040503050406030204" pitchFamily="18" charset="0"/>
              </a:rPr>
              <a:t> ». Il est accompagné par l’ITEP de Briant de 2008 à 2012, avant d’</a:t>
            </a:r>
            <a:r>
              <a:rPr lang="fr-FR" sz="1800" dirty="0" err="1">
                <a:effectLst/>
                <a:latin typeface="Cambria" panose="02040503050406030204" pitchFamily="18" charset="0"/>
              </a:rPr>
              <a:t>être</a:t>
            </a:r>
            <a:r>
              <a:rPr lang="fr-FR" sz="1800" dirty="0">
                <a:effectLst/>
                <a:latin typeface="Cambria" panose="02040503050406030204" pitchFamily="18" charset="0"/>
              </a:rPr>
              <a:t> orienté vers la Belgique. Le </a:t>
            </a:r>
            <a:r>
              <a:rPr lang="fr-FR" sz="1800" dirty="0" err="1">
                <a:effectLst/>
                <a:latin typeface="Cambria" panose="02040503050406030204" pitchFamily="18" charset="0"/>
              </a:rPr>
              <a:t>déclenchement</a:t>
            </a:r>
            <a:r>
              <a:rPr lang="fr-FR" sz="1800" dirty="0">
                <a:effectLst/>
                <a:latin typeface="Cambria" panose="02040503050406030204" pitchFamily="18" charset="0"/>
              </a:rPr>
              <a:t> du PAG intervient en aout 2016 le renouvellement de son orientation à l’</a:t>
            </a:r>
            <a:r>
              <a:rPr lang="fr-FR" sz="1800" dirty="0" err="1">
                <a:effectLst/>
                <a:latin typeface="Cambria" panose="02040503050406030204" pitchFamily="18" charset="0"/>
              </a:rPr>
              <a:t>étranger</a:t>
            </a:r>
            <a:r>
              <a:rPr lang="fr-FR" sz="1800" dirty="0">
                <a:effectLst/>
                <a:latin typeface="Cambria" panose="02040503050406030204" pitchFamily="18" charset="0"/>
              </a:rPr>
              <a:t>. Il n’a alors plus </a:t>
            </a:r>
            <a:r>
              <a:rPr lang="fr-FR" sz="1800" dirty="0" err="1">
                <a:effectLst/>
                <a:latin typeface="Cambria" panose="02040503050406030204" pitchFamily="18" charset="0"/>
              </a:rPr>
              <a:t>guère</a:t>
            </a:r>
            <a:r>
              <a:rPr lang="fr-FR" sz="1800" dirty="0">
                <a:effectLst/>
                <a:latin typeface="Cambria" panose="02040503050406030204" pitchFamily="18" charset="0"/>
              </a:rPr>
              <a:t> de perspectives d’accueil en France, si ce n’est une hospitalisation pro- </a:t>
            </a:r>
            <a:r>
              <a:rPr lang="fr-FR" sz="1800" dirty="0" err="1">
                <a:effectLst/>
                <a:latin typeface="Cambria" panose="02040503050406030204" pitchFamily="18" charset="0"/>
              </a:rPr>
              <a:t>grammée</a:t>
            </a:r>
            <a:r>
              <a:rPr lang="fr-FR" sz="1800" dirty="0">
                <a:effectLst/>
                <a:latin typeface="Cambria" panose="02040503050406030204" pitchFamily="18" charset="0"/>
              </a:rPr>
              <a:t> de 15 jours par mois à l’EPSM local. </a:t>
            </a:r>
            <a:endParaRPr lang="fr-FR" sz="1800" dirty="0">
              <a:latin typeface="Cambria" panose="02040503050406030204" pitchFamily="18" charset="0"/>
            </a:endParaRPr>
          </a:p>
          <a:p>
            <a:endParaRPr lang="fr-FR" dirty="0"/>
          </a:p>
        </p:txBody>
      </p:sp>
    </p:spTree>
    <p:extLst>
      <p:ext uri="{BB962C8B-B14F-4D97-AF65-F5344CB8AC3E}">
        <p14:creationId xmlns:p14="http://schemas.microsoft.com/office/powerpoint/2010/main" val="1219100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185602-9C4E-54F2-94DD-FF25014A4470}"/>
              </a:ext>
            </a:extLst>
          </p:cNvPr>
          <p:cNvSpPr>
            <a:spLocks noGrp="1"/>
          </p:cNvSpPr>
          <p:nvPr>
            <p:ph type="title"/>
          </p:nvPr>
        </p:nvSpPr>
        <p:spPr/>
        <p:txBody>
          <a:bodyPr>
            <a:normAutofit/>
          </a:bodyPr>
          <a:lstStyle/>
          <a:p>
            <a:pPr algn="ctr"/>
            <a:r>
              <a:rPr lang="fr-FR" sz="2800" dirty="0">
                <a:latin typeface="Cambria" panose="02040503050406030204" pitchFamily="18" charset="0"/>
              </a:rPr>
              <a:t>Il en résulte des satisfactions professionnelles « spécifiques » insuffisantes</a:t>
            </a:r>
          </a:p>
        </p:txBody>
      </p:sp>
      <p:sp>
        <p:nvSpPr>
          <p:cNvPr id="3" name="Espace réservé du contenu 2">
            <a:extLst>
              <a:ext uri="{FF2B5EF4-FFF2-40B4-BE49-F238E27FC236}">
                <a16:creationId xmlns:a16="http://schemas.microsoft.com/office/drawing/2014/main" xmlns="" id="{CBDB9321-B97E-32C2-3F7E-0489B7CA6B0E}"/>
              </a:ext>
            </a:extLst>
          </p:cNvPr>
          <p:cNvSpPr>
            <a:spLocks noGrp="1"/>
          </p:cNvSpPr>
          <p:nvPr>
            <p:ph idx="1"/>
          </p:nvPr>
        </p:nvSpPr>
        <p:spPr/>
        <p:txBody>
          <a:bodyPr>
            <a:normAutofit/>
          </a:bodyPr>
          <a:lstStyle/>
          <a:p>
            <a:pPr algn="just"/>
            <a:endParaRPr lang="fr-FR" sz="2800" dirty="0">
              <a:solidFill>
                <a:srgbClr val="000000"/>
              </a:solidFill>
              <a:effectLst/>
              <a:latin typeface="Gabriola" pitchFamily="82" charset="0"/>
              <a:ea typeface="MS Mincho" panose="02020609040205080304" pitchFamily="49" charset="-128"/>
              <a:cs typeface="Times New Roman" panose="02020603050405020304" pitchFamily="18" charset="0"/>
            </a:endParaRPr>
          </a:p>
          <a:p>
            <a:pPr algn="just"/>
            <a:r>
              <a:rPr lang="fr-FR" sz="20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Dans toute profession, un problème fondamental est celui de réussir </a:t>
            </a:r>
            <a:r>
              <a:rPr lang="fr-FR" sz="2000" dirty="0">
                <a:solidFill>
                  <a:srgbClr val="000000"/>
                </a:solidFill>
                <a:effectLst/>
                <a:latin typeface="Cambria" panose="02040503050406030204" pitchFamily="18" charset="0"/>
                <a:ea typeface="MS Mincho" panose="02020609040205080304" pitchFamily="49" charset="-128"/>
                <a:cs typeface="Arial" panose="020B0604020202020204" pitchFamily="34" charset="0"/>
              </a:rPr>
              <a:t>à </a:t>
            </a:r>
            <a:r>
              <a:rPr lang="fr-FR" sz="20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effectuer les tâches dont on est chargé. Quand cela implique de travailler avec des personnes, leurs qualités sont une variable essentielle qui se répercute sur la facilité avec laquelle le travail peut être fait. L'enseignante considère qu'elle a fait son travail convenablement quand elle a provoqué un changement observable dans les connaissances et les savoir-faire des élèves et qu'elle peut l'attribuer </a:t>
            </a:r>
            <a:r>
              <a:rPr lang="fr-FR" sz="2000" dirty="0">
                <a:solidFill>
                  <a:srgbClr val="000000"/>
                </a:solidFill>
                <a:effectLst/>
                <a:latin typeface="Cambria" panose="02040503050406030204" pitchFamily="18" charset="0"/>
                <a:ea typeface="MS Mincho" panose="02020609040205080304" pitchFamily="49" charset="-128"/>
                <a:cs typeface="Arial" panose="020B0604020202020204" pitchFamily="34" charset="0"/>
              </a:rPr>
              <a:t>à </a:t>
            </a:r>
            <a:r>
              <a:rPr lang="fr-FR" sz="20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ses propres efforts » (Becker, 2009).</a:t>
            </a:r>
            <a:endParaRPr lang="fr-FR"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94053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47E15C-B44B-7D99-5619-2D1D57AFF440}"/>
              </a:ext>
            </a:extLst>
          </p:cNvPr>
          <p:cNvSpPr>
            <a:spLocks noGrp="1"/>
          </p:cNvSpPr>
          <p:nvPr>
            <p:ph type="ctrTitle"/>
          </p:nvPr>
        </p:nvSpPr>
        <p:spPr>
          <a:xfrm>
            <a:off x="1669774" y="0"/>
            <a:ext cx="8746972" cy="1014761"/>
          </a:xfrm>
        </p:spPr>
        <p:txBody>
          <a:bodyPr>
            <a:normAutofit/>
          </a:bodyPr>
          <a:lstStyle/>
          <a:p>
            <a:r>
              <a:rPr lang="fr-FR" sz="2800" dirty="0">
                <a:latin typeface="Cambria" panose="02040503050406030204" pitchFamily="18" charset="0"/>
              </a:rPr>
              <a:t>Eléments de contextualisation :</a:t>
            </a:r>
            <a:br>
              <a:rPr lang="fr-FR" sz="2800" dirty="0">
                <a:latin typeface="Cambria" panose="02040503050406030204" pitchFamily="18" charset="0"/>
              </a:rPr>
            </a:br>
            <a:r>
              <a:rPr lang="fr-FR" sz="2800" dirty="0">
                <a:latin typeface="Cambria" panose="02040503050406030204" pitchFamily="18" charset="0"/>
              </a:rPr>
              <a:t>Une enquête collective qui a duré 5 ans </a:t>
            </a:r>
          </a:p>
        </p:txBody>
      </p:sp>
      <p:sp>
        <p:nvSpPr>
          <p:cNvPr id="3" name="Sous-titre 2">
            <a:extLst>
              <a:ext uri="{FF2B5EF4-FFF2-40B4-BE49-F238E27FC236}">
                <a16:creationId xmlns:a16="http://schemas.microsoft.com/office/drawing/2014/main" xmlns="" id="{A71ADD5D-6CE6-C966-38F1-56F66AD9C28E}"/>
              </a:ext>
            </a:extLst>
          </p:cNvPr>
          <p:cNvSpPr>
            <a:spLocks noGrp="1"/>
          </p:cNvSpPr>
          <p:nvPr>
            <p:ph type="subTitle" idx="1"/>
          </p:nvPr>
        </p:nvSpPr>
        <p:spPr>
          <a:xfrm>
            <a:off x="1669774" y="1547626"/>
            <a:ext cx="10353171" cy="4148944"/>
          </a:xfrm>
        </p:spPr>
        <p:txBody>
          <a:bodyPr>
            <a:normAutofit/>
          </a:bodyPr>
          <a:lstStyle/>
          <a:p>
            <a:pPr algn="just"/>
            <a:r>
              <a:rPr lang="fr-FR" sz="1900" dirty="0">
                <a:latin typeface="Cambria" panose="02040503050406030204" pitchFamily="18" charset="0"/>
              </a:rPr>
              <a:t>Enquête menée avec Géraldine Farges, Héloïse </a:t>
            </a:r>
            <a:r>
              <a:rPr lang="fr-FR" sz="1900" dirty="0" err="1">
                <a:latin typeface="Cambria" panose="02040503050406030204" pitchFamily="18" charset="0"/>
              </a:rPr>
              <a:t>Fradkine</a:t>
            </a:r>
            <a:r>
              <a:rPr lang="fr-FR" sz="1900" dirty="0">
                <a:latin typeface="Cambria" panose="02040503050406030204" pitchFamily="18" charset="0"/>
              </a:rPr>
              <a:t>, Magali Danner qui a donné lieu à un premier article publié : « Quitter l’enseignement : un révélateur des transformations des conditions de travail dans le premier degré, » </a:t>
            </a:r>
            <a:r>
              <a:rPr lang="fr-FR" sz="1900" i="1" dirty="0">
                <a:latin typeface="Cambria" panose="02040503050406030204" pitchFamily="18" charset="0"/>
              </a:rPr>
              <a:t>Education et sociétés</a:t>
            </a:r>
            <a:r>
              <a:rPr lang="fr-FR" sz="1900" dirty="0">
                <a:latin typeface="Cambria" panose="02040503050406030204" pitchFamily="18" charset="0"/>
              </a:rPr>
              <a:t>, 2019/1, n°43.</a:t>
            </a:r>
          </a:p>
          <a:p>
            <a:pPr algn="just"/>
            <a:r>
              <a:rPr lang="fr-FR" sz="1900" dirty="0">
                <a:latin typeface="Cambria" panose="02040503050406030204" pitchFamily="18" charset="0"/>
              </a:rPr>
              <a:t>Cette enquête s’inscrit dans un ensemble d’enquêtes collectives sur les professions éducatives qui se poursuivent aujourd’hui et qui permettent de penser qu’il s’agit d’enseignants qui certes, ne sont pas représentatifs de tous les enseignants du primaire, mais pour autant sont bien plus représentatifs que ce qu’ils représentent statistiquement, c’est à dire une exception.</a:t>
            </a:r>
          </a:p>
          <a:p>
            <a:pPr marL="342900" indent="-342900" algn="just">
              <a:buFontTx/>
              <a:buChar char="-"/>
            </a:pPr>
            <a:r>
              <a:rPr lang="fr-FR" sz="1900" dirty="0">
                <a:latin typeface="Cambria" panose="02040503050406030204" pitchFamily="18" charset="0"/>
              </a:rPr>
              <a:t>Recherche </a:t>
            </a:r>
            <a:r>
              <a:rPr lang="fr-FR" sz="1900" dirty="0" err="1">
                <a:latin typeface="Cambria" panose="02040503050406030204" pitchFamily="18" charset="0"/>
              </a:rPr>
              <a:t>Ssens</a:t>
            </a:r>
            <a:r>
              <a:rPr lang="fr-FR" sz="1900" dirty="0">
                <a:latin typeface="Cambria" panose="02040503050406030204" pitchFamily="18" charset="0"/>
              </a:rPr>
              <a:t> (1813 individus + entretiens de PE et autres professions).</a:t>
            </a:r>
          </a:p>
          <a:p>
            <a:pPr marL="342900" indent="-342900" algn="just">
              <a:buFontTx/>
              <a:buChar char="-"/>
            </a:pPr>
            <a:r>
              <a:rPr lang="fr-FR" sz="1900" dirty="0">
                <a:latin typeface="Cambria" panose="02040503050406030204" pitchFamily="18" charset="0"/>
              </a:rPr>
              <a:t>Ruptures conventionnelles (en cours).</a:t>
            </a:r>
          </a:p>
          <a:p>
            <a:pPr marL="342900" indent="-342900" algn="just">
              <a:buFontTx/>
              <a:buChar char="-"/>
            </a:pPr>
            <a:r>
              <a:rPr lang="fr-FR" sz="1900" dirty="0">
                <a:latin typeface="Cambria" panose="02040503050406030204" pitchFamily="18" charset="0"/>
              </a:rPr>
              <a:t>Nombreuses recherches aujourd’hui sur les enseignants du primaire.</a:t>
            </a:r>
          </a:p>
          <a:p>
            <a:pPr marL="342900" indent="-342900" algn="just">
              <a:buFontTx/>
              <a:buChar char="-"/>
            </a:pPr>
            <a:r>
              <a:rPr lang="fr-FR" sz="1900" dirty="0">
                <a:latin typeface="Cambria" panose="02040503050406030204" pitchFamily="18" charset="0"/>
              </a:rPr>
              <a:t>Importance de la manière de mesurer la satisfaction au travail.</a:t>
            </a:r>
          </a:p>
          <a:p>
            <a:pPr algn="just"/>
            <a:endParaRPr lang="fr-FR" dirty="0">
              <a:latin typeface="Gabriola" pitchFamily="82" charset="0"/>
            </a:endParaRPr>
          </a:p>
        </p:txBody>
      </p:sp>
    </p:spTree>
    <p:extLst>
      <p:ext uri="{BB962C8B-B14F-4D97-AF65-F5344CB8AC3E}">
        <p14:creationId xmlns:p14="http://schemas.microsoft.com/office/powerpoint/2010/main" val="785670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C8E3E12-9E27-5633-A1F5-DE7D30AB19AE}"/>
              </a:ext>
            </a:extLst>
          </p:cNvPr>
          <p:cNvSpPr>
            <a:spLocks noGrp="1"/>
          </p:cNvSpPr>
          <p:nvPr>
            <p:ph type="title"/>
          </p:nvPr>
        </p:nvSpPr>
        <p:spPr/>
        <p:txBody>
          <a:bodyPr/>
          <a:lstStyle/>
          <a:p>
            <a:pPr algn="ctr"/>
            <a:r>
              <a:rPr lang="fr-FR" dirty="0">
                <a:latin typeface="Cambria" panose="02040503050406030204" pitchFamily="18" charset="0"/>
              </a:rPr>
              <a:t>Les stagiaires</a:t>
            </a:r>
          </a:p>
        </p:txBody>
      </p:sp>
      <p:sp>
        <p:nvSpPr>
          <p:cNvPr id="3" name="Espace réservé du contenu 2">
            <a:extLst>
              <a:ext uri="{FF2B5EF4-FFF2-40B4-BE49-F238E27FC236}">
                <a16:creationId xmlns:a16="http://schemas.microsoft.com/office/drawing/2014/main" xmlns="" id="{91D2C31F-B3CA-B560-7C03-5803555053E9}"/>
              </a:ext>
            </a:extLst>
          </p:cNvPr>
          <p:cNvSpPr>
            <a:spLocks noGrp="1"/>
          </p:cNvSpPr>
          <p:nvPr>
            <p:ph idx="1"/>
          </p:nvPr>
        </p:nvSpPr>
        <p:spPr/>
        <p:txBody>
          <a:bodyPr>
            <a:normAutofit/>
          </a:bodyPr>
          <a:lstStyle/>
          <a:p>
            <a:pPr algn="just"/>
            <a:endParaRPr lang="fr-FR" sz="1900" dirty="0">
              <a:latin typeface="Cambria" panose="02040503050406030204" pitchFamily="18" charset="0"/>
            </a:endParaRPr>
          </a:p>
          <a:p>
            <a:pPr algn="just"/>
            <a:r>
              <a:rPr lang="fr-FR" sz="1900" dirty="0">
                <a:latin typeface="Cambria" panose="02040503050406030204" pitchFamily="18" charset="0"/>
              </a:rPr>
              <a:t>Pour les stagiaires, une absence de temps institutionnel dédié à la préparation de la classe qui les met en situation de surmenage institué. </a:t>
            </a:r>
          </a:p>
          <a:p>
            <a:pPr algn="just"/>
            <a:r>
              <a:rPr lang="fr-FR" sz="1900" dirty="0">
                <a:latin typeface="Cambria" panose="02040503050406030204" pitchFamily="18" charset="0"/>
              </a:rPr>
              <a:t>Une formation désajustée par rapport à la situation d’urgence temporelle dans laquelle ils se trouvent placés (ne pas donner de recettes, devoir faire ses supports soi même, ne pas suivre une seule méthode, etc.).</a:t>
            </a:r>
          </a:p>
          <a:p>
            <a:pPr algn="just"/>
            <a:r>
              <a:rPr lang="fr-FR" sz="1900" dirty="0">
                <a:latin typeface="Cambria" panose="02040503050406030204" pitchFamily="18" charset="0"/>
              </a:rPr>
              <a:t>Des postes de « mauvaise qualité ».</a:t>
            </a:r>
          </a:p>
          <a:p>
            <a:pPr algn="just"/>
            <a:r>
              <a:rPr lang="fr-FR" sz="1900" dirty="0">
                <a:latin typeface="Cambria" panose="02040503050406030204" pitchFamily="18" charset="0"/>
              </a:rPr>
              <a:t>Des conditions de travail dans l’ensemble peu favorables à la projection dans le métier.</a:t>
            </a:r>
          </a:p>
          <a:p>
            <a:pPr algn="just"/>
            <a:r>
              <a:rPr lang="fr-FR" sz="1900" dirty="0">
                <a:latin typeface="Cambria" panose="02040503050406030204" pitchFamily="18" charset="0"/>
              </a:rPr>
              <a:t>=&gt; un travail qui déborde (</a:t>
            </a:r>
            <a:r>
              <a:rPr lang="fr-FR" sz="1900" dirty="0" err="1">
                <a:latin typeface="Cambria" panose="02040503050406030204" pitchFamily="18" charset="0"/>
              </a:rPr>
              <a:t>Goussard</a:t>
            </a:r>
            <a:r>
              <a:rPr lang="fr-FR" sz="1900" dirty="0">
                <a:latin typeface="Cambria" panose="02040503050406030204" pitchFamily="18" charset="0"/>
              </a:rPr>
              <a:t> et </a:t>
            </a:r>
            <a:r>
              <a:rPr lang="fr-FR" sz="1900" dirty="0" err="1">
                <a:latin typeface="Cambria" panose="02040503050406030204" pitchFamily="18" charset="0"/>
              </a:rPr>
              <a:t>Tiffon</a:t>
            </a:r>
            <a:r>
              <a:rPr lang="fr-FR" sz="1900" dirty="0">
                <a:latin typeface="Cambria" panose="02040503050406030204" pitchFamily="18" charset="0"/>
              </a:rPr>
              <a:t>, 2016).</a:t>
            </a:r>
          </a:p>
          <a:p>
            <a:endParaRPr lang="fr-FR" dirty="0"/>
          </a:p>
        </p:txBody>
      </p:sp>
    </p:spTree>
    <p:extLst>
      <p:ext uri="{BB962C8B-B14F-4D97-AF65-F5344CB8AC3E}">
        <p14:creationId xmlns:p14="http://schemas.microsoft.com/office/powerpoint/2010/main" val="2860681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5B9E62C-2FFF-A385-B3C0-85D6AF92B770}"/>
              </a:ext>
            </a:extLst>
          </p:cNvPr>
          <p:cNvSpPr>
            <a:spLocks noGrp="1"/>
          </p:cNvSpPr>
          <p:nvPr>
            <p:ph type="title"/>
          </p:nvPr>
        </p:nvSpPr>
        <p:spPr/>
        <p:txBody>
          <a:bodyPr/>
          <a:lstStyle/>
          <a:p>
            <a:pPr algn="ctr"/>
            <a:r>
              <a:rPr lang="fr-FR" dirty="0">
                <a:latin typeface="Cambria" panose="02040503050406030204" pitchFamily="18" charset="0"/>
              </a:rPr>
              <a:t>Clémence</a:t>
            </a:r>
          </a:p>
        </p:txBody>
      </p:sp>
      <p:sp>
        <p:nvSpPr>
          <p:cNvPr id="3" name="Espace réservé du contenu 2">
            <a:extLst>
              <a:ext uri="{FF2B5EF4-FFF2-40B4-BE49-F238E27FC236}">
                <a16:creationId xmlns:a16="http://schemas.microsoft.com/office/drawing/2014/main" xmlns="" id="{2CCC3883-BA27-3A50-3781-731C5B2E430D}"/>
              </a:ext>
            </a:extLst>
          </p:cNvPr>
          <p:cNvSpPr>
            <a:spLocks noGrp="1"/>
          </p:cNvSpPr>
          <p:nvPr>
            <p:ph idx="1"/>
          </p:nvPr>
        </p:nvSpPr>
        <p:spPr/>
        <p:txBody>
          <a:bodyPr>
            <a:normAutofit/>
          </a:bodyPr>
          <a:lstStyle/>
          <a:p>
            <a:pPr algn="just"/>
            <a:endParaRPr lang="fr-FR" sz="1800" dirty="0">
              <a:latin typeface="Cambria" panose="02040503050406030204" pitchFamily="18" charset="0"/>
            </a:endParaRPr>
          </a:p>
          <a:p>
            <a:pPr algn="just"/>
            <a:r>
              <a:rPr lang="fr-FR" sz="1800" dirty="0">
                <a:latin typeface="Cambria" panose="02040503050406030204" pitchFamily="18" charset="0"/>
              </a:rPr>
              <a:t>Origines sociales favorisées  (père inspecteur des impôts, mère inspectrice de l’administration).</a:t>
            </a:r>
          </a:p>
          <a:p>
            <a:pPr algn="just"/>
            <a:r>
              <a:rPr lang="fr-FR" sz="1800" dirty="0">
                <a:latin typeface="Cambria" panose="02040503050406030204" pitchFamily="18" charset="0"/>
              </a:rPr>
              <a:t>Se reconvertit à 40 ans (petit héritage).</a:t>
            </a:r>
          </a:p>
          <a:p>
            <a:pPr algn="just"/>
            <a:r>
              <a:rPr lang="fr-FR" sz="1800" dirty="0">
                <a:latin typeface="Cambria" panose="02040503050406030204" pitchFamily="18" charset="0"/>
              </a:rPr>
              <a:t> affectée au dernier moment dans une école « difficile », 27 élèves, élèves, certains avec des troubles du comportement, quelques problèmes de discipline, rien pour commencer, aucune formation précise en phonologie (elle est en maternelle), elle doit s’auto former.</a:t>
            </a:r>
          </a:p>
          <a:p>
            <a:pPr algn="just"/>
            <a:r>
              <a:rPr lang="fr-FR" sz="1800" dirty="0">
                <a:latin typeface="Cambria" panose="02040503050406030204" pitchFamily="18" charset="0"/>
              </a:rPr>
              <a:t>Elle travaille sans cesse mais ses difficultés sont mises sur le plan d’un manque de travail.</a:t>
            </a:r>
          </a:p>
          <a:p>
            <a:pPr algn="just"/>
            <a:r>
              <a:rPr lang="fr-FR" sz="1800" dirty="0">
                <a:latin typeface="Cambria" panose="02040503050406030204" pitchFamily="18" charset="0"/>
              </a:rPr>
              <a:t>-&gt; violences managériales à son égard : « si vous avez des problèmes de discipline, c’est que vous n’intéressez pas les élèves ». Convoquée pour « écouter une leçon de morale ».</a:t>
            </a:r>
          </a:p>
        </p:txBody>
      </p:sp>
    </p:spTree>
    <p:extLst>
      <p:ext uri="{BB962C8B-B14F-4D97-AF65-F5344CB8AC3E}">
        <p14:creationId xmlns:p14="http://schemas.microsoft.com/office/powerpoint/2010/main" val="3713623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CE80EDCC-BC32-CCF5-CF77-E3D59F18C35E}"/>
              </a:ext>
            </a:extLst>
          </p:cNvPr>
          <p:cNvSpPr>
            <a:spLocks noGrp="1"/>
          </p:cNvSpPr>
          <p:nvPr>
            <p:ph idx="1"/>
          </p:nvPr>
        </p:nvSpPr>
        <p:spPr/>
        <p:txBody>
          <a:bodyPr>
            <a:normAutofit/>
          </a:bodyPr>
          <a:lstStyle/>
          <a:p>
            <a:pPr algn="just">
              <a:spcBef>
                <a:spcPts val="100"/>
              </a:spcBef>
            </a:pPr>
            <a:r>
              <a:rPr lang="fr-FR" sz="1800" dirty="0">
                <a:effectLst/>
                <a:latin typeface="Cambria" panose="02040503050406030204" pitchFamily="18" charset="0"/>
                <a:ea typeface="MS Mincho" panose="02020609040205080304" pitchFamily="49" charset="-128"/>
                <a:cs typeface="Cambria" panose="02040503050406030204" pitchFamily="18" charset="0"/>
              </a:rPr>
              <a:t>Un jour, Clémence est appelée à l’Inspection, avec une autre stagiaire, sans autre explication préalable qu’une proposition de formation, qui la conduit à penser qu’on va lui proposer quelque chose d’utile pour résoudre ses difficultés. Or, il n’en est rien : en guise de formation, on lui demande de s’installer dans une salle pour travailler ses « programmations » dans une salle de l’Inspection. Là, elle ne comprend pas : </a:t>
            </a:r>
          </a:p>
          <a:p>
            <a:pPr algn="just">
              <a:spcBef>
                <a:spcPts val="100"/>
              </a:spcBef>
            </a:pPr>
            <a:endParaRPr lang="fr-FR" sz="1800" dirty="0">
              <a:effectLst/>
              <a:latin typeface="Cambria" panose="02040503050406030204" pitchFamily="18" charset="0"/>
              <a:ea typeface="MS Mincho" panose="02020609040205080304" pitchFamily="49" charset="-128"/>
              <a:cs typeface="Cambria" panose="02040503050406030204" pitchFamily="18" charset="0"/>
            </a:endParaRPr>
          </a:p>
          <a:p>
            <a:pPr lvl="1" algn="just">
              <a:buFont typeface="Courier New" panose="02070309020205020404" pitchFamily="49" charset="0"/>
              <a:buChar char="o"/>
            </a:pPr>
            <a:r>
              <a:rPr lang="fr-FR" sz="1800" dirty="0">
                <a:effectLst/>
                <a:latin typeface="Cambria" panose="02040503050406030204" pitchFamily="18" charset="0"/>
                <a:ea typeface="MS Mincho" panose="02020609040205080304" pitchFamily="49" charset="-128"/>
                <a:cs typeface="Times New Roman" panose="02020603050405020304" pitchFamily="18" charset="0"/>
              </a:rPr>
              <a:t>Clémence : « en fait, ils m'ont fait venir pour que je travaille. Pourquoi ? Ils pensent que chez moi je ne travaille pas. Ils pensent qu'ils sont obligés de m'imposer une relation… enfin, un bureau pour me faire travailler alors que je travaillais jusqu'à des heures pas possibles et tout le temps, tous les week-ends… »</a:t>
            </a:r>
          </a:p>
          <a:p>
            <a:pPr lvl="1" algn="just">
              <a:buFont typeface="Courier New" panose="02070309020205020404" pitchFamily="49" charset="0"/>
              <a:buChar char="o"/>
            </a:pPr>
            <a:r>
              <a:rPr lang="fr-FR" sz="1800" dirty="0">
                <a:effectLst/>
                <a:latin typeface="Cambria" panose="02040503050406030204" pitchFamily="18" charset="0"/>
                <a:ea typeface="MS Mincho" panose="02020609040205080304" pitchFamily="49" charset="-128"/>
                <a:cs typeface="Times New Roman" panose="02020603050405020304" pitchFamily="18" charset="0"/>
              </a:rPr>
              <a:t>Enquêtrice : « oui et puis ça avait été reconnu quand même. »</a:t>
            </a:r>
            <a:r>
              <a:rPr lang="fr-FR" sz="1800" dirty="0">
                <a:effectLst/>
                <a:latin typeface="Cambria" panose="02040503050406030204" pitchFamily="18" charset="0"/>
                <a:ea typeface="MS Mincho" panose="02020609040205080304" pitchFamily="49" charset="-128"/>
                <a:cs typeface="Cambria" panose="02040503050406030204" pitchFamily="18" charset="0"/>
              </a:rPr>
              <a:t> </a:t>
            </a:r>
          </a:p>
          <a:p>
            <a:endParaRPr lang="fr-FR" dirty="0"/>
          </a:p>
        </p:txBody>
      </p:sp>
      <p:sp>
        <p:nvSpPr>
          <p:cNvPr id="4" name="Titre 1">
            <a:extLst>
              <a:ext uri="{FF2B5EF4-FFF2-40B4-BE49-F238E27FC236}">
                <a16:creationId xmlns:a16="http://schemas.microsoft.com/office/drawing/2014/main" xmlns="" id="{15B626E1-D976-4FDB-9EC2-5686CEDA3FCE}"/>
              </a:ext>
            </a:extLst>
          </p:cNvPr>
          <p:cNvSpPr>
            <a:spLocks noGrp="1"/>
          </p:cNvSpPr>
          <p:nvPr>
            <p:ph type="title"/>
          </p:nvPr>
        </p:nvSpPr>
        <p:spPr>
          <a:xfrm>
            <a:off x="838200" y="365125"/>
            <a:ext cx="10515600" cy="1325563"/>
          </a:xfrm>
        </p:spPr>
        <p:txBody>
          <a:bodyPr/>
          <a:lstStyle/>
          <a:p>
            <a:pPr algn="ctr"/>
            <a:r>
              <a:rPr lang="fr-FR" dirty="0">
                <a:latin typeface="Cambria" panose="02040503050406030204" pitchFamily="18" charset="0"/>
              </a:rPr>
              <a:t>Clémence - suite</a:t>
            </a:r>
          </a:p>
        </p:txBody>
      </p:sp>
    </p:spTree>
    <p:extLst>
      <p:ext uri="{BB962C8B-B14F-4D97-AF65-F5344CB8AC3E}">
        <p14:creationId xmlns:p14="http://schemas.microsoft.com/office/powerpoint/2010/main" val="2500403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884F7EB-190D-9AAC-DCC8-AF950ABA3936}"/>
              </a:ext>
            </a:extLst>
          </p:cNvPr>
          <p:cNvSpPr>
            <a:spLocks noGrp="1"/>
          </p:cNvSpPr>
          <p:nvPr>
            <p:ph type="title"/>
          </p:nvPr>
        </p:nvSpPr>
        <p:spPr/>
        <p:txBody>
          <a:bodyPr>
            <a:noAutofit/>
          </a:bodyPr>
          <a:lstStyle/>
          <a:p>
            <a:pPr algn="ctr"/>
            <a:r>
              <a:rPr lang="fr-FR" sz="2800" dirty="0">
                <a:latin typeface="Cambria" panose="02040503050406030204" pitchFamily="18" charset="0"/>
              </a:rPr>
              <a:t>Hervé  ou un fil d’enseignant qui veut mettre en place une pédagogie Freinet.</a:t>
            </a:r>
            <a:br>
              <a:rPr lang="fr-FR" sz="2800" dirty="0">
                <a:latin typeface="Cambria" panose="02040503050406030204" pitchFamily="18" charset="0"/>
              </a:rPr>
            </a:br>
            <a:endParaRPr lang="fr-FR" sz="2800" dirty="0">
              <a:latin typeface="Cambria" panose="02040503050406030204" pitchFamily="18" charset="0"/>
            </a:endParaRPr>
          </a:p>
        </p:txBody>
      </p:sp>
      <p:sp>
        <p:nvSpPr>
          <p:cNvPr id="3" name="Espace réservé du contenu 2">
            <a:extLst>
              <a:ext uri="{FF2B5EF4-FFF2-40B4-BE49-F238E27FC236}">
                <a16:creationId xmlns:a16="http://schemas.microsoft.com/office/drawing/2014/main" xmlns="" id="{3730113C-22AE-D2FB-7D42-FC8DE7106639}"/>
              </a:ext>
            </a:extLst>
          </p:cNvPr>
          <p:cNvSpPr>
            <a:spLocks noGrp="1"/>
          </p:cNvSpPr>
          <p:nvPr>
            <p:ph idx="1"/>
          </p:nvPr>
        </p:nvSpPr>
        <p:spPr>
          <a:xfrm>
            <a:off x="838200" y="2041452"/>
            <a:ext cx="10515600" cy="3696624"/>
          </a:xfrm>
        </p:spPr>
        <p:txBody>
          <a:bodyPr>
            <a:noAutofit/>
          </a:bodyPr>
          <a:lstStyle/>
          <a:p>
            <a:pPr algn="just">
              <a:lnSpc>
                <a:spcPct val="100000"/>
              </a:lnSpc>
            </a:pPr>
            <a:r>
              <a:rPr lang="fr-FR" sz="1800" dirty="0">
                <a:effectLst/>
                <a:latin typeface="Cambria" panose="02040503050406030204" pitchFamily="18" charset="0"/>
                <a:ea typeface="MS Mincho" panose="02020609040205080304" pitchFamily="49" charset="-128"/>
                <a:cs typeface="Arial" panose="020B0604020202020204" pitchFamily="34" charset="0"/>
              </a:rPr>
              <a:t>Hervé : Ouais y avait un autre CM1 CM2, qui était plutôt calme, et donc là bon, on me l’a clairement dit, la collègue de CM1 CM2 me l’a clairement dit, elle avait eu une classe difficile l’année dernière, elle voulait se reposer, donc elle a choisi tous les éléments les plus calmes et elle a mis tous les éléments les plus perturbateurs, dans une autre classe, comme j’étais pas là au moment de la répartition, que je suis arrivé qu’au moment de la rentrée parce qu’ils m’avaient oublié, c’est tombé sur moi. Donc j’avais cette classe-là, c’était comme ça, je lui demandais de l’aide de temps en temps, en lui demandant de prendre cet élève dans sa classe, pour que les miens puissent souffler un petit peu, ça a marché ça a marché une semaine puis il a recommencé à faire la même chose dans sa classe … (…) Elle a pas réussi à le canaliser non plus, donc à partir du moment où elle arrivait plus à le canaliser elle m’a dit c’est ton élève, tu le reprends moi j’en veux pas, donc je l’ai repris…</a:t>
            </a:r>
          </a:p>
          <a:p>
            <a:pPr algn="just">
              <a:lnSpc>
                <a:spcPct val="100000"/>
              </a:lnSpc>
            </a:pP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00000"/>
              </a:lnSpc>
            </a:pPr>
            <a:r>
              <a:rPr lang="fr-FR"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a:t>
            </a:r>
            <a:r>
              <a:rPr lang="fr-FR" sz="1800" dirty="0">
                <a:solidFill>
                  <a:srgbClr val="000000"/>
                </a:solidFill>
                <a:latin typeface="Cambria" panose="02040503050406030204" pitchFamily="18" charset="0"/>
                <a:ea typeface="MS Mincho" panose="02020609040205080304" pitchFamily="49" charset="-128"/>
                <a:cs typeface="Times New Roman" panose="02020603050405020304" pitchFamily="18" charset="0"/>
              </a:rPr>
              <a:t>Mère d’Hervé : « I</a:t>
            </a:r>
            <a:r>
              <a:rPr lang="fr-FR" sz="1800" dirty="0">
                <a:effectLst/>
                <a:latin typeface="Cambria" panose="02040503050406030204" pitchFamily="18" charset="0"/>
              </a:rPr>
              <a:t>ls ne se seraient jamais permis </a:t>
            </a:r>
            <a:r>
              <a:rPr lang="fr-FR" sz="1800" dirty="0" err="1">
                <a:effectLst/>
                <a:latin typeface="Cambria" panose="02040503050406030204" pitchFamily="18" charset="0"/>
              </a:rPr>
              <a:t>ça</a:t>
            </a:r>
            <a:r>
              <a:rPr lang="fr-FR" sz="1800" dirty="0">
                <a:effectLst/>
                <a:latin typeface="Cambria" panose="02040503050406030204" pitchFamily="18" charset="0"/>
              </a:rPr>
              <a:t> à l’inspection… »</a:t>
            </a:r>
            <a:endParaRPr lang="fr-FR" sz="1800" dirty="0">
              <a:latin typeface="Cambria" panose="02040503050406030204" pitchFamily="18" charset="0"/>
            </a:endParaRPr>
          </a:p>
          <a:p>
            <a:pPr algn="just">
              <a:lnSpc>
                <a:spcPct val="100000"/>
              </a:lnSpc>
            </a:pP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fr-FR" sz="2400" dirty="0"/>
          </a:p>
        </p:txBody>
      </p:sp>
    </p:spTree>
    <p:extLst>
      <p:ext uri="{BB962C8B-B14F-4D97-AF65-F5344CB8AC3E}">
        <p14:creationId xmlns:p14="http://schemas.microsoft.com/office/powerpoint/2010/main" val="1567773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324077DE-8439-B1FD-8BB4-0B6374704146}"/>
              </a:ext>
            </a:extLst>
          </p:cNvPr>
          <p:cNvSpPr>
            <a:spLocks noGrp="1"/>
          </p:cNvSpPr>
          <p:nvPr>
            <p:ph idx="1"/>
          </p:nvPr>
        </p:nvSpPr>
        <p:spPr/>
        <p:txBody>
          <a:bodyPr>
            <a:normAutofit fontScale="85000" lnSpcReduction="20000"/>
          </a:bodyPr>
          <a:lstStyle/>
          <a:p>
            <a:pPr algn="just">
              <a:lnSpc>
                <a:spcPct val="110000"/>
              </a:lnSpc>
            </a:pPr>
            <a:r>
              <a:rPr lang="fr-FR" sz="2000" dirty="0">
                <a:effectLst/>
                <a:latin typeface="Cambria" panose="02040503050406030204" pitchFamily="18" charset="0"/>
                <a:ea typeface="MS Mincho" panose="02020609040205080304" pitchFamily="49" charset="-128"/>
                <a:cs typeface="Times New Roman" panose="02020603050405020304" pitchFamily="18" charset="0"/>
              </a:rPr>
              <a:t>Enquêtrice : et, à quel niveau pour vous ça rend le travail compliqué ? C'est au niveau de la gestion de la classe ?</a:t>
            </a:r>
          </a:p>
          <a:p>
            <a:pPr algn="just">
              <a:lnSpc>
                <a:spcPct val="110000"/>
              </a:lnSpc>
            </a:pPr>
            <a:r>
              <a:rPr lang="fr-FR" sz="2000" dirty="0">
                <a:effectLst/>
                <a:latin typeface="Cambria" panose="02040503050406030204" pitchFamily="18" charset="0"/>
                <a:ea typeface="MS Mincho" panose="02020609040205080304" pitchFamily="49" charset="-128"/>
                <a:cs typeface="Times New Roman" panose="02020603050405020304" pitchFamily="18" charset="0"/>
              </a:rPr>
              <a:t>Adèle : oui, oui oui au niveau de la gestion de la classe et puis ils sont parfois violents, et puis du coup c'est tout le temps, tout le temps, tout le temps compliqué. Les déplacements sont compliqués. Les regroupements, je n'en parle pas. Quand ils font quelque chose au fond de la salle... les temps calmes c’est… oui, oui tout est compliqué.</a:t>
            </a:r>
          </a:p>
          <a:p>
            <a:pPr algn="just">
              <a:lnSpc>
                <a:spcPct val="110000"/>
              </a:lnSpc>
            </a:pPr>
            <a:r>
              <a:rPr lang="fr-FR" sz="2000" dirty="0">
                <a:effectLst/>
                <a:latin typeface="Cambria" panose="02040503050406030204" pitchFamily="18" charset="0"/>
                <a:ea typeface="MS Mincho" panose="02020609040205080304" pitchFamily="49" charset="-128"/>
                <a:cs typeface="Times New Roman" panose="02020603050405020304" pitchFamily="18" charset="0"/>
              </a:rPr>
              <a:t>Enquêtrice : tout est compliqué.</a:t>
            </a:r>
          </a:p>
          <a:p>
            <a:pPr algn="just">
              <a:lnSpc>
                <a:spcPct val="110000"/>
              </a:lnSpc>
            </a:pPr>
            <a:r>
              <a:rPr lang="fr-FR" sz="2000" dirty="0">
                <a:effectLst/>
                <a:latin typeface="Cambria" panose="02040503050406030204" pitchFamily="18" charset="0"/>
                <a:ea typeface="MS Mincho" panose="02020609040205080304" pitchFamily="49" charset="-128"/>
                <a:cs typeface="Times New Roman" panose="02020603050405020304" pitchFamily="18" charset="0"/>
              </a:rPr>
              <a:t>Adèle : tout est compliqué. Il faut faire attention tout le temps parce qu'en plus… oui, ils ont des comportements qui sont dangereux. Parfois ils sortent, ils se faufilent, ils sortent, ils escaladent les étagères… ils escaladent les étagères quand il y a quelque chose qui les intéresse particulièrement. Ils vont ouvrir les tiroirs du bureau ! Qu'est-ce qu'ils ont fait d'autre ? Ils avaient un stylo bien bien… un crayon de couleur bien affûté, ils poinçonnaient le fauteuil de la bibliothèque, ils renversaient la colle dans les crayons, qu'est-ce que… ? Enfin voilà, plein de petits… (…) Et puis en plus nous on est censés travailler quand même avec certains et en fait, tout le temps… là, ils passaient, tout à l'heure je travaillais avec un groupe, alors ils faisaient encore pas de choses dangereuses ou quoi, mais ils passaient à notre table et ils attrapaient des choses, ils les jetaient. </a:t>
            </a:r>
            <a:r>
              <a:rPr lang="fr-FR" sz="20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a:t>
            </a:r>
            <a:endParaRPr lang="fr-FR" sz="20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fr-FR" sz="3200" dirty="0"/>
          </a:p>
        </p:txBody>
      </p:sp>
      <p:sp>
        <p:nvSpPr>
          <p:cNvPr id="4" name="Titre 1">
            <a:extLst>
              <a:ext uri="{FF2B5EF4-FFF2-40B4-BE49-F238E27FC236}">
                <a16:creationId xmlns:a16="http://schemas.microsoft.com/office/drawing/2014/main" xmlns="" id="{CDEF50E8-74D6-4666-A7FD-EC23209B6394}"/>
              </a:ext>
            </a:extLst>
          </p:cNvPr>
          <p:cNvSpPr>
            <a:spLocks noGrp="1"/>
          </p:cNvSpPr>
          <p:nvPr>
            <p:ph type="title"/>
          </p:nvPr>
        </p:nvSpPr>
        <p:spPr>
          <a:xfrm>
            <a:off x="838200" y="365125"/>
            <a:ext cx="10515600" cy="1325563"/>
          </a:xfrm>
        </p:spPr>
        <p:txBody>
          <a:bodyPr/>
          <a:lstStyle/>
          <a:p>
            <a:pPr algn="ctr"/>
            <a:r>
              <a:rPr lang="fr-FR" dirty="0">
                <a:latin typeface="Cambria" panose="02040503050406030204" pitchFamily="18" charset="0"/>
              </a:rPr>
              <a:t>Adèle (un sentiment de déclassement)</a:t>
            </a:r>
          </a:p>
        </p:txBody>
      </p:sp>
    </p:spTree>
    <p:extLst>
      <p:ext uri="{BB962C8B-B14F-4D97-AF65-F5344CB8AC3E}">
        <p14:creationId xmlns:p14="http://schemas.microsoft.com/office/powerpoint/2010/main" val="942287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543E0E6-A38C-01E7-2C2B-B26306104158}"/>
              </a:ext>
            </a:extLst>
          </p:cNvPr>
          <p:cNvSpPr>
            <a:spLocks noGrp="1"/>
          </p:cNvSpPr>
          <p:nvPr>
            <p:ph type="title"/>
          </p:nvPr>
        </p:nvSpPr>
        <p:spPr>
          <a:xfrm>
            <a:off x="838200" y="148857"/>
            <a:ext cx="10515600" cy="1325563"/>
          </a:xfrm>
        </p:spPr>
        <p:txBody>
          <a:bodyPr/>
          <a:lstStyle/>
          <a:p>
            <a:pPr algn="ctr"/>
            <a:r>
              <a:rPr lang="fr-FR" dirty="0">
                <a:latin typeface="Cambria" panose="02040503050406030204" pitchFamily="18" charset="0"/>
              </a:rPr>
              <a:t>Des « expérimentées »</a:t>
            </a:r>
          </a:p>
        </p:txBody>
      </p:sp>
      <p:sp>
        <p:nvSpPr>
          <p:cNvPr id="3" name="Espace réservé du contenu 2">
            <a:extLst>
              <a:ext uri="{FF2B5EF4-FFF2-40B4-BE49-F238E27FC236}">
                <a16:creationId xmlns:a16="http://schemas.microsoft.com/office/drawing/2014/main" xmlns="" id="{0F0088D9-61CB-53AB-5D3A-1CD38C6A50EB}"/>
              </a:ext>
            </a:extLst>
          </p:cNvPr>
          <p:cNvSpPr>
            <a:spLocks noGrp="1"/>
          </p:cNvSpPr>
          <p:nvPr>
            <p:ph idx="1"/>
          </p:nvPr>
        </p:nvSpPr>
        <p:spPr>
          <a:xfrm>
            <a:off x="838200" y="1488558"/>
            <a:ext cx="10515600" cy="5220585"/>
          </a:xfrm>
        </p:spPr>
        <p:txBody>
          <a:bodyPr>
            <a:normAutofit fontScale="70000" lnSpcReduction="20000"/>
          </a:bodyPr>
          <a:lstStyle/>
          <a:p>
            <a:pPr algn="just">
              <a:lnSpc>
                <a:spcPct val="110000"/>
              </a:lnSpc>
            </a:pPr>
            <a:r>
              <a:rPr lang="fr-FR" sz="2400" dirty="0">
                <a:effectLst/>
                <a:latin typeface="Cambria" panose="02040503050406030204" pitchFamily="18" charset="0"/>
                <a:ea typeface="MS Mincho" panose="02020609040205080304" pitchFamily="49" charset="-128"/>
                <a:cs typeface="Times New Roman" panose="02020603050405020304" pitchFamily="18" charset="0"/>
              </a:rPr>
              <a:t>Mélina observe que « Maintenant, le métier a complètement changé et puis même moi, en 15 ans je vois que ça a évolué. La quantité de travail administratif, parfois grandement inutile, qu'on vous demande, des choses comme ça, des injonctions contradictoires pour s'adapter aux élèves et amener tout le monde à un certain niveau. Voilà, des choses comme ça. Oui, c'est très difficile d'arriver à faire ce qu'on nous demande ».</a:t>
            </a:r>
          </a:p>
          <a:p>
            <a:pPr algn="just">
              <a:lnSpc>
                <a:spcPct val="110000"/>
              </a:lnSpc>
            </a:pPr>
            <a:endParaRPr lang="fr-FR" sz="24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ct val="110000"/>
              </a:lnSpc>
            </a:pPr>
            <a:r>
              <a:rPr lang="fr-FR" sz="2400" dirty="0">
                <a:effectLst/>
                <a:latin typeface="Cambria" panose="02040503050406030204" pitchFamily="18" charset="0"/>
                <a:ea typeface="Cambria" panose="02040503050406030204" pitchFamily="18" charset="0"/>
                <a:cs typeface="Times New Roman" panose="02020603050405020304" pitchFamily="18" charset="0"/>
              </a:rPr>
              <a:t>Agathe : « Alors finalement les réformes ça va ça vient on sait qu'on va nous dire ça, deux ans après on va nous dire autre chose. On va s’investir dans quelque chose et puis ça va s'arrêter et puis bah moi je voyais des élèves qui ne progressaient pas en face. De voir des élèves qui ne progressent pas c'est du gâchis humain. Bon,  j'ai une vision très noire, je l'avoue, alors quand je dis ça en réunion bah forcément c'est pas accepté c'est la langue de bois de dire que les élèves ne progressent pas et vous répondez quoi par rapport à ça ? Et ben on vous fait sentir que c'est un peu de votre faute aussi bah parce que vous n'avez pas réussi à faire une pédagogie différenciée, à les intéresser, à les motiver c'est ça aussi alors c'est vrai qu'on se culpabilise de toutes façons on culpabilise aussi parce qu'on se rend bien compte que tout n'est pas de notre faute mais n'empêche qu'on a quand même les élèves en face de nous et on n'y arrive pas et ça c'est quand même très dur au final, c'est comme ça qu'on arrive. Ben moi c'est ça j'essaye de nouvelles choses, j'ai travaillé, j'ai travaillé ça faisait toujours plus et puis avec l'impression que ça marche de moins en moins et ça c'est très destructeur forcément ».</a:t>
            </a:r>
          </a:p>
          <a:p>
            <a:pPr algn="just"/>
            <a:endParaRPr lang="fr-FR" sz="2400" dirty="0">
              <a:effectLst/>
              <a:latin typeface="Gabriola" pitchFamily="82" charset="0"/>
              <a:ea typeface="MS Mincho" panose="02020609040205080304" pitchFamily="49" charset="-128"/>
              <a:cs typeface="Times New Roman" panose="02020603050405020304" pitchFamily="18" charset="0"/>
            </a:endParaRPr>
          </a:p>
          <a:p>
            <a:endParaRPr lang="fr-FR" sz="3600" dirty="0"/>
          </a:p>
        </p:txBody>
      </p:sp>
    </p:spTree>
    <p:extLst>
      <p:ext uri="{BB962C8B-B14F-4D97-AF65-F5344CB8AC3E}">
        <p14:creationId xmlns:p14="http://schemas.microsoft.com/office/powerpoint/2010/main" val="3039361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1B8E5C4-BF89-FD32-DABF-CEA23EE31075}"/>
              </a:ext>
            </a:extLst>
          </p:cNvPr>
          <p:cNvSpPr>
            <a:spLocks noGrp="1"/>
          </p:cNvSpPr>
          <p:nvPr>
            <p:ph type="title"/>
          </p:nvPr>
        </p:nvSpPr>
        <p:spPr/>
        <p:txBody>
          <a:bodyPr/>
          <a:lstStyle/>
          <a:p>
            <a:pPr algn="ctr"/>
            <a:r>
              <a:rPr lang="fr-FR" dirty="0">
                <a:latin typeface="Cambria" panose="02040503050406030204" pitchFamily="18" charset="0"/>
              </a:rPr>
              <a:t>Solène </a:t>
            </a:r>
          </a:p>
        </p:txBody>
      </p:sp>
      <p:sp>
        <p:nvSpPr>
          <p:cNvPr id="3" name="Espace réservé du contenu 2">
            <a:extLst>
              <a:ext uri="{FF2B5EF4-FFF2-40B4-BE49-F238E27FC236}">
                <a16:creationId xmlns:a16="http://schemas.microsoft.com/office/drawing/2014/main" xmlns="" id="{B946EE0F-5BEB-9440-1E5E-0F2B75969115}"/>
              </a:ext>
            </a:extLst>
          </p:cNvPr>
          <p:cNvSpPr>
            <a:spLocks noGrp="1"/>
          </p:cNvSpPr>
          <p:nvPr>
            <p:ph idx="1"/>
          </p:nvPr>
        </p:nvSpPr>
        <p:spPr>
          <a:xfrm>
            <a:off x="838200" y="1690688"/>
            <a:ext cx="10515600" cy="3695351"/>
          </a:xfrm>
        </p:spPr>
        <p:txBody>
          <a:bodyPr>
            <a:normAutofit/>
          </a:bodyPr>
          <a:lstStyle/>
          <a:p>
            <a:pPr algn="just"/>
            <a:r>
              <a:rPr lang="fr-FR" sz="20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Origines populaires, rapport vocationnel au métier. Une dizaine d’année d’expérience. Son conjoint, Arthur, démissionne également.</a:t>
            </a:r>
          </a:p>
          <a:p>
            <a:pPr algn="just"/>
            <a:r>
              <a:rPr lang="fr-FR" sz="2000" dirty="0">
                <a:solidFill>
                  <a:srgbClr val="000000"/>
                </a:solidFill>
                <a:latin typeface="Cambria" panose="02040503050406030204" pitchFamily="18" charset="0"/>
                <a:ea typeface="MS Mincho" panose="02020609040205080304" pitchFamily="49" charset="-128"/>
                <a:cs typeface="Times New Roman" panose="02020603050405020304" pitchFamily="18" charset="0"/>
              </a:rPr>
              <a:t>C</a:t>
            </a:r>
            <a:r>
              <a:rPr lang="fr-FR" sz="20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lasse très difficile, à double niveau, un double niveau maternelle-CP, sans ATSEM, avec certains élèves fortement perturbateurs et une classe qui ne « fonctionne pas du tout », des élèves « qui se pourrissent la vie », « se tapent dessus » et « partent dans tous les sens ». En l’absence d’ATSEM et compte tenu </a:t>
            </a:r>
            <a:r>
              <a:rPr lang="fr-FR" sz="2000" dirty="0">
                <a:solidFill>
                  <a:srgbClr val="000000"/>
                </a:solidFill>
                <a:latin typeface="Cambria" panose="02040503050406030204" pitchFamily="18" charset="0"/>
                <a:ea typeface="MS Mincho" panose="02020609040205080304" pitchFamily="49" charset="-128"/>
                <a:cs typeface="Times New Roman" panose="02020603050405020304" pitchFamily="18" charset="0"/>
              </a:rPr>
              <a:t>de l’absence </a:t>
            </a:r>
            <a:r>
              <a:rPr lang="fr-FR" sz="20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d’autonomie de ses élèves de maternelle conjuguée à l’absence d’ATSEM, elle doit « bricoler » des solutions pour obtenir un moment de calme avec les CP </a:t>
            </a:r>
            <a:r>
              <a:rPr lang="fr-FR" sz="2000" dirty="0">
                <a:solidFill>
                  <a:srgbClr val="000000"/>
                </a:solidFill>
                <a:latin typeface="Cambria" panose="02040503050406030204" pitchFamily="18" charset="0"/>
                <a:ea typeface="MS Mincho" panose="02020609040205080304" pitchFamily="49" charset="-128"/>
                <a:cs typeface="Times New Roman" panose="02020603050405020304" pitchFamily="18" charset="0"/>
              </a:rPr>
              <a:t>(pour leur apprendre à lire) : </a:t>
            </a:r>
            <a:r>
              <a:rPr lang="fr-FR" sz="20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faire durer un peu plus la durée de la récréation de ses élèves de maternelle, alors surveillés par une collègue, ce qui lui permet de faire avec le CP « le minimum syndical » (non satisfaisant pour elle). </a:t>
            </a:r>
            <a:endParaRPr lang="fr-FR"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893235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49162278-17A6-3B7B-A9E7-1304B33C0762}"/>
              </a:ext>
            </a:extLst>
          </p:cNvPr>
          <p:cNvSpPr>
            <a:spLocks noGrp="1"/>
          </p:cNvSpPr>
          <p:nvPr>
            <p:ph idx="1"/>
          </p:nvPr>
        </p:nvSpPr>
        <p:spPr/>
        <p:txBody>
          <a:bodyPr>
            <a:normAutofit/>
          </a:bodyPr>
          <a:lstStyle/>
          <a:p>
            <a:endParaRPr lang="fr-FR" sz="20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fr-FR" sz="2000" dirty="0">
              <a:solidFill>
                <a:srgbClr val="000000"/>
              </a:solidFill>
              <a:latin typeface="Cambria" panose="02040503050406030204" pitchFamily="18" charset="0"/>
              <a:ea typeface="MS Mincho" panose="02020609040205080304" pitchFamily="49" charset="-128"/>
              <a:cs typeface="Times New Roman" panose="02020603050405020304" pitchFamily="18" charset="0"/>
            </a:endParaRPr>
          </a:p>
          <a:p>
            <a:r>
              <a:rPr lang="fr-FR"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Solène a « craqué » et a été mise en arrêt maladie, ce qui est d’ailleurs la seule chose que lui conseille l’inspectrice qu’elle rencontre pour lui exposer la situation (comme cela avait été le cas pour Lucie). Ce conseil montre qu’elle est sensible à la souffrance de Solène, mais lui indique que la souffrance des enseignants s’est banalisée  à ce point qu’il n’y a plus rien à faire d’autre pour la réguler que le congé maladie. Alors que Solène était fière d’obtenir son concours, elle ne se sent plus fière de son métier, </a:t>
            </a:r>
            <a:r>
              <a:rPr lang="fr-FR" sz="1800" dirty="0">
                <a:effectLst/>
                <a:latin typeface="Cambria" panose="02040503050406030204" pitchFamily="18" charset="0"/>
                <a:ea typeface="MS Mincho" panose="02020609040205080304" pitchFamily="49" charset="-128"/>
                <a:cs typeface="Times New Roman" panose="02020603050405020304" pitchFamily="18" charset="0"/>
              </a:rPr>
              <a:t>parce que, explique-t-elle, « en plus, enfin je trouve que… enfin, ce qu'on nous demande de faire c'est pas… enfin je sais pas, ouais. Et puis on n'est pas bien considérés, on est des numéros, ils en ont rien à faire quoi ». </a:t>
            </a:r>
            <a:endParaRPr lang="fr-FR" sz="1800" dirty="0">
              <a:latin typeface="Cambria" panose="02040503050406030204" pitchFamily="18" charset="0"/>
            </a:endParaRPr>
          </a:p>
          <a:p>
            <a:endParaRPr lang="fr-FR" dirty="0"/>
          </a:p>
        </p:txBody>
      </p:sp>
    </p:spTree>
    <p:extLst>
      <p:ext uri="{BB962C8B-B14F-4D97-AF65-F5344CB8AC3E}">
        <p14:creationId xmlns:p14="http://schemas.microsoft.com/office/powerpoint/2010/main" val="3791694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CE96CB8-9C40-FEFA-8E91-15E9576B0C74}"/>
              </a:ext>
            </a:extLst>
          </p:cNvPr>
          <p:cNvSpPr>
            <a:spLocks noGrp="1"/>
          </p:cNvSpPr>
          <p:nvPr>
            <p:ph type="title"/>
          </p:nvPr>
        </p:nvSpPr>
        <p:spPr/>
        <p:txBody>
          <a:bodyPr/>
          <a:lstStyle/>
          <a:p>
            <a:pPr algn="ctr"/>
            <a:r>
              <a:rPr lang="fr-FR" dirty="0">
                <a:latin typeface="Cambria" panose="02040503050406030204" pitchFamily="18" charset="0"/>
              </a:rPr>
              <a:t>La question de la reconnaissance</a:t>
            </a:r>
          </a:p>
        </p:txBody>
      </p:sp>
      <p:sp>
        <p:nvSpPr>
          <p:cNvPr id="3" name="Espace réservé du contenu 2">
            <a:extLst>
              <a:ext uri="{FF2B5EF4-FFF2-40B4-BE49-F238E27FC236}">
                <a16:creationId xmlns:a16="http://schemas.microsoft.com/office/drawing/2014/main" xmlns="" id="{DD7BDE10-36FF-E2FF-A430-F7DB6AE59570}"/>
              </a:ext>
            </a:extLst>
          </p:cNvPr>
          <p:cNvSpPr>
            <a:spLocks noGrp="1"/>
          </p:cNvSpPr>
          <p:nvPr>
            <p:ph idx="1"/>
          </p:nvPr>
        </p:nvSpPr>
        <p:spPr/>
        <p:txBody>
          <a:bodyPr>
            <a:normAutofit/>
          </a:bodyPr>
          <a:lstStyle/>
          <a:p>
            <a:pPr algn="just"/>
            <a:endParaRPr lang="fr-FR" sz="2000" dirty="0">
              <a:latin typeface="Cambria" panose="02040503050406030204" pitchFamily="18" charset="0"/>
            </a:endParaRPr>
          </a:p>
          <a:p>
            <a:pPr algn="just">
              <a:lnSpc>
                <a:spcPct val="100000"/>
              </a:lnSpc>
            </a:pPr>
            <a:r>
              <a:rPr lang="fr-FR" sz="1800" dirty="0">
                <a:latin typeface="Cambria" panose="02040503050406030204" pitchFamily="18" charset="0"/>
              </a:rPr>
              <a:t>Une dimension structurelle de l’absence de reconnaissance : un élargissement des missions qui éloigne du cœur de métier, missions déjà difficiles à atteindre mais qui constituent l’enjeu pour les PE et impossibilité d’atteindre les autres missions -&gt; reconnaissance comme mirage.</a:t>
            </a:r>
          </a:p>
          <a:p>
            <a:pPr algn="just">
              <a:lnSpc>
                <a:spcPct val="100000"/>
              </a:lnSpc>
            </a:pPr>
            <a:r>
              <a:rPr lang="fr-FR" sz="1800" dirty="0">
                <a:latin typeface="Cambria" panose="02040503050406030204" pitchFamily="18" charset="0"/>
              </a:rPr>
              <a:t>La question du salaire : charge de travail jugée trop importante par rapport au salaire.</a:t>
            </a:r>
          </a:p>
          <a:p>
            <a:pPr algn="just">
              <a:lnSpc>
                <a:spcPct val="100000"/>
              </a:lnSpc>
            </a:pPr>
            <a:r>
              <a:rPr lang="fr-FR" sz="1800" dirty="0">
                <a:latin typeface="Cambria" panose="02040503050406030204" pitchFamily="18" charset="0"/>
              </a:rPr>
              <a:t>Les transformations du métier écartent des styles de vie possible qui tentaient des candidats dont on peut penser qu’ils se tournent vers d’autres métiers.</a:t>
            </a:r>
          </a:p>
          <a:p>
            <a:pPr algn="just">
              <a:lnSpc>
                <a:spcPct val="100000"/>
              </a:lnSpc>
            </a:pPr>
            <a:r>
              <a:rPr lang="fr-FR" sz="1800" dirty="0">
                <a:latin typeface="Cambria" panose="02040503050406030204" pitchFamily="18" charset="0"/>
              </a:rPr>
              <a:t>Importance de la considération dans le statut.</a:t>
            </a:r>
          </a:p>
          <a:p>
            <a:pPr algn="just">
              <a:lnSpc>
                <a:spcPct val="100000"/>
              </a:lnSpc>
            </a:pPr>
            <a:r>
              <a:rPr lang="fr-FR" sz="1800" dirty="0">
                <a:effectLst/>
                <a:latin typeface="Cambria" panose="02040503050406030204" pitchFamily="18" charset="0"/>
              </a:rPr>
              <a:t>Matthieu </a:t>
            </a:r>
            <a:r>
              <a:rPr lang="fr-FR" sz="1800" dirty="0" err="1">
                <a:effectLst/>
                <a:latin typeface="Cambria" panose="02040503050406030204" pitchFamily="18" charset="0"/>
              </a:rPr>
              <a:t>Hély</a:t>
            </a:r>
            <a:r>
              <a:rPr lang="fr-FR" sz="1800" dirty="0">
                <a:effectLst/>
                <a:latin typeface="Cambria" panose="02040503050406030204" pitchFamily="18" charset="0"/>
              </a:rPr>
              <a:t> : « le salaire ne constitue pas le </a:t>
            </a:r>
            <a:r>
              <a:rPr lang="fr-FR" sz="1800" dirty="0" err="1">
                <a:effectLst/>
                <a:latin typeface="Cambria" panose="02040503050406030204" pitchFamily="18" charset="0"/>
              </a:rPr>
              <a:t>critère</a:t>
            </a:r>
            <a:r>
              <a:rPr lang="fr-FR" sz="1800" dirty="0">
                <a:effectLst/>
                <a:latin typeface="Cambria" panose="02040503050406030204" pitchFamily="18" charset="0"/>
              </a:rPr>
              <a:t> principal de la reconnaissance professionnelle et d’autres </a:t>
            </a:r>
            <a:r>
              <a:rPr lang="fr-FR" sz="1800" dirty="0" err="1">
                <a:effectLst/>
                <a:latin typeface="Cambria" panose="02040503050406030204" pitchFamily="18" charset="0"/>
              </a:rPr>
              <a:t>éléments</a:t>
            </a:r>
            <a:r>
              <a:rPr lang="fr-FR" sz="1800" dirty="0">
                <a:effectLst/>
                <a:latin typeface="Cambria" panose="02040503050406030204" pitchFamily="18" charset="0"/>
              </a:rPr>
              <a:t>, comme la satisfaction morale d’accomplir un projet d’</a:t>
            </a:r>
            <a:r>
              <a:rPr lang="fr-FR" sz="1800" dirty="0" err="1">
                <a:effectLst/>
                <a:latin typeface="Cambria" panose="02040503050406030204" pitchFamily="18" charset="0"/>
              </a:rPr>
              <a:t>utilite</a:t>
            </a:r>
            <a:r>
              <a:rPr lang="fr-FR" sz="1800" dirty="0">
                <a:effectLst/>
                <a:latin typeface="Cambria" panose="02040503050406030204" pitchFamily="18" charset="0"/>
              </a:rPr>
              <a:t>́ sociale, viennent compenser une </a:t>
            </a:r>
            <a:r>
              <a:rPr lang="fr-FR" sz="1800" dirty="0" err="1">
                <a:effectLst/>
                <a:latin typeface="Cambria" panose="02040503050406030204" pitchFamily="18" charset="0"/>
              </a:rPr>
              <a:t>rémunération</a:t>
            </a:r>
            <a:r>
              <a:rPr lang="fr-FR" sz="1800" dirty="0">
                <a:effectLst/>
                <a:latin typeface="Cambria" panose="02040503050406030204" pitchFamily="18" charset="0"/>
              </a:rPr>
              <a:t> plus faible». (</a:t>
            </a:r>
            <a:r>
              <a:rPr lang="fr-FR" sz="1800" dirty="0" err="1">
                <a:effectLst/>
                <a:latin typeface="Cambria" panose="02040503050406030204" pitchFamily="18" charset="0"/>
              </a:rPr>
              <a:t>Hély</a:t>
            </a:r>
            <a:r>
              <a:rPr lang="fr-FR" sz="1800" dirty="0">
                <a:effectLst/>
                <a:latin typeface="Cambria" panose="02040503050406030204" pitchFamily="18" charset="0"/>
              </a:rPr>
              <a:t>, 2008).</a:t>
            </a:r>
            <a:endParaRPr lang="fr-FR" sz="1800" dirty="0">
              <a:latin typeface="Cambria" panose="02040503050406030204" pitchFamily="18" charset="0"/>
            </a:endParaRPr>
          </a:p>
        </p:txBody>
      </p:sp>
    </p:spTree>
    <p:extLst>
      <p:ext uri="{BB962C8B-B14F-4D97-AF65-F5344CB8AC3E}">
        <p14:creationId xmlns:p14="http://schemas.microsoft.com/office/powerpoint/2010/main" val="2494968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44A205EF-819F-99C1-31BB-BFAB9624CD7B}"/>
              </a:ext>
            </a:extLst>
          </p:cNvPr>
          <p:cNvSpPr>
            <a:spLocks noGrp="1"/>
          </p:cNvSpPr>
          <p:nvPr>
            <p:ph idx="1"/>
          </p:nvPr>
        </p:nvSpPr>
        <p:spPr/>
        <p:txBody>
          <a:bodyPr>
            <a:normAutofit/>
          </a:bodyPr>
          <a:lstStyle/>
          <a:p>
            <a:endParaRPr lang="fr-FR" dirty="0">
              <a:latin typeface="Gabriola" pitchFamily="82" charset="0"/>
            </a:endParaRPr>
          </a:p>
          <a:p>
            <a:pPr>
              <a:lnSpc>
                <a:spcPct val="100000"/>
              </a:lnSpc>
            </a:pPr>
            <a:r>
              <a:rPr lang="fr-FR" sz="1800" dirty="0">
                <a:latin typeface="Cambria" panose="02040503050406030204" pitchFamily="18" charset="0"/>
              </a:rPr>
              <a:t>Nadine : « Mon </a:t>
            </a:r>
            <a:r>
              <a:rPr lang="fr-FR" sz="1800" dirty="0" err="1">
                <a:latin typeface="Cambria" panose="02040503050406030204" pitchFamily="18" charset="0"/>
              </a:rPr>
              <a:t>diplôme</a:t>
            </a:r>
            <a:r>
              <a:rPr lang="fr-FR" sz="1800" dirty="0">
                <a:latin typeface="Cambria" panose="02040503050406030204" pitchFamily="18" charset="0"/>
              </a:rPr>
              <a:t> actuel, je peux l’utiliser partout. </a:t>
            </a:r>
            <a:r>
              <a:rPr lang="fr-FR" sz="1800" dirty="0" err="1">
                <a:latin typeface="Cambria" panose="02040503050406030204" pitchFamily="18" charset="0"/>
              </a:rPr>
              <a:t>Peut-être</a:t>
            </a:r>
            <a:r>
              <a:rPr lang="fr-FR" sz="1800" dirty="0">
                <a:latin typeface="Cambria" panose="02040503050406030204" pitchFamily="18" charset="0"/>
              </a:rPr>
              <a:t> que dans 5 ans je serais à l’URSAFF, on verra. De toute </a:t>
            </a:r>
            <a:r>
              <a:rPr lang="fr-FR" sz="1800" dirty="0" err="1">
                <a:latin typeface="Cambria" panose="02040503050406030204" pitchFamily="18" charset="0"/>
              </a:rPr>
              <a:t>façon</a:t>
            </a:r>
            <a:r>
              <a:rPr lang="fr-FR" sz="1800" dirty="0">
                <a:latin typeface="Cambria" panose="02040503050406030204" pitchFamily="18" charset="0"/>
              </a:rPr>
              <a:t>, je finirai ma </a:t>
            </a:r>
            <a:r>
              <a:rPr lang="fr-FR" sz="1800" dirty="0" err="1">
                <a:latin typeface="Cambria" panose="02040503050406030204" pitchFamily="18" charset="0"/>
              </a:rPr>
              <a:t>carrière</a:t>
            </a:r>
            <a:r>
              <a:rPr lang="fr-FR" sz="1800" dirty="0">
                <a:latin typeface="Cambria" panose="02040503050406030204" pitchFamily="18" charset="0"/>
              </a:rPr>
              <a:t> à la </a:t>
            </a:r>
            <a:r>
              <a:rPr lang="fr-FR" sz="1800" dirty="0" err="1">
                <a:latin typeface="Cambria" panose="02040503050406030204" pitchFamily="18" charset="0"/>
              </a:rPr>
              <a:t>sécu</a:t>
            </a:r>
            <a:r>
              <a:rPr lang="fr-FR" sz="1800" dirty="0">
                <a:latin typeface="Cambria" panose="02040503050406030204" pitchFamily="18" charset="0"/>
              </a:rPr>
              <a:t> car c’est un organisme qui correspond à mes attentes et à mes </a:t>
            </a:r>
            <a:r>
              <a:rPr lang="fr-FR" sz="1800" dirty="0" err="1">
                <a:latin typeface="Cambria" panose="02040503050406030204" pitchFamily="18" charset="0"/>
              </a:rPr>
              <a:t>idées</a:t>
            </a:r>
            <a:r>
              <a:rPr lang="fr-FR" sz="1800" dirty="0">
                <a:latin typeface="Cambria" panose="02040503050406030204" pitchFamily="18" charset="0"/>
              </a:rPr>
              <a:t> (silence), ce que je recherche c’est d’avoir une </a:t>
            </a:r>
            <a:r>
              <a:rPr lang="fr-FR" sz="1800" dirty="0" err="1">
                <a:latin typeface="Cambria" panose="02040503050406030204" pitchFamily="18" charset="0"/>
              </a:rPr>
              <a:t>utilite</a:t>
            </a:r>
            <a:r>
              <a:rPr lang="fr-FR" sz="1800" dirty="0">
                <a:latin typeface="Cambria" panose="02040503050406030204" pitchFamily="18" charset="0"/>
              </a:rPr>
              <a:t>́. A l’</a:t>
            </a:r>
            <a:r>
              <a:rPr lang="fr-FR" sz="1800" dirty="0" err="1">
                <a:latin typeface="Cambria" panose="02040503050406030204" pitchFamily="18" charset="0"/>
              </a:rPr>
              <a:t>éducation</a:t>
            </a:r>
            <a:r>
              <a:rPr lang="fr-FR" sz="1800" dirty="0">
                <a:latin typeface="Cambria" panose="02040503050406030204" pitchFamily="18" charset="0"/>
              </a:rPr>
              <a:t> nationale, on s’occupe des enfants. A la </a:t>
            </a:r>
            <a:r>
              <a:rPr lang="fr-FR" sz="1800" dirty="0" err="1">
                <a:latin typeface="Cambria" panose="02040503050406030204" pitchFamily="18" charset="0"/>
              </a:rPr>
              <a:t>sécu</a:t>
            </a:r>
            <a:r>
              <a:rPr lang="fr-FR" sz="1800" dirty="0">
                <a:latin typeface="Cambria" panose="02040503050406030204" pitchFamily="18" charset="0"/>
              </a:rPr>
              <a:t>, on paie les retraites, les gens qui sont malades, il y a quand </a:t>
            </a:r>
            <a:r>
              <a:rPr lang="fr-FR" sz="1800" dirty="0" err="1">
                <a:latin typeface="Cambria" panose="02040503050406030204" pitchFamily="18" charset="0"/>
              </a:rPr>
              <a:t>même</a:t>
            </a:r>
            <a:r>
              <a:rPr lang="fr-FR" sz="1800" dirty="0">
                <a:latin typeface="Cambria" panose="02040503050406030204" pitchFamily="18" charset="0"/>
              </a:rPr>
              <a:t> une signification </a:t>
            </a:r>
            <a:r>
              <a:rPr lang="fr-FR" sz="1800" dirty="0" err="1">
                <a:latin typeface="Cambria" panose="02040503050406030204" pitchFamily="18" charset="0"/>
              </a:rPr>
              <a:t>derrière</a:t>
            </a:r>
            <a:r>
              <a:rPr lang="fr-FR" sz="1800" dirty="0">
                <a:latin typeface="Cambria" panose="02040503050406030204" pitchFamily="18" charset="0"/>
              </a:rPr>
              <a:t>. Et </a:t>
            </a:r>
            <a:r>
              <a:rPr lang="fr-FR" sz="1800" dirty="0" err="1">
                <a:latin typeface="Cambria" panose="02040503050406030204" pitchFamily="18" charset="0"/>
              </a:rPr>
              <a:t>ça</a:t>
            </a:r>
            <a:r>
              <a:rPr lang="fr-FR" sz="1800" dirty="0">
                <a:latin typeface="Cambria" panose="02040503050406030204" pitchFamily="18" charset="0"/>
              </a:rPr>
              <a:t> me tient à cœur de travailler pour </a:t>
            </a:r>
            <a:r>
              <a:rPr lang="fr-FR" sz="1800" dirty="0" err="1">
                <a:latin typeface="Cambria" panose="02040503050406030204" pitchFamily="18" charset="0"/>
              </a:rPr>
              <a:t>ça</a:t>
            </a:r>
            <a:r>
              <a:rPr lang="fr-FR" sz="1800" dirty="0">
                <a:latin typeface="Cambria" panose="02040503050406030204" pitchFamily="18" charset="0"/>
              </a:rPr>
              <a:t> </a:t>
            </a:r>
            <a:r>
              <a:rPr lang="fr-FR" sz="1800" dirty="0" err="1">
                <a:latin typeface="Cambria" panose="02040503050406030204" pitchFamily="18" charset="0"/>
              </a:rPr>
              <a:t>même</a:t>
            </a:r>
            <a:r>
              <a:rPr lang="fr-FR" sz="1800" dirty="0">
                <a:latin typeface="Cambria" panose="02040503050406030204" pitchFamily="18" charset="0"/>
              </a:rPr>
              <a:t> si je ne travaille pas directement avec les usagers. L’objectif ce n’est pas de faire des sous, c’est dans ce sens-là. » </a:t>
            </a:r>
          </a:p>
          <a:p>
            <a:endParaRPr lang="fr-FR" dirty="0"/>
          </a:p>
        </p:txBody>
      </p:sp>
      <p:sp>
        <p:nvSpPr>
          <p:cNvPr id="4" name="Titre 1">
            <a:extLst>
              <a:ext uri="{FF2B5EF4-FFF2-40B4-BE49-F238E27FC236}">
                <a16:creationId xmlns:a16="http://schemas.microsoft.com/office/drawing/2014/main" xmlns="" id="{76F380D5-8CCD-4C56-AE59-239AB8F20156}"/>
              </a:ext>
            </a:extLst>
          </p:cNvPr>
          <p:cNvSpPr>
            <a:spLocks noGrp="1"/>
          </p:cNvSpPr>
          <p:nvPr>
            <p:ph type="title"/>
          </p:nvPr>
        </p:nvSpPr>
        <p:spPr>
          <a:xfrm>
            <a:off x="838200" y="365125"/>
            <a:ext cx="10515600" cy="1325563"/>
          </a:xfrm>
        </p:spPr>
        <p:txBody>
          <a:bodyPr/>
          <a:lstStyle/>
          <a:p>
            <a:pPr algn="ctr"/>
            <a:r>
              <a:rPr lang="fr-FR" dirty="0">
                <a:latin typeface="Cambria" panose="02040503050406030204" pitchFamily="18" charset="0"/>
              </a:rPr>
              <a:t>Nadine</a:t>
            </a:r>
          </a:p>
        </p:txBody>
      </p:sp>
    </p:spTree>
    <p:extLst>
      <p:ext uri="{BB962C8B-B14F-4D97-AF65-F5344CB8AC3E}">
        <p14:creationId xmlns:p14="http://schemas.microsoft.com/office/powerpoint/2010/main" val="274585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652299A-F69A-74E5-3788-9AB1350EC137}"/>
              </a:ext>
            </a:extLst>
          </p:cNvPr>
          <p:cNvSpPr>
            <a:spLocks noGrp="1"/>
          </p:cNvSpPr>
          <p:nvPr>
            <p:ph type="title"/>
          </p:nvPr>
        </p:nvSpPr>
        <p:spPr/>
        <p:txBody>
          <a:bodyPr>
            <a:normAutofit/>
          </a:bodyPr>
          <a:lstStyle/>
          <a:p>
            <a:pPr algn="ctr"/>
            <a:r>
              <a:rPr lang="fr-FR" sz="2800" dirty="0">
                <a:latin typeface="Cambria" panose="02040503050406030204" pitchFamily="18" charset="0"/>
              </a:rPr>
              <a:t>Une question sur les métiers de la FP au delà des Professeurs des Ecoles</a:t>
            </a:r>
          </a:p>
        </p:txBody>
      </p:sp>
      <p:sp>
        <p:nvSpPr>
          <p:cNvPr id="3" name="Espace réservé du contenu 2">
            <a:extLst>
              <a:ext uri="{FF2B5EF4-FFF2-40B4-BE49-F238E27FC236}">
                <a16:creationId xmlns:a16="http://schemas.microsoft.com/office/drawing/2014/main" xmlns="" id="{9DCDD155-0185-B34D-BFDB-445335D1B02C}"/>
              </a:ext>
            </a:extLst>
          </p:cNvPr>
          <p:cNvSpPr>
            <a:spLocks noGrp="1"/>
          </p:cNvSpPr>
          <p:nvPr>
            <p:ph idx="1"/>
          </p:nvPr>
        </p:nvSpPr>
        <p:spPr>
          <a:xfrm>
            <a:off x="838200" y="1825625"/>
            <a:ext cx="10515600" cy="3638473"/>
          </a:xfrm>
        </p:spPr>
        <p:txBody>
          <a:bodyPr/>
          <a:lstStyle/>
          <a:p>
            <a:pPr algn="just"/>
            <a:endParaRPr lang="fr-FR" dirty="0">
              <a:latin typeface="Gabriola" pitchFamily="82" charset="0"/>
            </a:endParaRPr>
          </a:p>
          <a:p>
            <a:pPr algn="just"/>
            <a:r>
              <a:rPr lang="fr-FR" sz="2000" dirty="0">
                <a:latin typeface="Cambria" panose="02040503050406030204" pitchFamily="18" charset="0"/>
              </a:rPr>
              <a:t>Pourquoi tant de gens sont-ils aujourd’hui insatisfaits et malheureux dans des métiers de la FP pourtant différents et parfois crédités d’être des métiers avantageux ?</a:t>
            </a:r>
          </a:p>
          <a:p>
            <a:pPr algn="just"/>
            <a:r>
              <a:rPr lang="fr-FR" sz="2000" dirty="0">
                <a:latin typeface="Cambria" panose="02040503050406030204" pitchFamily="18" charset="0"/>
              </a:rPr>
              <a:t>Le tableau de Baudelot Establet sur le bonheur au travail donnerait sans doute des résultats très différents.</a:t>
            </a:r>
          </a:p>
          <a:p>
            <a:pPr algn="just"/>
            <a:r>
              <a:rPr lang="fr-FR" sz="2000" dirty="0">
                <a:latin typeface="Cambria" panose="02040503050406030204" pitchFamily="18" charset="0"/>
              </a:rPr>
              <a:t>=&gt; manque de reconnaissance, absence de sens, objectifs quantitatifs, discordance entre les moyens et les objectifs, renforcement des modes de régulation externes...</a:t>
            </a:r>
          </a:p>
        </p:txBody>
      </p:sp>
    </p:spTree>
    <p:extLst>
      <p:ext uri="{BB962C8B-B14F-4D97-AF65-F5344CB8AC3E}">
        <p14:creationId xmlns:p14="http://schemas.microsoft.com/office/powerpoint/2010/main" val="794378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6A8DBBC9-664D-E5F6-6A7F-7B9726912B0A}"/>
              </a:ext>
            </a:extLst>
          </p:cNvPr>
          <p:cNvSpPr>
            <a:spLocks noGrp="1"/>
          </p:cNvSpPr>
          <p:nvPr>
            <p:ph idx="1"/>
          </p:nvPr>
        </p:nvSpPr>
        <p:spPr/>
        <p:txBody>
          <a:bodyPr>
            <a:normAutofit fontScale="70000" lnSpcReduction="20000"/>
          </a:bodyPr>
          <a:lstStyle/>
          <a:p>
            <a:pPr algn="just">
              <a:lnSpc>
                <a:spcPct val="110000"/>
              </a:lnSpc>
            </a:pPr>
            <a:r>
              <a:rPr lang="fr-FR" sz="2400" dirty="0" err="1">
                <a:effectLst/>
                <a:latin typeface="Cambria" panose="02040503050406030204" pitchFamily="18" charset="0"/>
              </a:rPr>
              <a:t>Enquêtrice</a:t>
            </a:r>
            <a:r>
              <a:rPr lang="fr-FR" sz="2400" dirty="0">
                <a:effectLst/>
                <a:latin typeface="Cambria" panose="02040503050406030204" pitchFamily="18" charset="0"/>
              </a:rPr>
              <a:t> : Votre maman, elle vous a encouragé à faire </a:t>
            </a:r>
            <a:r>
              <a:rPr lang="fr-FR" sz="2400" dirty="0" err="1">
                <a:effectLst/>
                <a:latin typeface="Cambria" panose="02040503050406030204" pitchFamily="18" charset="0"/>
              </a:rPr>
              <a:t>ça</a:t>
            </a:r>
            <a:r>
              <a:rPr lang="fr-FR" sz="2400" dirty="0">
                <a:effectLst/>
                <a:latin typeface="Cambria" panose="02040503050406030204" pitchFamily="18" charset="0"/>
              </a:rPr>
              <a:t> ?</a:t>
            </a:r>
          </a:p>
          <a:p>
            <a:pPr algn="just">
              <a:lnSpc>
                <a:spcPct val="110000"/>
              </a:lnSpc>
            </a:pPr>
            <a:r>
              <a:rPr lang="fr-FR" sz="2400" dirty="0">
                <a:effectLst/>
                <a:latin typeface="Cambria" panose="02040503050406030204" pitchFamily="18" charset="0"/>
              </a:rPr>
              <a:t/>
            </a:r>
            <a:br>
              <a:rPr lang="fr-FR" sz="2400" dirty="0">
                <a:effectLst/>
                <a:latin typeface="Cambria" panose="02040503050406030204" pitchFamily="18" charset="0"/>
              </a:rPr>
            </a:br>
            <a:r>
              <a:rPr lang="fr-FR" sz="2400" dirty="0">
                <a:effectLst/>
                <a:latin typeface="Cambria" panose="02040503050406030204" pitchFamily="18" charset="0"/>
              </a:rPr>
              <a:t>Ethan: Elle </a:t>
            </a:r>
            <a:r>
              <a:rPr lang="fr-FR" sz="2400" dirty="0" err="1">
                <a:effectLst/>
                <a:latin typeface="Cambria" panose="02040503050406030204" pitchFamily="18" charset="0"/>
              </a:rPr>
              <a:t>était</a:t>
            </a:r>
            <a:r>
              <a:rPr lang="fr-FR" sz="2400" dirty="0">
                <a:effectLst/>
                <a:latin typeface="Cambria" panose="02040503050406030204" pitchFamily="18" charset="0"/>
              </a:rPr>
              <a:t> contente que je suive un peu ses traces parce que c’est toujours plaisant. Je continue à trouver que c’est un </a:t>
            </a:r>
            <a:r>
              <a:rPr lang="fr-FR" sz="2400" dirty="0" err="1">
                <a:effectLst/>
                <a:latin typeface="Cambria" panose="02040503050406030204" pitchFamily="18" charset="0"/>
              </a:rPr>
              <a:t>très</a:t>
            </a:r>
            <a:r>
              <a:rPr lang="fr-FR" sz="2400" dirty="0">
                <a:effectLst/>
                <a:latin typeface="Cambria" panose="02040503050406030204" pitchFamily="18" charset="0"/>
              </a:rPr>
              <a:t> beau </a:t>
            </a:r>
            <a:r>
              <a:rPr lang="fr-FR" sz="2400" dirty="0" err="1">
                <a:effectLst/>
                <a:latin typeface="Cambria" panose="02040503050406030204" pitchFamily="18" charset="0"/>
              </a:rPr>
              <a:t>métier</a:t>
            </a:r>
            <a:r>
              <a:rPr lang="fr-FR" sz="2400" dirty="0">
                <a:effectLst/>
                <a:latin typeface="Cambria" panose="02040503050406030204" pitchFamily="18" charset="0"/>
              </a:rPr>
              <a:t>. J’ai le souvenir de la voir s’occuper des enfants et le soir se remettre à travailler à 10 heures jusqu’à 1 heure du matin. J’ai le souvenir qu’elle travaille beaucoup et qu’elle aime son </a:t>
            </a:r>
            <a:r>
              <a:rPr lang="fr-FR" sz="2400" dirty="0" err="1">
                <a:effectLst/>
                <a:latin typeface="Cambria" panose="02040503050406030204" pitchFamily="18" charset="0"/>
              </a:rPr>
              <a:t>métier</a:t>
            </a:r>
            <a:r>
              <a:rPr lang="fr-FR" sz="2400" dirty="0">
                <a:effectLst/>
                <a:latin typeface="Cambria" panose="02040503050406030204" pitchFamily="18" charset="0"/>
              </a:rPr>
              <a:t>, que c’est dynamique, qu’elle travaille sur plein de supports, les </a:t>
            </a:r>
            <a:r>
              <a:rPr lang="fr-FR" sz="2400" dirty="0" err="1">
                <a:effectLst/>
                <a:latin typeface="Cambria" panose="02040503050406030204" pitchFamily="18" charset="0"/>
              </a:rPr>
              <a:t>débuts</a:t>
            </a:r>
            <a:r>
              <a:rPr lang="fr-FR" sz="2400" dirty="0">
                <a:effectLst/>
                <a:latin typeface="Cambria" panose="02040503050406030204" pitchFamily="18" charset="0"/>
              </a:rPr>
              <a:t> de l’informatique à l’</a:t>
            </a:r>
            <a:r>
              <a:rPr lang="fr-FR" sz="2400" dirty="0" err="1">
                <a:effectLst/>
                <a:latin typeface="Cambria" panose="02040503050406030204" pitchFamily="18" charset="0"/>
              </a:rPr>
              <a:t>école</a:t>
            </a:r>
            <a:r>
              <a:rPr lang="fr-FR" sz="2400" dirty="0">
                <a:effectLst/>
                <a:latin typeface="Cambria" panose="02040503050406030204" pitchFamily="18" charset="0"/>
              </a:rPr>
              <a:t>. Elle se met là-dedans alors qu’elle a presque 50 ans, elle se forme à l’informatique. En sortant de ma licence, j’ai toujours cette image assez intacte du </a:t>
            </a:r>
            <a:r>
              <a:rPr lang="fr-FR" sz="2400" dirty="0" err="1">
                <a:effectLst/>
                <a:latin typeface="Cambria" panose="02040503050406030204" pitchFamily="18" charset="0"/>
              </a:rPr>
              <a:t>métier</a:t>
            </a:r>
            <a:r>
              <a:rPr lang="fr-FR" sz="2400" dirty="0">
                <a:effectLst/>
                <a:latin typeface="Cambria" panose="02040503050406030204" pitchFamily="18" charset="0"/>
              </a:rPr>
              <a:t> de professeur des </a:t>
            </a:r>
            <a:r>
              <a:rPr lang="fr-FR" sz="2400" dirty="0" err="1">
                <a:effectLst/>
                <a:latin typeface="Cambria" panose="02040503050406030204" pitchFamily="18" charset="0"/>
              </a:rPr>
              <a:t>écoles</a:t>
            </a:r>
            <a:r>
              <a:rPr lang="fr-FR" sz="2400" dirty="0">
                <a:effectLst/>
                <a:latin typeface="Cambria" panose="02040503050406030204" pitchFamily="18" charset="0"/>
              </a:rPr>
              <a:t> [...]. </a:t>
            </a:r>
          </a:p>
          <a:p>
            <a:pPr algn="just">
              <a:lnSpc>
                <a:spcPct val="110000"/>
              </a:lnSpc>
            </a:pPr>
            <a:r>
              <a:rPr lang="fr-FR" sz="2400" dirty="0">
                <a:effectLst/>
                <a:latin typeface="Cambria" panose="02040503050406030204" pitchFamily="18" charset="0"/>
              </a:rPr>
              <a:t>J’</a:t>
            </a:r>
            <a:r>
              <a:rPr lang="fr-FR" sz="2400" dirty="0" err="1">
                <a:effectLst/>
                <a:latin typeface="Cambria" panose="02040503050406030204" pitchFamily="18" charset="0"/>
              </a:rPr>
              <a:t>étais</a:t>
            </a:r>
            <a:r>
              <a:rPr lang="fr-FR" sz="2400" dirty="0">
                <a:effectLst/>
                <a:latin typeface="Cambria" panose="02040503050406030204" pitchFamily="18" charset="0"/>
              </a:rPr>
              <a:t> tout le temps en train de courir en fait. À chaque fois que mon conseiller me rend visite, il me dit « il faut que tu changes </a:t>
            </a:r>
            <a:r>
              <a:rPr lang="fr-FR" sz="2400" dirty="0" err="1">
                <a:effectLst/>
                <a:latin typeface="Cambria" panose="02040503050406030204" pitchFamily="18" charset="0"/>
              </a:rPr>
              <a:t>ça</a:t>
            </a:r>
            <a:r>
              <a:rPr lang="fr-FR" sz="2400" dirty="0">
                <a:effectLst/>
                <a:latin typeface="Cambria" panose="02040503050406030204" pitchFamily="18" charset="0"/>
              </a:rPr>
              <a:t> » donc je passe trois heures dans ma classe à changer les choses. Entre les corrections, les temps de </a:t>
            </a:r>
            <a:r>
              <a:rPr lang="fr-FR" sz="2400" dirty="0" err="1">
                <a:effectLst/>
                <a:latin typeface="Cambria" panose="02040503050406030204" pitchFamily="18" charset="0"/>
              </a:rPr>
              <a:t>préparation</a:t>
            </a:r>
            <a:r>
              <a:rPr lang="fr-FR" sz="2400" dirty="0">
                <a:effectLst/>
                <a:latin typeface="Cambria" panose="02040503050406030204" pitchFamily="18" charset="0"/>
              </a:rPr>
              <a:t>, on bosse tout le temps. Le midi, je prends 20 minutes pour manger et je continue à travailler [...]. </a:t>
            </a:r>
            <a:endParaRPr lang="fr-FR" sz="3600" dirty="0">
              <a:latin typeface="Cambria" panose="02040503050406030204" pitchFamily="18" charset="0"/>
            </a:endParaRPr>
          </a:p>
          <a:p>
            <a:pPr>
              <a:lnSpc>
                <a:spcPct val="110000"/>
              </a:lnSpc>
            </a:pPr>
            <a:r>
              <a:rPr lang="fr-FR" sz="2400" dirty="0">
                <a:effectLst/>
                <a:latin typeface="Cambria" panose="02040503050406030204" pitchFamily="18" charset="0"/>
              </a:rPr>
              <a:t>En discutant avec des amis, Ethan se rend compte qu’avec un niveau bac + 5, ils ont de meilleurs salaires. </a:t>
            </a:r>
            <a:endParaRPr lang="fr-FR" sz="3600" dirty="0">
              <a:latin typeface="Cambria" panose="02040503050406030204" pitchFamily="18" charset="0"/>
            </a:endParaRPr>
          </a:p>
          <a:p>
            <a:endParaRPr lang="fr-FR" dirty="0">
              <a:latin typeface="Gabriola" pitchFamily="82" charset="0"/>
            </a:endParaRPr>
          </a:p>
          <a:p>
            <a:endParaRPr lang="fr-FR" dirty="0"/>
          </a:p>
        </p:txBody>
      </p:sp>
      <p:sp>
        <p:nvSpPr>
          <p:cNvPr id="4" name="Titre 1">
            <a:extLst>
              <a:ext uri="{FF2B5EF4-FFF2-40B4-BE49-F238E27FC236}">
                <a16:creationId xmlns:a16="http://schemas.microsoft.com/office/drawing/2014/main" xmlns="" id="{47C3EBA0-048A-4977-82DD-C1B8623E5181}"/>
              </a:ext>
            </a:extLst>
          </p:cNvPr>
          <p:cNvSpPr>
            <a:spLocks noGrp="1"/>
          </p:cNvSpPr>
          <p:nvPr>
            <p:ph type="title"/>
          </p:nvPr>
        </p:nvSpPr>
        <p:spPr>
          <a:xfrm>
            <a:off x="838200" y="365125"/>
            <a:ext cx="10515600" cy="1325563"/>
          </a:xfrm>
        </p:spPr>
        <p:txBody>
          <a:bodyPr/>
          <a:lstStyle/>
          <a:p>
            <a:pPr algn="ctr"/>
            <a:r>
              <a:rPr lang="fr-FR" dirty="0">
                <a:latin typeface="Cambria" panose="02040503050406030204" pitchFamily="18" charset="0"/>
              </a:rPr>
              <a:t>Ethan</a:t>
            </a:r>
          </a:p>
        </p:txBody>
      </p:sp>
    </p:spTree>
    <p:extLst>
      <p:ext uri="{BB962C8B-B14F-4D97-AF65-F5344CB8AC3E}">
        <p14:creationId xmlns:p14="http://schemas.microsoft.com/office/powerpoint/2010/main" val="2069648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80B0AD7-9362-3C31-257E-302732700C00}"/>
              </a:ext>
            </a:extLst>
          </p:cNvPr>
          <p:cNvSpPr>
            <a:spLocks noGrp="1"/>
          </p:cNvSpPr>
          <p:nvPr>
            <p:ph type="title"/>
          </p:nvPr>
        </p:nvSpPr>
        <p:spPr/>
        <p:txBody>
          <a:bodyPr/>
          <a:lstStyle/>
          <a:p>
            <a:pPr algn="ctr"/>
            <a:r>
              <a:rPr lang="fr-FR" dirty="0">
                <a:latin typeface="Cambria" panose="02040503050406030204" pitchFamily="18" charset="0"/>
              </a:rPr>
              <a:t>Cependant : </a:t>
            </a:r>
          </a:p>
        </p:txBody>
      </p:sp>
      <p:sp>
        <p:nvSpPr>
          <p:cNvPr id="3" name="Espace réservé du contenu 2">
            <a:extLst>
              <a:ext uri="{FF2B5EF4-FFF2-40B4-BE49-F238E27FC236}">
                <a16:creationId xmlns:a16="http://schemas.microsoft.com/office/drawing/2014/main" xmlns="" id="{BF499B52-0000-20E3-336C-DB4791CD56EB}"/>
              </a:ext>
            </a:extLst>
          </p:cNvPr>
          <p:cNvSpPr>
            <a:spLocks noGrp="1"/>
          </p:cNvSpPr>
          <p:nvPr>
            <p:ph idx="1"/>
          </p:nvPr>
        </p:nvSpPr>
        <p:spPr>
          <a:xfrm>
            <a:off x="735980" y="1825625"/>
            <a:ext cx="10617820" cy="3526960"/>
          </a:xfrm>
        </p:spPr>
        <p:txBody>
          <a:bodyPr>
            <a:normAutofit/>
          </a:bodyPr>
          <a:lstStyle/>
          <a:p>
            <a:pPr algn="just"/>
            <a:r>
              <a:rPr lang="fr-FR" sz="2000" dirty="0">
                <a:effectLst/>
                <a:latin typeface="Cambria" panose="02040503050406030204" pitchFamily="18" charset="0"/>
              </a:rPr>
              <a:t>Michel Lallemand : « le salaire </a:t>
            </a:r>
            <a:r>
              <a:rPr lang="fr-FR" sz="2000" i="1" dirty="0">
                <a:effectLst/>
                <a:latin typeface="Cambria" panose="02040503050406030204" pitchFamily="18" charset="0"/>
              </a:rPr>
              <a:t>lato sensu </a:t>
            </a:r>
            <a:r>
              <a:rPr lang="fr-FR" sz="2000" dirty="0">
                <a:effectLst/>
                <a:latin typeface="Cambria" panose="02040503050406030204" pitchFamily="18" charset="0"/>
              </a:rPr>
              <a:t>est, dans le monde du travail, l’une des expressions les plus fortes de la reconnaissance qu’admet et que promeut la grande </a:t>
            </a:r>
            <a:r>
              <a:rPr lang="fr-FR" sz="2000" dirty="0" err="1">
                <a:effectLst/>
                <a:latin typeface="Cambria" panose="02040503050406030204" pitchFamily="18" charset="0"/>
              </a:rPr>
              <a:t>majorite</a:t>
            </a:r>
            <a:r>
              <a:rPr lang="fr-FR" sz="2000" dirty="0">
                <a:effectLst/>
                <a:latin typeface="Cambria" panose="02040503050406030204" pitchFamily="18" charset="0"/>
              </a:rPr>
              <a:t>́ des acteurs </a:t>
            </a:r>
            <a:r>
              <a:rPr lang="fr-FR" sz="2000" dirty="0" err="1">
                <a:effectLst/>
                <a:latin typeface="Cambria" panose="02040503050406030204" pitchFamily="18" charset="0"/>
              </a:rPr>
              <a:t>concernés</a:t>
            </a:r>
            <a:r>
              <a:rPr lang="fr-FR" sz="2000" dirty="0">
                <a:effectLst/>
                <a:latin typeface="Cambria" panose="02040503050406030204" pitchFamily="18" charset="0"/>
              </a:rPr>
              <a:t> » et qu’il peut avoir plusieurs usages (</a:t>
            </a:r>
            <a:r>
              <a:rPr lang="fr-FR" sz="2000" dirty="0" err="1">
                <a:effectLst/>
                <a:latin typeface="Cambria" panose="02040503050406030204" pitchFamily="18" charset="0"/>
              </a:rPr>
              <a:t>rétribution</a:t>
            </a:r>
            <a:r>
              <a:rPr lang="fr-FR" sz="2000" dirty="0">
                <a:effectLst/>
                <a:latin typeface="Cambria" panose="02040503050406030204" pitchFamily="18" charset="0"/>
              </a:rPr>
              <a:t> d’un geste productif, reconnaissance de </a:t>
            </a:r>
            <a:r>
              <a:rPr lang="fr-FR" sz="2000" dirty="0" err="1">
                <a:effectLst/>
                <a:latin typeface="Cambria" panose="02040503050406030204" pitchFamily="18" charset="0"/>
              </a:rPr>
              <a:t>qualités</a:t>
            </a:r>
            <a:r>
              <a:rPr lang="fr-FR" sz="2000" dirty="0">
                <a:effectLst/>
                <a:latin typeface="Cambria" panose="02040503050406030204" pitchFamily="18" charset="0"/>
              </a:rPr>
              <a:t> professionnelles, incitation à l’implication, ou encore contrepartie de conditions de travail </a:t>
            </a:r>
            <a:r>
              <a:rPr lang="fr-FR" sz="2000" dirty="0" err="1">
                <a:effectLst/>
                <a:latin typeface="Cambria" panose="02040503050406030204" pitchFamily="18" charset="0"/>
              </a:rPr>
              <a:t>pénibles</a:t>
            </a:r>
            <a:r>
              <a:rPr lang="fr-FR" sz="2000" dirty="0">
                <a:effectLst/>
                <a:latin typeface="Cambria" panose="02040503050406030204" pitchFamily="18" charset="0"/>
              </a:rPr>
              <a:t> et </a:t>
            </a:r>
            <a:r>
              <a:rPr lang="fr-FR" sz="2000" dirty="0" err="1">
                <a:effectLst/>
                <a:latin typeface="Cambria" panose="02040503050406030204" pitchFamily="18" charset="0"/>
              </a:rPr>
              <a:t>dégradantes</a:t>
            </a:r>
            <a:r>
              <a:rPr lang="fr-FR" sz="2000" dirty="0">
                <a:effectLst/>
                <a:latin typeface="Cambria" panose="02040503050406030204" pitchFamily="18" charset="0"/>
              </a:rPr>
              <a:t> (Lallemand, 2007).</a:t>
            </a:r>
          </a:p>
          <a:p>
            <a:pPr algn="just"/>
            <a:r>
              <a:rPr lang="fr-FR" sz="2000" dirty="0" err="1">
                <a:effectLst/>
                <a:latin typeface="Cambria" panose="02040503050406030204" pitchFamily="18" charset="0"/>
              </a:rPr>
              <a:t>Clémence</a:t>
            </a:r>
            <a:r>
              <a:rPr lang="fr-FR" sz="2000" dirty="0">
                <a:effectLst/>
                <a:latin typeface="Cambria" panose="02040503050406030204" pitchFamily="18" charset="0"/>
              </a:rPr>
              <a:t> «plaint» ceux qui restent parce qu’«ils sont </a:t>
            </a:r>
            <a:r>
              <a:rPr lang="fr-FR" sz="2000" dirty="0" err="1">
                <a:effectLst/>
                <a:latin typeface="Cambria" panose="02040503050406030204" pitchFamily="18" charset="0"/>
              </a:rPr>
              <a:t>très</a:t>
            </a:r>
            <a:r>
              <a:rPr lang="fr-FR" sz="2000" dirty="0">
                <a:effectLst/>
                <a:latin typeface="Cambria" panose="02040503050406030204" pitchFamily="18" charset="0"/>
              </a:rPr>
              <a:t> mal </a:t>
            </a:r>
            <a:r>
              <a:rPr lang="fr-FR" sz="2000" dirty="0" err="1">
                <a:effectLst/>
                <a:latin typeface="Cambria" panose="02040503050406030204" pitchFamily="18" charset="0"/>
              </a:rPr>
              <a:t>payés</a:t>
            </a:r>
            <a:r>
              <a:rPr lang="fr-FR" sz="2000" dirty="0">
                <a:effectLst/>
                <a:latin typeface="Cambria" panose="02040503050406030204" pitchFamily="18" charset="0"/>
              </a:rPr>
              <a:t> pour un </a:t>
            </a:r>
            <a:r>
              <a:rPr lang="fr-FR" sz="2000" dirty="0" err="1">
                <a:effectLst/>
                <a:latin typeface="Cambria" panose="02040503050406030204" pitchFamily="18" charset="0"/>
              </a:rPr>
              <a:t>métier</a:t>
            </a:r>
            <a:r>
              <a:rPr lang="fr-FR" sz="2000" dirty="0">
                <a:effectLst/>
                <a:latin typeface="Cambria" panose="02040503050406030204" pitchFamily="18" charset="0"/>
              </a:rPr>
              <a:t> qui n’est pas valorisé », qu’ils sont « mal </a:t>
            </a:r>
            <a:r>
              <a:rPr lang="fr-FR" sz="2000" dirty="0" err="1">
                <a:effectLst/>
                <a:latin typeface="Cambria" panose="02040503050406030204" pitchFamily="18" charset="0"/>
              </a:rPr>
              <a:t>considérés</a:t>
            </a:r>
            <a:r>
              <a:rPr lang="fr-FR" sz="2000" dirty="0">
                <a:effectLst/>
                <a:latin typeface="Cambria" panose="02040503050406030204" pitchFamily="18" charset="0"/>
              </a:rPr>
              <a:t> » et qu’elle les trouve «vraiment </a:t>
            </a:r>
            <a:r>
              <a:rPr lang="fr-FR" sz="2000" dirty="0" err="1">
                <a:effectLst/>
                <a:latin typeface="Cambria" panose="02040503050406030204" pitchFamily="18" charset="0"/>
              </a:rPr>
              <a:t>très</a:t>
            </a:r>
            <a:r>
              <a:rPr lang="fr-FR" sz="2000" dirty="0">
                <a:effectLst/>
                <a:latin typeface="Cambria" panose="02040503050406030204" pitchFamily="18" charset="0"/>
              </a:rPr>
              <a:t> </a:t>
            </a:r>
            <a:r>
              <a:rPr lang="fr-FR" sz="2000" dirty="0" err="1">
                <a:effectLst/>
                <a:latin typeface="Cambria" panose="02040503050406030204" pitchFamily="18" charset="0"/>
              </a:rPr>
              <a:t>généreux</a:t>
            </a:r>
            <a:r>
              <a:rPr lang="fr-FR" sz="2000" dirty="0">
                <a:effectLst/>
                <a:latin typeface="Cambria" panose="02040503050406030204" pitchFamily="18" charset="0"/>
              </a:rPr>
              <a:t> d’accepter </a:t>
            </a:r>
            <a:r>
              <a:rPr lang="fr-FR" sz="2000" dirty="0" err="1">
                <a:effectLst/>
                <a:latin typeface="Cambria" panose="02040503050406030204" pitchFamily="18" charset="0"/>
              </a:rPr>
              <a:t>après</a:t>
            </a:r>
            <a:r>
              <a:rPr lang="fr-FR" sz="2000" dirty="0">
                <a:effectLst/>
                <a:latin typeface="Cambria" panose="02040503050406030204" pitchFamily="18" charset="0"/>
              </a:rPr>
              <a:t> cinq ans d’</a:t>
            </a:r>
            <a:r>
              <a:rPr lang="fr-FR" sz="2000" dirty="0" err="1">
                <a:effectLst/>
                <a:latin typeface="Cambria" panose="02040503050406030204" pitchFamily="18" charset="0"/>
              </a:rPr>
              <a:t>études</a:t>
            </a:r>
            <a:r>
              <a:rPr lang="fr-FR" sz="2000" dirty="0">
                <a:effectLst/>
                <a:latin typeface="Cambria" panose="02040503050406030204" pitchFamily="18" charset="0"/>
              </a:rPr>
              <a:t> de faire ce </a:t>
            </a:r>
            <a:r>
              <a:rPr lang="fr-FR" sz="2000" dirty="0" err="1">
                <a:effectLst/>
                <a:latin typeface="Cambria" panose="02040503050406030204" pitchFamily="18" charset="0"/>
              </a:rPr>
              <a:t>métier</a:t>
            </a:r>
            <a:r>
              <a:rPr lang="fr-FR" sz="2000" dirty="0">
                <a:effectLst/>
                <a:latin typeface="Cambria" panose="02040503050406030204" pitchFamily="18" charset="0"/>
              </a:rPr>
              <a:t> ».</a:t>
            </a:r>
          </a:p>
          <a:p>
            <a:pPr algn="just"/>
            <a:r>
              <a:rPr lang="fr-FR" sz="2000" dirty="0">
                <a:effectLst/>
                <a:latin typeface="Cambria" panose="02040503050406030204" pitchFamily="18" charset="0"/>
              </a:rPr>
              <a:t>Margot (trajectoire scolaire excellente) estime avoir </a:t>
            </a:r>
            <a:r>
              <a:rPr lang="fr-FR" sz="2000" dirty="0" err="1">
                <a:effectLst/>
                <a:latin typeface="Cambria" panose="02040503050406030204" pitchFamily="18" charset="0"/>
              </a:rPr>
              <a:t>éte</a:t>
            </a:r>
            <a:r>
              <a:rPr lang="fr-FR" sz="2000" dirty="0">
                <a:effectLst/>
                <a:latin typeface="Cambria" panose="02040503050406030204" pitchFamily="18" charset="0"/>
              </a:rPr>
              <a:t>́ </a:t>
            </a:r>
            <a:r>
              <a:rPr lang="fr-FR" sz="2000" dirty="0" err="1">
                <a:effectLst/>
                <a:latin typeface="Cambria" panose="02040503050406030204" pitchFamily="18" charset="0"/>
              </a:rPr>
              <a:t>payée</a:t>
            </a:r>
            <a:r>
              <a:rPr lang="fr-FR" sz="2000" dirty="0">
                <a:effectLst/>
                <a:latin typeface="Cambria" panose="02040503050406030204" pitchFamily="18" charset="0"/>
              </a:rPr>
              <a:t> «comme une merde pour des </a:t>
            </a:r>
            <a:r>
              <a:rPr lang="fr-FR" sz="2000" dirty="0" err="1">
                <a:effectLst/>
                <a:latin typeface="Cambria" panose="02040503050406030204" pitchFamily="18" charset="0"/>
              </a:rPr>
              <a:t>responsabilités</a:t>
            </a:r>
            <a:r>
              <a:rPr lang="fr-FR" sz="2000" dirty="0">
                <a:effectLst/>
                <a:latin typeface="Cambria" panose="02040503050406030204" pitchFamily="18" charset="0"/>
              </a:rPr>
              <a:t> morales, un stress </a:t>
            </a:r>
            <a:r>
              <a:rPr lang="fr-FR" sz="2000" dirty="0" err="1">
                <a:effectLst/>
                <a:latin typeface="Cambria" panose="02040503050406030204" pitchFamily="18" charset="0"/>
              </a:rPr>
              <a:t>énorme</a:t>
            </a:r>
            <a:r>
              <a:rPr lang="fr-FR" sz="2000" dirty="0">
                <a:effectLst/>
                <a:latin typeface="Cambria" panose="02040503050406030204" pitchFamily="18" charset="0"/>
              </a:rPr>
              <a:t> », des « </a:t>
            </a:r>
            <a:r>
              <a:rPr lang="fr-FR" sz="2000" dirty="0" err="1">
                <a:effectLst/>
                <a:latin typeface="Cambria" panose="02040503050406030204" pitchFamily="18" charset="0"/>
              </a:rPr>
              <a:t>études</a:t>
            </a:r>
            <a:r>
              <a:rPr lang="fr-FR" sz="2000" dirty="0">
                <a:effectLst/>
                <a:latin typeface="Cambria" panose="02040503050406030204" pitchFamily="18" charset="0"/>
              </a:rPr>
              <a:t> de fou ». Elle a pensé quand elle a eu son premier poste que son salaire « </a:t>
            </a:r>
            <a:r>
              <a:rPr lang="fr-FR" sz="2000" dirty="0" err="1">
                <a:effectLst/>
                <a:latin typeface="Cambria" panose="02040503050406030204" pitchFamily="18" charset="0"/>
              </a:rPr>
              <a:t>était</a:t>
            </a:r>
            <a:r>
              <a:rPr lang="fr-FR" sz="2000" dirty="0">
                <a:effectLst/>
                <a:latin typeface="Cambria" panose="02040503050406030204" pitchFamily="18" charset="0"/>
              </a:rPr>
              <a:t> une plaisanterie », une « blague ». </a:t>
            </a:r>
            <a:endParaRPr lang="fr-FR" sz="2000" dirty="0">
              <a:latin typeface="Cambria" panose="02040503050406030204" pitchFamily="18" charset="0"/>
            </a:endParaRPr>
          </a:p>
          <a:p>
            <a:pPr algn="just"/>
            <a:endParaRPr lang="fr-FR" sz="2400" dirty="0"/>
          </a:p>
          <a:p>
            <a:endParaRPr lang="fr-FR" dirty="0"/>
          </a:p>
        </p:txBody>
      </p:sp>
    </p:spTree>
    <p:extLst>
      <p:ext uri="{BB962C8B-B14F-4D97-AF65-F5344CB8AC3E}">
        <p14:creationId xmlns:p14="http://schemas.microsoft.com/office/powerpoint/2010/main" val="3801431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1F97827-140E-321B-E995-FDA8B58B5AED}"/>
              </a:ext>
            </a:extLst>
          </p:cNvPr>
          <p:cNvSpPr>
            <a:spLocks noGrp="1"/>
          </p:cNvSpPr>
          <p:nvPr>
            <p:ph type="title"/>
          </p:nvPr>
        </p:nvSpPr>
        <p:spPr/>
        <p:txBody>
          <a:bodyPr/>
          <a:lstStyle/>
          <a:p>
            <a:pPr algn="ctr"/>
            <a:r>
              <a:rPr lang="fr-FR" dirty="0">
                <a:latin typeface="Cambria" panose="02040503050406030204" pitchFamily="18" charset="0"/>
              </a:rPr>
              <a:t>Antoine: un « reconverti ».</a:t>
            </a:r>
          </a:p>
        </p:txBody>
      </p:sp>
      <p:sp>
        <p:nvSpPr>
          <p:cNvPr id="3" name="Espace réservé du contenu 2">
            <a:extLst>
              <a:ext uri="{FF2B5EF4-FFF2-40B4-BE49-F238E27FC236}">
                <a16:creationId xmlns:a16="http://schemas.microsoft.com/office/drawing/2014/main" xmlns="" id="{E8A8F184-89A5-874B-E9E8-7D9FD1510908}"/>
              </a:ext>
            </a:extLst>
          </p:cNvPr>
          <p:cNvSpPr>
            <a:spLocks noGrp="1"/>
          </p:cNvSpPr>
          <p:nvPr>
            <p:ph idx="1"/>
          </p:nvPr>
        </p:nvSpPr>
        <p:spPr>
          <a:xfrm>
            <a:off x="838200" y="1424763"/>
            <a:ext cx="10515600" cy="4922874"/>
          </a:xfrm>
        </p:spPr>
        <p:txBody>
          <a:bodyPr>
            <a:normAutofit fontScale="77500" lnSpcReduction="20000"/>
          </a:bodyPr>
          <a:lstStyle/>
          <a:p>
            <a:pPr algn="just"/>
            <a:endParaRPr lang="fr-FR" sz="2400" dirty="0">
              <a:effectLst/>
              <a:latin typeface="Gabriola" pitchFamily="82" charset="0"/>
              <a:ea typeface="MS Mincho" panose="02020609040205080304" pitchFamily="49" charset="-128"/>
              <a:cs typeface="Cambria" panose="02040503050406030204" pitchFamily="18" charset="0"/>
            </a:endParaRPr>
          </a:p>
          <a:p>
            <a:pPr algn="just">
              <a:lnSpc>
                <a:spcPct val="110000"/>
              </a:lnSpc>
            </a:pPr>
            <a:r>
              <a:rPr lang="fr-FR" sz="2400" dirty="0">
                <a:effectLst/>
                <a:latin typeface="Cambria" panose="02040503050406030204" pitchFamily="18" charset="0"/>
                <a:ea typeface="MS Mincho" panose="02020609040205080304" pitchFamily="49" charset="-128"/>
                <a:cs typeface="Cambria" panose="02040503050406030204" pitchFamily="18" charset="0"/>
              </a:rPr>
              <a:t>Et vous êtes en REP donc vous êtes censé être dans un établissement qui a des moyens supplémentaires, c’est ça ? Vous avez donc une classe double, vous êtes payé au lance-pierre, vous n’êtes pas aidé, vous êtes sur des bouquins de 2008, il n’y en a pas pour vous, vous avez un tableau et une craie. C’est bizarre non ? Je crois que c’est le premier budget de la nation ? Où va l’argent ? Ou alors vous dites « on est un pays pauvre, j’ai compris ». Donc je pense que si on accepte… Si on paye double les profs, ça suffit le salaire d’entrée ce n’est plus 1 500 €, c’est 2 500 €. Je crois que pour 2 500 ou 3 000 balles, les gens disent « pas de problème ». </a:t>
            </a:r>
          </a:p>
          <a:p>
            <a:pPr algn="just">
              <a:lnSpc>
                <a:spcPct val="110000"/>
              </a:lnSpc>
            </a:pPr>
            <a:r>
              <a:rPr lang="fr-FR" sz="2400" dirty="0">
                <a:effectLst/>
                <a:latin typeface="Cambria" panose="02040503050406030204" pitchFamily="18" charset="0"/>
                <a:ea typeface="MS Mincho" panose="02020609040205080304" pitchFamily="49" charset="-128"/>
                <a:cs typeface="Cambria" panose="02040503050406030204" pitchFamily="18" charset="0"/>
              </a:rPr>
              <a:t>On ne peut pas tout avoir. C’est un truc que j’ai appris dans le privé très rapidement, c’est que si c’est un marché de dupes et que vous dites aux gens « vous n’avez pas le pouvoir, on va vous laisser vous démerder tout seul, vous n’êtes pas payé, vous n’êtes pas considéré, on va vous muter à droite, à gauche comme on veut, et merci, fermez votre gueule, et vous ne pourrez pas évoluer », vous ne pouvez pas compter sur la loyauté des gens. Vous ne pouvez pas. La </a:t>
            </a:r>
            <a:r>
              <a:rPr lang="fr-FR" sz="2400" dirty="0">
                <a:solidFill>
                  <a:srgbClr val="FF0000"/>
                </a:solidFill>
                <a:effectLst/>
                <a:latin typeface="Cambria" panose="02040503050406030204" pitchFamily="18" charset="0"/>
                <a:ea typeface="MS Mincho" panose="02020609040205080304" pitchFamily="49" charset="-128"/>
                <a:cs typeface="Cambria" panose="02040503050406030204" pitchFamily="18" charset="0"/>
              </a:rPr>
              <a:t>loyauté, ça doit s’adosser à quelque chose, une perspective, un avenir, une espérance, un esprit collectif, un plaisir d’être ensemble. Il faut quelque chose. La motivation doit reposer sur un levier, sur quelque chose. Si vous n’avez rien, ni la perspective, ni le salaire, ni les conditions de travail, ni la proximité, ni des gens sympas, ni un plaisir, aucune loyauté n’est à attendre. De fait, elle n’existe pas.</a:t>
            </a:r>
          </a:p>
          <a:p>
            <a:endParaRPr lang="fr-FR" sz="3600" dirty="0"/>
          </a:p>
        </p:txBody>
      </p:sp>
    </p:spTree>
    <p:extLst>
      <p:ext uri="{BB962C8B-B14F-4D97-AF65-F5344CB8AC3E}">
        <p14:creationId xmlns:p14="http://schemas.microsoft.com/office/powerpoint/2010/main" val="293507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1C23597-34B2-5164-D686-6DD5D4E9D2E8}"/>
              </a:ext>
            </a:extLst>
          </p:cNvPr>
          <p:cNvSpPr>
            <a:spLocks noGrp="1"/>
          </p:cNvSpPr>
          <p:nvPr>
            <p:ph type="ctrTitle"/>
          </p:nvPr>
        </p:nvSpPr>
        <p:spPr>
          <a:xfrm>
            <a:off x="1594623" y="992459"/>
            <a:ext cx="9089851" cy="910482"/>
          </a:xfrm>
        </p:spPr>
        <p:txBody>
          <a:bodyPr>
            <a:normAutofit/>
          </a:bodyPr>
          <a:lstStyle/>
          <a:p>
            <a:r>
              <a:rPr lang="fr-FR" sz="2800" dirty="0">
                <a:latin typeface="Cambria" panose="02040503050406030204" pitchFamily="18" charset="0"/>
              </a:rPr>
              <a:t>Un questionnement sur l’augmentation des démissions (publication du rapport Carles </a:t>
            </a:r>
            <a:r>
              <a:rPr lang="fr-FR" sz="2800" dirty="0" err="1">
                <a:latin typeface="Cambria" panose="02040503050406030204" pitchFamily="18" charset="0"/>
              </a:rPr>
              <a:t>Ferat</a:t>
            </a:r>
            <a:r>
              <a:rPr lang="fr-FR" sz="2800" dirty="0">
                <a:latin typeface="Cambria" panose="02040503050406030204" pitchFamily="18" charset="0"/>
              </a:rPr>
              <a:t> en 2017)</a:t>
            </a:r>
          </a:p>
        </p:txBody>
      </p:sp>
      <p:pic>
        <p:nvPicPr>
          <p:cNvPr id="4" name="Image 3">
            <a:extLst>
              <a:ext uri="{FF2B5EF4-FFF2-40B4-BE49-F238E27FC236}">
                <a16:creationId xmlns:a16="http://schemas.microsoft.com/office/drawing/2014/main" xmlns="" id="{0C853ACD-9E74-EE07-D74B-D84B2EF3D341}"/>
              </a:ext>
            </a:extLst>
          </p:cNvPr>
          <p:cNvPicPr>
            <a:picLocks noChangeAspect="1"/>
          </p:cNvPicPr>
          <p:nvPr/>
        </p:nvPicPr>
        <p:blipFill>
          <a:blip r:embed="rId2"/>
          <a:stretch>
            <a:fillRect/>
          </a:stretch>
        </p:blipFill>
        <p:spPr>
          <a:xfrm>
            <a:off x="2112953" y="2279820"/>
            <a:ext cx="7999044" cy="3243649"/>
          </a:xfrm>
          <a:prstGeom prst="rect">
            <a:avLst/>
          </a:prstGeom>
        </p:spPr>
      </p:pic>
    </p:spTree>
    <p:extLst>
      <p:ext uri="{BB962C8B-B14F-4D97-AF65-F5344CB8AC3E}">
        <p14:creationId xmlns:p14="http://schemas.microsoft.com/office/powerpoint/2010/main" val="3503905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DDE0D9F6-61BE-B8BD-D179-C096CB62B914}"/>
              </a:ext>
            </a:extLst>
          </p:cNvPr>
          <p:cNvPicPr>
            <a:picLocks noGrp="1" noChangeAspect="1"/>
          </p:cNvPicPr>
          <p:nvPr>
            <p:ph idx="1"/>
          </p:nvPr>
        </p:nvPicPr>
        <p:blipFill>
          <a:blip r:embed="rId2"/>
          <a:stretch>
            <a:fillRect/>
          </a:stretch>
        </p:blipFill>
        <p:spPr>
          <a:xfrm>
            <a:off x="1445741" y="1400984"/>
            <a:ext cx="6857485" cy="4794664"/>
          </a:xfrm>
          <a:prstGeom prst="rect">
            <a:avLst/>
          </a:prstGeom>
        </p:spPr>
      </p:pic>
    </p:spTree>
    <p:extLst>
      <p:ext uri="{BB962C8B-B14F-4D97-AF65-F5344CB8AC3E}">
        <p14:creationId xmlns:p14="http://schemas.microsoft.com/office/powerpoint/2010/main" val="218302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2E2F8F2-AB58-11F9-5E1C-AC921665C0C2}"/>
              </a:ext>
            </a:extLst>
          </p:cNvPr>
          <p:cNvSpPr>
            <a:spLocks noGrp="1"/>
          </p:cNvSpPr>
          <p:nvPr>
            <p:ph type="title"/>
          </p:nvPr>
        </p:nvSpPr>
        <p:spPr/>
        <p:txBody>
          <a:bodyPr>
            <a:normAutofit/>
          </a:bodyPr>
          <a:lstStyle/>
          <a:p>
            <a:pPr algn="ctr"/>
            <a:r>
              <a:rPr lang="fr-FR" dirty="0">
                <a:latin typeface="Gabriola" pitchFamily="82" charset="0"/>
              </a:rPr>
              <a:t>Des ruptures conventionnelles en augmentation</a:t>
            </a:r>
            <a:br>
              <a:rPr lang="fr-FR" dirty="0">
                <a:latin typeface="Gabriola" pitchFamily="82" charset="0"/>
              </a:rPr>
            </a:br>
            <a:r>
              <a:rPr lang="fr-FR" sz="1800" dirty="0">
                <a:latin typeface="Gabriola" pitchFamily="82" charset="0"/>
              </a:rPr>
              <a:t>(source : </a:t>
            </a:r>
            <a:r>
              <a:rPr lang="fr-FR" sz="1800" b="0" i="0" u="none" strike="noStrike" dirty="0">
                <a:effectLst/>
                <a:latin typeface="Gabriola" pitchFamily="82" charset="0"/>
              </a:rPr>
              <a:t>DEPP-panorama statistique </a:t>
            </a:r>
            <a:r>
              <a:rPr lang="fr-FR" sz="1800" dirty="0">
                <a:latin typeface="Gabriola" pitchFamily="82" charset="0"/>
              </a:rPr>
              <a:t>de l’enseignement scolaire, 2022)</a:t>
            </a:r>
          </a:p>
        </p:txBody>
      </p:sp>
      <p:graphicFrame>
        <p:nvGraphicFramePr>
          <p:cNvPr id="5" name="Graphique 4">
            <a:extLst>
              <a:ext uri="{FF2B5EF4-FFF2-40B4-BE49-F238E27FC236}">
                <a16:creationId xmlns:a16="http://schemas.microsoft.com/office/drawing/2014/main" xmlns="" id="{00000000-0008-0000-0100-000002000000}"/>
              </a:ext>
            </a:extLst>
          </p:cNvPr>
          <p:cNvGraphicFramePr>
            <a:graphicFrameLocks/>
          </p:cNvGraphicFramePr>
          <p:nvPr>
            <p:extLst>
              <p:ext uri="{D42A27DB-BD31-4B8C-83A1-F6EECF244321}">
                <p14:modId xmlns:p14="http://schemas.microsoft.com/office/powerpoint/2010/main" val="3196435085"/>
              </p:ext>
            </p:extLst>
          </p:nvPr>
        </p:nvGraphicFramePr>
        <p:xfrm>
          <a:off x="2222205" y="1807647"/>
          <a:ext cx="7187610" cy="38779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506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0AEBB4D-5246-535E-5610-761CC6D47C78}"/>
              </a:ext>
            </a:extLst>
          </p:cNvPr>
          <p:cNvSpPr>
            <a:spLocks noGrp="1"/>
          </p:cNvSpPr>
          <p:nvPr>
            <p:ph type="title"/>
          </p:nvPr>
        </p:nvSpPr>
        <p:spPr>
          <a:xfrm>
            <a:off x="1033670" y="365125"/>
            <a:ext cx="10320130" cy="1325563"/>
          </a:xfrm>
        </p:spPr>
        <p:txBody>
          <a:bodyPr>
            <a:normAutofit/>
          </a:bodyPr>
          <a:lstStyle/>
          <a:p>
            <a:pPr algn="ctr"/>
            <a:r>
              <a:rPr lang="fr-FR" sz="2800" dirty="0">
                <a:latin typeface="Cambria" panose="02040503050406030204" pitchFamily="18" charset="0"/>
              </a:rPr>
              <a:t>Les stagiaires plus touchés que les autres ?</a:t>
            </a:r>
          </a:p>
        </p:txBody>
      </p:sp>
      <p:sp>
        <p:nvSpPr>
          <p:cNvPr id="3" name="Espace réservé du contenu 2">
            <a:extLst>
              <a:ext uri="{FF2B5EF4-FFF2-40B4-BE49-F238E27FC236}">
                <a16:creationId xmlns:a16="http://schemas.microsoft.com/office/drawing/2014/main" xmlns="" id="{E0267184-12B4-B2E8-AF95-B4F706FF9236}"/>
              </a:ext>
            </a:extLst>
          </p:cNvPr>
          <p:cNvSpPr>
            <a:spLocks noGrp="1"/>
          </p:cNvSpPr>
          <p:nvPr>
            <p:ph idx="1"/>
          </p:nvPr>
        </p:nvSpPr>
        <p:spPr/>
        <p:txBody>
          <a:bodyPr>
            <a:noAutofit/>
          </a:bodyPr>
          <a:lstStyle/>
          <a:p>
            <a:pPr algn="just"/>
            <a:r>
              <a:rPr lang="fr-FR" sz="1800" dirty="0">
                <a:latin typeface="Cambria" panose="02040503050406030204" pitchFamily="18" charset="0"/>
                <a:ea typeface="MS Mincho" panose="02020609040205080304" pitchFamily="49" charset="-128"/>
                <a:cs typeface="Times New Roman" panose="02020603050405020304" pitchFamily="18" charset="0"/>
              </a:rPr>
              <a:t>L</a:t>
            </a:r>
            <a:r>
              <a:rPr lang="fr-FR" sz="1800" dirty="0">
                <a:effectLst/>
                <a:latin typeface="Cambria" panose="02040503050406030204" pitchFamily="18" charset="0"/>
                <a:ea typeface="MS Mincho" panose="02020609040205080304" pitchFamily="49" charset="-128"/>
                <a:cs typeface="Times New Roman" panose="02020603050405020304" pitchFamily="18" charset="0"/>
              </a:rPr>
              <a:t>e taux de démissions, en particulier chez les stagiaires à mi-temps en stage et à mi-temps en classe, depuis la réforme de 2013 liée à la « refondation de l’école » a augmenté rapidement entre 2012-2013 et 2015-2016, passant de 1,66 % à 3,18 %. </a:t>
            </a:r>
          </a:p>
          <a:p>
            <a:pPr algn="just"/>
            <a:r>
              <a:rPr lang="fr-FR" sz="1800" dirty="0">
                <a:latin typeface="Cambria" panose="02040503050406030204" pitchFamily="18" charset="0"/>
                <a:ea typeface="MS Mincho" panose="02020609040205080304" pitchFamily="49" charset="-128"/>
                <a:cs typeface="Times New Roman" panose="02020603050405020304" pitchFamily="18" charset="0"/>
              </a:rPr>
              <a:t>Dans l’ensemble (stagiaires + titulaires) </a:t>
            </a:r>
            <a:r>
              <a:rPr lang="fr-FR" sz="1800" dirty="0">
                <a:effectLst/>
                <a:latin typeface="Cambria" panose="02040503050406030204" pitchFamily="18" charset="0"/>
                <a:ea typeface="MS Mincho" panose="02020609040205080304" pitchFamily="49" charset="-128"/>
                <a:cs typeface="Times New Roman" panose="02020603050405020304" pitchFamily="18" charset="0"/>
              </a:rPr>
              <a:t> </a:t>
            </a:r>
            <a:r>
              <a:rPr lang="fr-FR" sz="1800" dirty="0">
                <a:solidFill>
                  <a:srgbClr val="000000"/>
                </a:solidFill>
                <a:effectLst/>
                <a:latin typeface="Cambria" panose="02040503050406030204" pitchFamily="18" charset="0"/>
                <a:ea typeface="MS Mincho" panose="02020609040205080304" pitchFamily="49" charset="-128"/>
                <a:cs typeface="Times" pitchFamily="2" charset="0"/>
              </a:rPr>
              <a:t>0, 02 % durant l'année scolaire 2008-2009, 0,08 % en 2013-2014 et 0,24 % en 2017-2018. </a:t>
            </a:r>
          </a:p>
          <a:p>
            <a:pPr algn="just"/>
            <a:r>
              <a:rPr lang="fr-FR" sz="1800" dirty="0">
                <a:solidFill>
                  <a:srgbClr val="000000"/>
                </a:solidFill>
                <a:effectLst/>
                <a:latin typeface="Cambria" panose="02040503050406030204" pitchFamily="18" charset="0"/>
                <a:ea typeface="MS Mincho" panose="02020609040205080304" pitchFamily="49" charset="-128"/>
                <a:cs typeface="Times" pitchFamily="2" charset="0"/>
              </a:rPr>
              <a:t>6% des stagiaires ne sont plus enseignants l’année suivante en 2017, qu’ils soient licenciés ou qu’ils démissionnent ou qu’ils prennent une disponibilité (un tiers des enseignants débutants). Source : </a:t>
            </a:r>
            <a:r>
              <a:rPr lang="fr-FR" sz="1800" dirty="0">
                <a:effectLst/>
                <a:latin typeface="Cambria" panose="02040503050406030204" pitchFamily="18" charset="0"/>
                <a:ea typeface="MS Mincho" panose="02020609040205080304" pitchFamily="49" charset="-128"/>
                <a:cs typeface="Times New Roman" panose="02020603050405020304" pitchFamily="18" charset="0"/>
              </a:rPr>
              <a:t>Feuillet et , Prouteau, 2020, p. 120. </a:t>
            </a:r>
          </a:p>
          <a:p>
            <a:pPr algn="just"/>
            <a:r>
              <a:rPr lang="fr-FR" sz="1800" dirty="0">
                <a:solidFill>
                  <a:srgbClr val="000000"/>
                </a:solidFill>
                <a:effectLst/>
                <a:latin typeface="Cambria" panose="02040503050406030204" pitchFamily="18" charset="0"/>
                <a:ea typeface="MS Mincho" panose="02020609040205080304" pitchFamily="49" charset="-128"/>
                <a:cs typeface="Times" pitchFamily="2" charset="0"/>
              </a:rPr>
              <a:t>Le nombre important de personnes en reconversion dans le professorat des écoles (</a:t>
            </a:r>
            <a:r>
              <a:rPr lang="fr-FR" sz="1800" dirty="0">
                <a:effectLst/>
                <a:latin typeface="Cambria" panose="02040503050406030204" pitchFamily="18" charset="0"/>
                <a:ea typeface="MS Mincho" panose="02020609040205080304" pitchFamily="49" charset="-128"/>
                <a:cs typeface="Times New Roman" panose="02020603050405020304" pitchFamily="18" charset="0"/>
              </a:rPr>
              <a:t>leur proportion est passée de 18,8 % en 2011 à </a:t>
            </a:r>
            <a:r>
              <a:rPr lang="fr-FR" sz="1800" b="1" dirty="0">
                <a:effectLst/>
                <a:latin typeface="Cambria" panose="02040503050406030204" pitchFamily="18" charset="0"/>
                <a:ea typeface="MS Mincho" panose="02020609040205080304" pitchFamily="49" charset="-128"/>
                <a:cs typeface="Times New Roman" panose="02020603050405020304" pitchFamily="18" charset="0"/>
              </a:rPr>
              <a:t>28,3 % en 2018 </a:t>
            </a:r>
            <a:r>
              <a:rPr lang="fr-FR" sz="1800" dirty="0">
                <a:effectLst/>
                <a:latin typeface="Cambria" panose="02040503050406030204" pitchFamily="18" charset="0"/>
                <a:ea typeface="MS Mincho" panose="02020609040205080304" pitchFamily="49" charset="-128"/>
                <a:cs typeface="Times New Roman" panose="02020603050405020304" pitchFamily="18" charset="0"/>
              </a:rPr>
              <a:t>d’admis au concours) qui abondent le vivier des candidats témoigne de la dégradation générale des conditions de travail à laquelle tentent d’échapper certains salariés (Farges, </a:t>
            </a:r>
            <a:r>
              <a:rPr lang="fr-FR" sz="1800" dirty="0">
                <a:solidFill>
                  <a:srgbClr val="323232"/>
                </a:solidFill>
                <a:effectLst/>
                <a:latin typeface="Cambria" panose="02040503050406030204" pitchFamily="18" charset="0"/>
                <a:ea typeface="Times New Roman" panose="02020603050405020304" pitchFamily="18" charset="0"/>
                <a:cs typeface="Times New Roman" panose="02020603050405020304" pitchFamily="18" charset="0"/>
              </a:rPr>
              <a:t>2019).</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endParaRPr lang="fr-FR" sz="2400" dirty="0"/>
          </a:p>
        </p:txBody>
      </p:sp>
    </p:spTree>
    <p:extLst>
      <p:ext uri="{BB962C8B-B14F-4D97-AF65-F5344CB8AC3E}">
        <p14:creationId xmlns:p14="http://schemas.microsoft.com/office/powerpoint/2010/main" val="345789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5DEBB6A-1C24-7FDC-E01E-DB0FA2B0BD7D}"/>
              </a:ext>
            </a:extLst>
          </p:cNvPr>
          <p:cNvSpPr>
            <a:spLocks noGrp="1"/>
          </p:cNvSpPr>
          <p:nvPr>
            <p:ph type="title"/>
          </p:nvPr>
        </p:nvSpPr>
        <p:spPr/>
        <p:txBody>
          <a:bodyPr>
            <a:normAutofit/>
          </a:bodyPr>
          <a:lstStyle/>
          <a:p>
            <a:pPr algn="ctr"/>
            <a:r>
              <a:rPr lang="fr-FR" sz="2800" dirty="0">
                <a:latin typeface="Cambria" panose="02040503050406030204" pitchFamily="18" charset="0"/>
              </a:rPr>
              <a:t>Contextualisation : une invisibilisation du problème par les pouvoirs publics</a:t>
            </a:r>
          </a:p>
        </p:txBody>
      </p:sp>
      <p:sp>
        <p:nvSpPr>
          <p:cNvPr id="3" name="Espace réservé du contenu 2">
            <a:extLst>
              <a:ext uri="{FF2B5EF4-FFF2-40B4-BE49-F238E27FC236}">
                <a16:creationId xmlns:a16="http://schemas.microsoft.com/office/drawing/2014/main" xmlns="" id="{3BBBDA3D-8AD3-8FBF-2D8B-074323A48BB2}"/>
              </a:ext>
            </a:extLst>
          </p:cNvPr>
          <p:cNvSpPr>
            <a:spLocks noGrp="1"/>
          </p:cNvSpPr>
          <p:nvPr>
            <p:ph idx="1"/>
          </p:nvPr>
        </p:nvSpPr>
        <p:spPr/>
        <p:txBody>
          <a:bodyPr>
            <a:normAutofit/>
          </a:bodyPr>
          <a:lstStyle/>
          <a:p>
            <a:pPr algn="just"/>
            <a:endParaRPr lang="fr-FR" sz="2400" dirty="0">
              <a:latin typeface="Gabriola" pitchFamily="82" charset="0"/>
            </a:endParaRPr>
          </a:p>
          <a:p>
            <a:pPr algn="just"/>
            <a:r>
              <a:rPr lang="fr-FR" sz="1800" dirty="0">
                <a:latin typeface="Cambria" panose="02040503050406030204" pitchFamily="18" charset="0"/>
              </a:rPr>
              <a:t>Des chiffres encore faibles au regard d’autres pays comme l’Angleterre (</a:t>
            </a:r>
            <a:r>
              <a:rPr lang="fr-FR" sz="1800" dirty="0">
                <a:effectLst/>
                <a:latin typeface="Cambria" panose="02040503050406030204" pitchFamily="18" charset="0"/>
                <a:ea typeface="Times New Roman" panose="02020603050405020304" pitchFamily="18" charset="0"/>
                <a:cs typeface="Times New Roman" panose="02020603050405020304" pitchFamily="18" charset="0"/>
              </a:rPr>
              <a:t>Charles, </a:t>
            </a:r>
            <a:r>
              <a:rPr lang="fr-FR" sz="1800" dirty="0" err="1">
                <a:effectLst/>
                <a:latin typeface="Cambria" panose="02040503050406030204" pitchFamily="18" charset="0"/>
                <a:ea typeface="Times New Roman" panose="02020603050405020304" pitchFamily="18" charset="0"/>
                <a:cs typeface="Times New Roman" panose="02020603050405020304" pitchFamily="18" charset="0"/>
              </a:rPr>
              <a:t>Cacouault-Bitaud</a:t>
            </a:r>
            <a:r>
              <a:rPr lang="fr-FR" sz="1800" dirty="0">
                <a:effectLst/>
                <a:latin typeface="Cambria" panose="02040503050406030204" pitchFamily="18" charset="0"/>
                <a:ea typeface="Times New Roman" panose="02020603050405020304" pitchFamily="18" charset="0"/>
                <a:cs typeface="Times New Roman" panose="02020603050405020304" pitchFamily="18" charset="0"/>
              </a:rPr>
              <a:t>, Legendre, Connan et Rigaudière, 2020). </a:t>
            </a:r>
          </a:p>
          <a:p>
            <a:pPr algn="just"/>
            <a:endParaRPr lang="fr-FR"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fr-FR" sz="1800" dirty="0">
                <a:latin typeface="Cambria" panose="02040503050406030204" pitchFamily="18" charset="0"/>
                <a:cs typeface="Times New Roman" panose="02020603050405020304" pitchFamily="18" charset="0"/>
              </a:rPr>
              <a:t>Invisibilisation par la DEPP (parle de transition professionnelle) ou certains travaux académiques (Robert et </a:t>
            </a:r>
            <a:r>
              <a:rPr lang="fr-FR" sz="1800" dirty="0" err="1">
                <a:latin typeface="Cambria" panose="02040503050406030204" pitchFamily="18" charset="0"/>
                <a:cs typeface="Times New Roman" panose="02020603050405020304" pitchFamily="18" charset="0"/>
              </a:rPr>
              <a:t>Carraud</a:t>
            </a:r>
            <a:r>
              <a:rPr lang="fr-FR" sz="1800" dirty="0">
                <a:latin typeface="Cambria" panose="02040503050406030204" pitchFamily="18" charset="0"/>
                <a:cs typeface="Times New Roman" panose="02020603050405020304" pitchFamily="18" charset="0"/>
              </a:rPr>
              <a:t>, 2018).</a:t>
            </a:r>
          </a:p>
          <a:p>
            <a:pPr algn="just"/>
            <a:endParaRPr lang="fr-FR" sz="1800" dirty="0">
              <a:latin typeface="Cambria" panose="02040503050406030204" pitchFamily="18" charset="0"/>
              <a:cs typeface="Times New Roman" panose="02020603050405020304" pitchFamily="18" charset="0"/>
            </a:endParaRPr>
          </a:p>
          <a:p>
            <a:pPr algn="just"/>
            <a:r>
              <a:rPr lang="fr-FR" sz="1800" dirty="0">
                <a:latin typeface="Cambria" panose="02040503050406030204" pitchFamily="18" charset="0"/>
                <a:cs typeface="Times New Roman" panose="02020603050405020304" pitchFamily="18" charset="0"/>
              </a:rPr>
              <a:t>Problème pensé uniquement en termes d’attractivité mais pas de conditions de travail.</a:t>
            </a:r>
          </a:p>
          <a:p>
            <a:pPr algn="just"/>
            <a:endParaRPr lang="fr-FR" sz="1800" dirty="0">
              <a:latin typeface="Cambria" panose="02040503050406030204" pitchFamily="18" charset="0"/>
              <a:cs typeface="Times New Roman" panose="02020603050405020304" pitchFamily="18" charset="0"/>
            </a:endParaRPr>
          </a:p>
          <a:p>
            <a:pPr algn="just"/>
            <a:r>
              <a:rPr lang="fr-FR" sz="1800" dirty="0">
                <a:latin typeface="Cambria" panose="02040503050406030204" pitchFamily="18" charset="0"/>
                <a:cs typeface="Times New Roman" panose="02020603050405020304" pitchFamily="18" charset="0"/>
              </a:rPr>
              <a:t>Or, la question des conditions de travail est déterminante =&gt; « jeunes qui n’arrivent pas à se projeter avec « une telle masse de travail » et plus « anciens » qui se sentent « accablés ».</a:t>
            </a:r>
            <a:endParaRPr lang="fr-FR" sz="1800" dirty="0">
              <a:latin typeface="Cambria" panose="02040503050406030204" pitchFamily="18" charset="0"/>
            </a:endParaRPr>
          </a:p>
        </p:txBody>
      </p:sp>
    </p:spTree>
    <p:extLst>
      <p:ext uri="{BB962C8B-B14F-4D97-AF65-F5344CB8AC3E}">
        <p14:creationId xmlns:p14="http://schemas.microsoft.com/office/powerpoint/2010/main" val="17356224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Colis</Template>
  <TotalTime>1159</TotalTime>
  <Words>3393</Words>
  <Application>Microsoft Macintosh PowerPoint</Application>
  <PresentationFormat>Personnalisé</PresentationFormat>
  <Paragraphs>167</Paragraphs>
  <Slides>42</Slides>
  <Notes>1</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Thème Office</vt:lpstr>
      <vt:lpstr>Présentation PowerPoint</vt:lpstr>
      <vt:lpstr>Plan</vt:lpstr>
      <vt:lpstr>Eléments de contextualisation : Une enquête collective qui a duré 5 ans </vt:lpstr>
      <vt:lpstr>Une question sur les métiers de la FP au delà des Professeurs des Ecoles</vt:lpstr>
      <vt:lpstr>Un questionnement sur l’augmentation des démissions (publication du rapport Carles Ferat en 2017)</vt:lpstr>
      <vt:lpstr>Présentation PowerPoint</vt:lpstr>
      <vt:lpstr>Des ruptures conventionnelles en augmentation (source : DEPP-panorama statistique de l’enseignement scolaire, 2022)</vt:lpstr>
      <vt:lpstr>Les stagiaires plus touchés que les autres ?</vt:lpstr>
      <vt:lpstr>Contextualisation : une invisibilisation du problème par les pouvoirs publics</vt:lpstr>
      <vt:lpstr>L’enquête (2015-2020)</vt:lpstr>
      <vt:lpstr>Présentation PowerPoint</vt:lpstr>
      <vt:lpstr>Leur spécificité</vt:lpstr>
      <vt:lpstr>Une enquête qui réactive le sentiment de n’être qu’un « numéro »</vt:lpstr>
      <vt:lpstr>Présentation PowerPoint</vt:lpstr>
      <vt:lpstr>Présentation PowerPoint</vt:lpstr>
      <vt:lpstr>Présentation PowerPoint</vt:lpstr>
      <vt:lpstr>Présentation PowerPoint</vt:lpstr>
      <vt:lpstr>Présentation PowerPoint</vt:lpstr>
      <vt:lpstr> Transformation des conditions de travail liée à un processus réformateur plus général (Réforme de l’Etat). </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Il en résulte des satisfactions professionnelles « spécifiques » insuffisantes</vt:lpstr>
      <vt:lpstr>Les stagiaires</vt:lpstr>
      <vt:lpstr>Clémence</vt:lpstr>
      <vt:lpstr>Clémence - suite</vt:lpstr>
      <vt:lpstr>Hervé  ou un fil d’enseignant qui veut mettre en place une pédagogie Freinet. </vt:lpstr>
      <vt:lpstr>Adèle (un sentiment de déclassement)</vt:lpstr>
      <vt:lpstr>Des « expérimentées »</vt:lpstr>
      <vt:lpstr>Solène </vt:lpstr>
      <vt:lpstr>Présentation PowerPoint</vt:lpstr>
      <vt:lpstr>La question de la reconnaissance</vt:lpstr>
      <vt:lpstr>Nadine</vt:lpstr>
      <vt:lpstr>Ethan</vt:lpstr>
      <vt:lpstr>Cependant : </vt:lpstr>
      <vt:lpstr>Antoine: un « reconverti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séminaire IREDU</dc:title>
  <dc:creator>Sandrine Garcia</dc:creator>
  <cp:lastModifiedBy>Frédéric</cp:lastModifiedBy>
  <cp:revision>23</cp:revision>
  <dcterms:created xsi:type="dcterms:W3CDTF">2023-01-22T14:47:57Z</dcterms:created>
  <dcterms:modified xsi:type="dcterms:W3CDTF">2025-04-15T08:30:04Z</dcterms:modified>
</cp:coreProperties>
</file>