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73" r:id="rId3"/>
    <p:sldId id="264" r:id="rId4"/>
    <p:sldId id="265" r:id="rId5"/>
    <p:sldId id="266" r:id="rId6"/>
    <p:sldId id="268" r:id="rId7"/>
    <p:sldId id="267" r:id="rId8"/>
    <p:sldId id="27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9/22/2025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9/22/2025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9/22/2025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9/22/2025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9/22/2025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9/22/2025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9/22/2025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9/22/2025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9/22/2025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7A8FE8-7CB5-45FB-9C14-BBCDCAF47A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err="1"/>
              <a:t>LatIN</a:t>
            </a:r>
            <a:r>
              <a:rPr lang="fr-FR" dirty="0"/>
              <a:t> </a:t>
            </a:r>
            <a:r>
              <a:rPr lang="fr-FR" dirty="0" err="1"/>
              <a:t>MéDIéVAL</a:t>
            </a:r>
            <a:r>
              <a:rPr lang="fr-FR" dirty="0"/>
              <a:t> III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0B75530-7CE6-44EC-BC00-64E70C371F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2313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42D6DC-1905-43AD-B259-4F492D8E5B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5166" y="1536135"/>
            <a:ext cx="8287379" cy="509568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sz="2000" dirty="0"/>
              <a:t>Traduisez : </a:t>
            </a:r>
          </a:p>
          <a:p>
            <a:pPr marL="0" indent="0">
              <a:buNone/>
            </a:pPr>
            <a:r>
              <a:rPr lang="fr-FR" sz="2000" i="1" dirty="0"/>
              <a:t>- </a:t>
            </a:r>
            <a:r>
              <a:rPr lang="fr-FR" sz="2000" i="1" dirty="0" err="1"/>
              <a:t>Castri</a:t>
            </a:r>
            <a:r>
              <a:rPr lang="fr-FR" sz="2000" i="1" dirty="0"/>
              <a:t> </a:t>
            </a:r>
            <a:r>
              <a:rPr lang="fr-FR" sz="2000" i="1" dirty="0" err="1"/>
              <a:t>domini</a:t>
            </a:r>
            <a:r>
              <a:rPr lang="fr-FR" sz="2000" i="1" dirty="0"/>
              <a:t> </a:t>
            </a:r>
            <a:r>
              <a:rPr lang="fr-FR" sz="2000" i="1" dirty="0" err="1"/>
              <a:t>bonos</a:t>
            </a:r>
            <a:r>
              <a:rPr lang="fr-FR" sz="2000" i="1" dirty="0"/>
              <a:t> </a:t>
            </a:r>
            <a:r>
              <a:rPr lang="fr-FR" sz="2000" i="1" dirty="0" err="1"/>
              <a:t>monachos</a:t>
            </a:r>
            <a:r>
              <a:rPr lang="fr-FR" sz="2000" i="1" dirty="0"/>
              <a:t> amant</a:t>
            </a:r>
          </a:p>
          <a:p>
            <a:pPr marL="0" indent="0">
              <a:buNone/>
            </a:pPr>
            <a:r>
              <a:rPr lang="fr-FR" sz="2000" i="1" dirty="0"/>
              <a:t>- A </a:t>
            </a:r>
            <a:r>
              <a:rPr lang="fr-FR" sz="2000" i="1" dirty="0" err="1"/>
              <a:t>monachis</a:t>
            </a:r>
            <a:r>
              <a:rPr lang="fr-FR" sz="2000" i="1" dirty="0"/>
              <a:t> </a:t>
            </a:r>
            <a:r>
              <a:rPr lang="fr-FR" sz="2000" i="1" dirty="0" err="1"/>
              <a:t>pulchrae</a:t>
            </a:r>
            <a:r>
              <a:rPr lang="fr-FR" sz="2000" i="1" dirty="0"/>
              <a:t> </a:t>
            </a:r>
            <a:r>
              <a:rPr lang="fr-FR" sz="2000" i="1" dirty="0" err="1"/>
              <a:t>rosae</a:t>
            </a:r>
            <a:r>
              <a:rPr lang="fr-FR" sz="2000" i="1" dirty="0"/>
              <a:t> </a:t>
            </a:r>
            <a:r>
              <a:rPr lang="fr-FR" sz="2000" i="1" dirty="0" err="1"/>
              <a:t>delebantur</a:t>
            </a:r>
            <a:endParaRPr lang="fr-FR" sz="2000" i="1" dirty="0"/>
          </a:p>
          <a:p>
            <a:pPr marL="0" indent="0">
              <a:buNone/>
            </a:pPr>
            <a:r>
              <a:rPr lang="fr-FR" sz="2000" i="1" dirty="0"/>
              <a:t>- </a:t>
            </a:r>
            <a:r>
              <a:rPr lang="fr-FR" sz="2000" i="1" dirty="0" err="1"/>
              <a:t>Monachi</a:t>
            </a:r>
            <a:r>
              <a:rPr lang="fr-FR" sz="2000" i="1" dirty="0"/>
              <a:t> magna castra </a:t>
            </a:r>
            <a:r>
              <a:rPr lang="fr-FR" sz="2000" i="1" dirty="0" err="1"/>
              <a:t>dominorum</a:t>
            </a:r>
            <a:r>
              <a:rPr lang="fr-FR" sz="2000" i="1" dirty="0"/>
              <a:t> </a:t>
            </a:r>
            <a:r>
              <a:rPr lang="fr-FR" sz="2000" i="1" dirty="0" err="1"/>
              <a:t>delent</a:t>
            </a:r>
            <a:endParaRPr lang="fr-FR" sz="2000" i="1" dirty="0"/>
          </a:p>
          <a:p>
            <a:pPr marL="0" indent="0">
              <a:buNone/>
            </a:pPr>
            <a:r>
              <a:rPr lang="fr-FR" sz="2000" i="1" dirty="0"/>
              <a:t>- </a:t>
            </a:r>
            <a:r>
              <a:rPr lang="fr-FR" sz="2000" i="1" dirty="0" err="1"/>
              <a:t>Bonos</a:t>
            </a:r>
            <a:r>
              <a:rPr lang="fr-FR" sz="2000" i="1" dirty="0"/>
              <a:t> </a:t>
            </a:r>
            <a:r>
              <a:rPr lang="fr-FR" sz="2000" i="1" dirty="0" err="1"/>
              <a:t>magistros</a:t>
            </a:r>
            <a:r>
              <a:rPr lang="fr-FR" sz="2000" i="1" dirty="0"/>
              <a:t> scholae </a:t>
            </a:r>
            <a:r>
              <a:rPr lang="fr-FR" sz="2000" i="1" dirty="0" err="1"/>
              <a:t>Chamberiaci</a:t>
            </a:r>
            <a:r>
              <a:rPr lang="fr-FR" sz="2000" i="1" dirty="0"/>
              <a:t> </a:t>
            </a:r>
            <a:r>
              <a:rPr lang="fr-FR" sz="2000" i="1" dirty="0" err="1"/>
              <a:t>amabimus</a:t>
            </a:r>
            <a:endParaRPr lang="fr-FR" sz="2000" i="1" dirty="0"/>
          </a:p>
          <a:p>
            <a:endParaRPr lang="fr-FR" sz="2000" i="1" dirty="0"/>
          </a:p>
          <a:p>
            <a:pPr marL="0" indent="0">
              <a:buNone/>
            </a:pPr>
            <a:r>
              <a:rPr lang="fr-FR" sz="2000" dirty="0"/>
              <a:t>Vocabulaire :</a:t>
            </a:r>
          </a:p>
          <a:p>
            <a:r>
              <a:rPr lang="fr-FR" sz="2000" dirty="0"/>
              <a:t>A (+ ab.) : par</a:t>
            </a:r>
          </a:p>
          <a:p>
            <a:r>
              <a:rPr lang="fr-FR" sz="2000" dirty="0"/>
              <a:t>Castrum, i, n. : château</a:t>
            </a:r>
          </a:p>
          <a:p>
            <a:r>
              <a:rPr lang="fr-FR" sz="2000" dirty="0"/>
              <a:t>Dominus, i, m. : seigneur</a:t>
            </a:r>
          </a:p>
          <a:p>
            <a:r>
              <a:rPr lang="fr-FR" sz="2000" dirty="0"/>
              <a:t>Magnus, a, um : grand</a:t>
            </a:r>
          </a:p>
          <a:p>
            <a:r>
              <a:rPr lang="fr-FR" sz="2000" dirty="0" err="1"/>
              <a:t>Monachus</a:t>
            </a:r>
            <a:r>
              <a:rPr lang="fr-FR" sz="2000" dirty="0"/>
              <a:t>, i, m. : moine</a:t>
            </a:r>
          </a:p>
          <a:p>
            <a:r>
              <a:rPr lang="fr-FR" sz="2000" dirty="0" err="1"/>
              <a:t>Pulcher</a:t>
            </a:r>
            <a:r>
              <a:rPr lang="fr-FR" sz="2000" dirty="0"/>
              <a:t>, </a:t>
            </a:r>
            <a:r>
              <a:rPr lang="fr-FR" sz="2000" dirty="0" err="1"/>
              <a:t>pulchra</a:t>
            </a:r>
            <a:r>
              <a:rPr lang="fr-FR" sz="2000" dirty="0"/>
              <a:t>, </a:t>
            </a:r>
            <a:r>
              <a:rPr lang="fr-FR" sz="2000" dirty="0" err="1"/>
              <a:t>pulchrum</a:t>
            </a:r>
            <a:r>
              <a:rPr lang="fr-FR" sz="2000" dirty="0"/>
              <a:t> : joli</a:t>
            </a:r>
          </a:p>
          <a:p>
            <a:r>
              <a:rPr lang="fr-FR" sz="2000" dirty="0"/>
              <a:t>Magister, </a:t>
            </a:r>
            <a:r>
              <a:rPr lang="fr-FR" sz="2000" dirty="0" err="1"/>
              <a:t>magistri</a:t>
            </a:r>
            <a:r>
              <a:rPr lang="fr-FR" sz="2000" dirty="0"/>
              <a:t> : professeur</a:t>
            </a:r>
          </a:p>
          <a:p>
            <a:endParaRPr lang="fr-FR" sz="2000" dirty="0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EE339907-3C42-460D-B434-46A32AEEF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26177"/>
            <a:ext cx="7729728" cy="961688"/>
          </a:xfrm>
        </p:spPr>
        <p:txBody>
          <a:bodyPr/>
          <a:lstStyle/>
          <a:p>
            <a:r>
              <a:rPr lang="fr-FR" dirty="0"/>
              <a:t>EXERCICE</a:t>
            </a:r>
          </a:p>
        </p:txBody>
      </p:sp>
    </p:spTree>
    <p:extLst>
      <p:ext uri="{BB962C8B-B14F-4D97-AF65-F5344CB8AC3E}">
        <p14:creationId xmlns:p14="http://schemas.microsoft.com/office/powerpoint/2010/main" val="1742751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EDFCA1-965E-4DFC-9AF9-84D6337D6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53277"/>
            <a:ext cx="7729728" cy="849854"/>
          </a:xfrm>
        </p:spPr>
        <p:txBody>
          <a:bodyPr/>
          <a:lstStyle/>
          <a:p>
            <a:r>
              <a:rPr lang="fr-FR" dirty="0"/>
              <a:t>Le verbe être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4E35C90-AB8E-42EF-AC79-A88E37F6CE50}"/>
              </a:ext>
            </a:extLst>
          </p:cNvPr>
          <p:cNvSpPr txBox="1"/>
          <p:nvPr/>
        </p:nvSpPr>
        <p:spPr>
          <a:xfrm>
            <a:off x="5016139" y="1069243"/>
            <a:ext cx="3011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i="1" dirty="0" err="1"/>
              <a:t>Sum</a:t>
            </a:r>
            <a:r>
              <a:rPr lang="fr-FR" sz="2400" i="1" dirty="0"/>
              <a:t>, es, esse, fui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8944F60C-F048-47DA-9FED-F54FF8A5BC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2036111"/>
              </p:ext>
            </p:extLst>
          </p:nvPr>
        </p:nvGraphicFramePr>
        <p:xfrm>
          <a:off x="3165181" y="1546525"/>
          <a:ext cx="6244046" cy="216084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303802">
                  <a:extLst>
                    <a:ext uri="{9D8B030D-6E8A-4147-A177-3AD203B41FA5}">
                      <a16:colId xmlns:a16="http://schemas.microsoft.com/office/drawing/2014/main" val="466053984"/>
                    </a:ext>
                  </a:extLst>
                </a:gridCol>
                <a:gridCol w="2159173">
                  <a:extLst>
                    <a:ext uri="{9D8B030D-6E8A-4147-A177-3AD203B41FA5}">
                      <a16:colId xmlns:a16="http://schemas.microsoft.com/office/drawing/2014/main" val="3087490074"/>
                    </a:ext>
                  </a:extLst>
                </a:gridCol>
                <a:gridCol w="1781071">
                  <a:extLst>
                    <a:ext uri="{9D8B030D-6E8A-4147-A177-3AD203B41FA5}">
                      <a16:colId xmlns:a16="http://schemas.microsoft.com/office/drawing/2014/main" val="3110499079"/>
                    </a:ext>
                  </a:extLst>
                </a:gridCol>
              </a:tblGrid>
              <a:tr h="308692">
                <a:tc>
                  <a:txBody>
                    <a:bodyPr/>
                    <a:lstStyle/>
                    <a:p>
                      <a:r>
                        <a:rPr lang="fr-FR" sz="1800" dirty="0">
                          <a:effectLst/>
                        </a:rPr>
                        <a:t>Présent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800" dirty="0">
                          <a:effectLst/>
                        </a:rPr>
                        <a:t>Imparfait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800" dirty="0">
                          <a:effectLst/>
                        </a:rPr>
                        <a:t>Futur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48695721"/>
                  </a:ext>
                </a:extLst>
              </a:tr>
              <a:tr h="308692">
                <a:tc>
                  <a:txBody>
                    <a:bodyPr/>
                    <a:lstStyle/>
                    <a:p>
                      <a:r>
                        <a:rPr lang="fr-FR" sz="1800" dirty="0" err="1">
                          <a:effectLst/>
                        </a:rPr>
                        <a:t>sum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800" b="1" dirty="0" err="1">
                          <a:solidFill>
                            <a:schemeClr val="bg1"/>
                          </a:solidFill>
                          <a:effectLst/>
                        </a:rPr>
                        <a:t>eram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err="1">
                          <a:effectLst/>
                        </a:rPr>
                        <a:t>ero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6767890"/>
                  </a:ext>
                </a:extLst>
              </a:tr>
              <a:tr h="308692">
                <a:tc>
                  <a:txBody>
                    <a:bodyPr/>
                    <a:lstStyle/>
                    <a:p>
                      <a:r>
                        <a:rPr lang="fr-FR" sz="1800" dirty="0">
                          <a:effectLst/>
                        </a:rPr>
                        <a:t>es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800" b="1" dirty="0" err="1">
                          <a:solidFill>
                            <a:schemeClr val="bg1"/>
                          </a:solidFill>
                          <a:effectLst/>
                        </a:rPr>
                        <a:t>eras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err="1">
                          <a:effectLst/>
                        </a:rPr>
                        <a:t>eris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9907736"/>
                  </a:ext>
                </a:extLst>
              </a:tr>
              <a:tr h="308692">
                <a:tc>
                  <a:txBody>
                    <a:bodyPr/>
                    <a:lstStyle/>
                    <a:p>
                      <a:r>
                        <a:rPr lang="fr-FR" sz="1800" dirty="0">
                          <a:effectLst/>
                        </a:rPr>
                        <a:t>est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800" b="1">
                          <a:solidFill>
                            <a:schemeClr val="bg1"/>
                          </a:solidFill>
                          <a:effectLst/>
                        </a:rPr>
                        <a:t>erat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err="1">
                          <a:effectLst/>
                        </a:rPr>
                        <a:t>erit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67556745"/>
                  </a:ext>
                </a:extLst>
              </a:tr>
              <a:tr h="308692">
                <a:tc>
                  <a:txBody>
                    <a:bodyPr/>
                    <a:lstStyle/>
                    <a:p>
                      <a:r>
                        <a:rPr lang="fr-FR" sz="1800" dirty="0" err="1">
                          <a:effectLst/>
                        </a:rPr>
                        <a:t>sumus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800" b="1" dirty="0" err="1">
                          <a:solidFill>
                            <a:schemeClr val="bg1"/>
                          </a:solidFill>
                          <a:effectLst/>
                        </a:rPr>
                        <a:t>eramus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err="1">
                          <a:effectLst/>
                        </a:rPr>
                        <a:t>erimus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9979503"/>
                  </a:ext>
                </a:extLst>
              </a:tr>
              <a:tr h="308692">
                <a:tc>
                  <a:txBody>
                    <a:bodyPr/>
                    <a:lstStyle/>
                    <a:p>
                      <a:r>
                        <a:rPr lang="fr-FR" sz="1800" dirty="0" err="1">
                          <a:effectLst/>
                        </a:rPr>
                        <a:t>estis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800" b="1" dirty="0" err="1">
                          <a:solidFill>
                            <a:schemeClr val="bg1"/>
                          </a:solidFill>
                          <a:effectLst/>
                        </a:rPr>
                        <a:t>eratis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err="1">
                          <a:effectLst/>
                        </a:rPr>
                        <a:t>eritis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30983607"/>
                  </a:ext>
                </a:extLst>
              </a:tr>
              <a:tr h="308692">
                <a:tc>
                  <a:txBody>
                    <a:bodyPr/>
                    <a:lstStyle/>
                    <a:p>
                      <a:r>
                        <a:rPr lang="fr-FR" sz="1800" dirty="0" err="1">
                          <a:effectLst/>
                        </a:rPr>
                        <a:t>sunt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800" b="1" dirty="0" err="1">
                          <a:effectLst/>
                        </a:rPr>
                        <a:t>erant</a:t>
                      </a:r>
                      <a:endParaRPr lang="fr-F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800" dirty="0" err="1">
                          <a:effectLst/>
                        </a:rPr>
                        <a:t>erunt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26268700"/>
                  </a:ext>
                </a:extLst>
              </a:tr>
            </a:tbl>
          </a:graphicData>
        </a:graphic>
      </p:graphicFrame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3D71523-9925-43DC-99D9-1FDF43EF3C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8741352"/>
              </p:ext>
            </p:extLst>
          </p:nvPr>
        </p:nvGraphicFramePr>
        <p:xfrm>
          <a:off x="3178629" y="3969990"/>
          <a:ext cx="6244046" cy="21608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00902">
                  <a:extLst>
                    <a:ext uri="{9D8B030D-6E8A-4147-A177-3AD203B41FA5}">
                      <a16:colId xmlns:a16="http://schemas.microsoft.com/office/drawing/2014/main" val="687848527"/>
                    </a:ext>
                  </a:extLst>
                </a:gridCol>
                <a:gridCol w="2149178">
                  <a:extLst>
                    <a:ext uri="{9D8B030D-6E8A-4147-A177-3AD203B41FA5}">
                      <a16:colId xmlns:a16="http://schemas.microsoft.com/office/drawing/2014/main" val="2683892963"/>
                    </a:ext>
                  </a:extLst>
                </a:gridCol>
                <a:gridCol w="1793966">
                  <a:extLst>
                    <a:ext uri="{9D8B030D-6E8A-4147-A177-3AD203B41FA5}">
                      <a16:colId xmlns:a16="http://schemas.microsoft.com/office/drawing/2014/main" val="3436754675"/>
                    </a:ext>
                  </a:extLst>
                </a:gridCol>
              </a:tblGrid>
              <a:tr h="308692">
                <a:tc>
                  <a:txBody>
                    <a:bodyPr/>
                    <a:lstStyle/>
                    <a:p>
                      <a:pPr algn="l"/>
                      <a:r>
                        <a:rPr lang="fr-FR" sz="1800" b="1" dirty="0">
                          <a:solidFill>
                            <a:schemeClr val="bg1"/>
                          </a:solidFill>
                          <a:effectLst/>
                        </a:rPr>
                        <a:t>Parfait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b="1" dirty="0">
                          <a:solidFill>
                            <a:schemeClr val="bg1"/>
                          </a:solidFill>
                          <a:effectLst/>
                        </a:rPr>
                        <a:t>Plus-que-parfait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b="1">
                          <a:solidFill>
                            <a:schemeClr val="bg1"/>
                          </a:solidFill>
                          <a:effectLst/>
                        </a:rPr>
                        <a:t>Futur antérieur</a:t>
                      </a:r>
                      <a:endParaRPr lang="fr-FR" sz="18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2390248"/>
                  </a:ext>
                </a:extLst>
              </a:tr>
              <a:tr h="308692">
                <a:tc>
                  <a:txBody>
                    <a:bodyPr/>
                    <a:lstStyle/>
                    <a:p>
                      <a:pPr algn="l"/>
                      <a:r>
                        <a:rPr lang="fr-FR" sz="1800" b="1">
                          <a:solidFill>
                            <a:schemeClr val="bg1"/>
                          </a:solidFill>
                          <a:effectLst/>
                        </a:rPr>
                        <a:t>fui</a:t>
                      </a:r>
                      <a:endParaRPr lang="fr-FR" sz="18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b="1">
                          <a:solidFill>
                            <a:schemeClr val="bg1"/>
                          </a:solidFill>
                          <a:effectLst/>
                        </a:rPr>
                        <a:t>fueram</a:t>
                      </a:r>
                      <a:endParaRPr lang="fr-FR" sz="18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b="1">
                          <a:solidFill>
                            <a:schemeClr val="bg1"/>
                          </a:solidFill>
                          <a:effectLst/>
                        </a:rPr>
                        <a:t>fuero</a:t>
                      </a:r>
                      <a:endParaRPr lang="fr-FR" sz="18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567073"/>
                  </a:ext>
                </a:extLst>
              </a:tr>
              <a:tr h="308692">
                <a:tc>
                  <a:txBody>
                    <a:bodyPr/>
                    <a:lstStyle/>
                    <a:p>
                      <a:pPr algn="l"/>
                      <a:r>
                        <a:rPr lang="fr-FR" sz="1800" b="1">
                          <a:solidFill>
                            <a:schemeClr val="bg1"/>
                          </a:solidFill>
                          <a:effectLst/>
                        </a:rPr>
                        <a:t>fuisti</a:t>
                      </a:r>
                      <a:endParaRPr lang="fr-FR" sz="18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b="1">
                          <a:solidFill>
                            <a:schemeClr val="bg1"/>
                          </a:solidFill>
                          <a:effectLst/>
                        </a:rPr>
                        <a:t>fueras</a:t>
                      </a:r>
                      <a:endParaRPr lang="fr-FR" sz="18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b="1">
                          <a:solidFill>
                            <a:schemeClr val="bg1"/>
                          </a:solidFill>
                          <a:effectLst/>
                        </a:rPr>
                        <a:t>fueris</a:t>
                      </a:r>
                      <a:endParaRPr lang="fr-FR" sz="18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9854941"/>
                  </a:ext>
                </a:extLst>
              </a:tr>
              <a:tr h="308692">
                <a:tc>
                  <a:txBody>
                    <a:bodyPr/>
                    <a:lstStyle/>
                    <a:p>
                      <a:pPr algn="l"/>
                      <a:r>
                        <a:rPr lang="fr-FR" sz="1800" b="1">
                          <a:solidFill>
                            <a:schemeClr val="bg1"/>
                          </a:solidFill>
                          <a:effectLst/>
                        </a:rPr>
                        <a:t>fuit</a:t>
                      </a:r>
                      <a:endParaRPr lang="fr-FR" sz="18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b="1">
                          <a:solidFill>
                            <a:schemeClr val="bg1"/>
                          </a:solidFill>
                          <a:effectLst/>
                        </a:rPr>
                        <a:t>fuerat</a:t>
                      </a:r>
                      <a:endParaRPr lang="fr-FR" sz="18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b="1">
                          <a:solidFill>
                            <a:schemeClr val="bg1"/>
                          </a:solidFill>
                          <a:effectLst/>
                        </a:rPr>
                        <a:t>fuerit</a:t>
                      </a:r>
                      <a:endParaRPr lang="fr-FR" sz="18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9715166"/>
                  </a:ext>
                </a:extLst>
              </a:tr>
              <a:tr h="308692">
                <a:tc>
                  <a:txBody>
                    <a:bodyPr/>
                    <a:lstStyle/>
                    <a:p>
                      <a:pPr algn="l"/>
                      <a:r>
                        <a:rPr lang="fr-FR" sz="1800" b="1">
                          <a:solidFill>
                            <a:schemeClr val="bg1"/>
                          </a:solidFill>
                          <a:effectLst/>
                        </a:rPr>
                        <a:t>fuimus</a:t>
                      </a:r>
                      <a:endParaRPr lang="fr-FR" sz="18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b="1">
                          <a:solidFill>
                            <a:schemeClr val="bg1"/>
                          </a:solidFill>
                          <a:effectLst/>
                        </a:rPr>
                        <a:t>fueramus</a:t>
                      </a:r>
                      <a:endParaRPr lang="fr-FR" sz="18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b="1">
                          <a:solidFill>
                            <a:schemeClr val="bg1"/>
                          </a:solidFill>
                          <a:effectLst/>
                        </a:rPr>
                        <a:t>fuerimus</a:t>
                      </a:r>
                      <a:endParaRPr lang="fr-FR" sz="18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2673087"/>
                  </a:ext>
                </a:extLst>
              </a:tr>
              <a:tr h="308692">
                <a:tc>
                  <a:txBody>
                    <a:bodyPr/>
                    <a:lstStyle/>
                    <a:p>
                      <a:pPr algn="l"/>
                      <a:r>
                        <a:rPr lang="fr-FR" sz="1800" b="1">
                          <a:solidFill>
                            <a:schemeClr val="bg1"/>
                          </a:solidFill>
                          <a:effectLst/>
                        </a:rPr>
                        <a:t>fuistis</a:t>
                      </a:r>
                      <a:endParaRPr lang="fr-FR" sz="18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b="1">
                          <a:solidFill>
                            <a:schemeClr val="bg1"/>
                          </a:solidFill>
                          <a:effectLst/>
                        </a:rPr>
                        <a:t>fueratis</a:t>
                      </a:r>
                      <a:endParaRPr lang="fr-FR" sz="18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b="1">
                          <a:solidFill>
                            <a:schemeClr val="bg1"/>
                          </a:solidFill>
                          <a:effectLst/>
                        </a:rPr>
                        <a:t>fueritis</a:t>
                      </a:r>
                      <a:endParaRPr lang="fr-FR" sz="18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7193929"/>
                  </a:ext>
                </a:extLst>
              </a:tr>
              <a:tr h="308692">
                <a:tc>
                  <a:txBody>
                    <a:bodyPr/>
                    <a:lstStyle/>
                    <a:p>
                      <a:pPr algn="l"/>
                      <a:r>
                        <a:rPr lang="fr-FR" sz="1800" b="1">
                          <a:solidFill>
                            <a:schemeClr val="bg1"/>
                          </a:solidFill>
                          <a:effectLst/>
                        </a:rPr>
                        <a:t>fuerunt</a:t>
                      </a:r>
                      <a:endParaRPr lang="fr-FR" sz="18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b="1">
                          <a:solidFill>
                            <a:schemeClr val="bg1"/>
                          </a:solidFill>
                          <a:effectLst/>
                        </a:rPr>
                        <a:t>fuerant</a:t>
                      </a:r>
                      <a:endParaRPr lang="fr-FR" sz="18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b="1" dirty="0" err="1">
                          <a:solidFill>
                            <a:schemeClr val="bg1"/>
                          </a:solidFill>
                          <a:effectLst/>
                        </a:rPr>
                        <a:t>fuerint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8009836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1B35CF4A-2F69-4210-AFF5-E30E39E370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792" y="158518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5457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8D573AA-8196-47A5-8932-128053B3AFEC}"/>
              </a:ext>
            </a:extLst>
          </p:cNvPr>
          <p:cNvSpPr txBox="1"/>
          <p:nvPr/>
        </p:nvSpPr>
        <p:spPr>
          <a:xfrm>
            <a:off x="509453" y="1614388"/>
            <a:ext cx="1110778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00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Le verbe être a de nombreux composé</a:t>
            </a:r>
            <a:r>
              <a:rPr lang="fr-FR" sz="2000" dirty="0">
                <a:latin typeface="Gill Sans MT" panose="020B0502020104020203" pitchFamily="34" charset="0"/>
                <a:ea typeface="Times New Roman" panose="02020603050405020304" pitchFamily="18" charset="0"/>
              </a:rPr>
              <a:t>s</a:t>
            </a:r>
            <a:r>
              <a:rPr lang="fr-FR" sz="200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 qui se construisent à l’aide d’un suffixe. Parmi les principaux, on trouve :</a:t>
            </a:r>
          </a:p>
          <a:p>
            <a:pPr algn="just"/>
            <a:r>
              <a:rPr lang="fr-FR" sz="200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 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5C6C1795-CA22-41CA-BD85-36BC96A7F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53277"/>
            <a:ext cx="7729728" cy="849854"/>
          </a:xfrm>
        </p:spPr>
        <p:txBody>
          <a:bodyPr/>
          <a:lstStyle/>
          <a:p>
            <a:r>
              <a:rPr lang="fr-FR" dirty="0"/>
              <a:t>Les composés de SUM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CCF7843-4FC1-4E9F-A815-EC408F617399}"/>
              </a:ext>
            </a:extLst>
          </p:cNvPr>
          <p:cNvSpPr txBox="1"/>
          <p:nvPr/>
        </p:nvSpPr>
        <p:spPr>
          <a:xfrm>
            <a:off x="1336765" y="2278973"/>
            <a:ext cx="10711543" cy="32697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00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 </a:t>
            </a:r>
          </a:p>
          <a:p>
            <a:pPr marL="449580" algn="just">
              <a:lnSpc>
                <a:spcPct val="150000"/>
              </a:lnSpc>
              <a:spcAft>
                <a:spcPts val="1200"/>
              </a:spcAft>
            </a:pPr>
            <a:r>
              <a:rPr lang="fr-FR" sz="2000" i="1" dirty="0" err="1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Adsum</a:t>
            </a:r>
            <a:r>
              <a:rPr lang="fr-FR" sz="2000" i="1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, </a:t>
            </a:r>
            <a:r>
              <a:rPr lang="fr-FR" sz="2000" i="1" dirty="0" err="1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ades</a:t>
            </a:r>
            <a:r>
              <a:rPr lang="fr-FR" sz="2000" i="1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, </a:t>
            </a:r>
            <a:r>
              <a:rPr lang="fr-FR" sz="2000" i="1" dirty="0" err="1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adesse</a:t>
            </a:r>
            <a:r>
              <a:rPr lang="fr-FR" sz="2000" i="1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, </a:t>
            </a:r>
            <a:r>
              <a:rPr lang="fr-FR" sz="2000" i="1" dirty="0" err="1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affui</a:t>
            </a:r>
            <a:r>
              <a:rPr lang="fr-FR" sz="200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 : je suis près de, je suis présent</a:t>
            </a:r>
          </a:p>
          <a:p>
            <a:pPr marL="449580" algn="just">
              <a:lnSpc>
                <a:spcPct val="150000"/>
              </a:lnSpc>
              <a:spcAft>
                <a:spcPts val="1200"/>
              </a:spcAft>
            </a:pPr>
            <a:r>
              <a:rPr lang="fr-FR" sz="2000" i="1" dirty="0" err="1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Absum</a:t>
            </a:r>
            <a:r>
              <a:rPr lang="fr-FR" sz="2000" i="1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, </a:t>
            </a:r>
            <a:r>
              <a:rPr lang="fr-FR" sz="2000" i="1" dirty="0" err="1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abes</a:t>
            </a:r>
            <a:r>
              <a:rPr lang="fr-FR" sz="2000" i="1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, </a:t>
            </a:r>
            <a:r>
              <a:rPr lang="fr-FR" sz="2000" i="1" dirty="0" err="1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abesse</a:t>
            </a:r>
            <a:r>
              <a:rPr lang="fr-FR" sz="2000" i="1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, </a:t>
            </a:r>
            <a:r>
              <a:rPr lang="fr-FR" sz="2000" i="1" dirty="0" err="1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afui</a:t>
            </a:r>
            <a:r>
              <a:rPr lang="fr-FR" sz="200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 : je suis loin de, je suis absent</a:t>
            </a:r>
          </a:p>
          <a:p>
            <a:pPr marL="449580" algn="just">
              <a:lnSpc>
                <a:spcPct val="150000"/>
              </a:lnSpc>
              <a:spcAft>
                <a:spcPts val="1200"/>
              </a:spcAft>
            </a:pPr>
            <a:r>
              <a:rPr lang="fr-FR" sz="2000" i="1" dirty="0" err="1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Desum</a:t>
            </a:r>
            <a:r>
              <a:rPr lang="fr-FR" sz="2000" i="1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, </a:t>
            </a:r>
            <a:r>
              <a:rPr lang="fr-FR" sz="2000" i="1" dirty="0" err="1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dees</a:t>
            </a:r>
            <a:r>
              <a:rPr lang="fr-FR" sz="2000" i="1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, </a:t>
            </a:r>
            <a:r>
              <a:rPr lang="fr-FR" sz="2000" i="1" dirty="0" err="1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deesse</a:t>
            </a:r>
            <a:r>
              <a:rPr lang="fr-FR" sz="2000" i="1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, </a:t>
            </a:r>
            <a:r>
              <a:rPr lang="fr-FR" sz="2000" i="1" dirty="0" err="1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defui</a:t>
            </a:r>
            <a:r>
              <a:rPr lang="fr-FR" sz="200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 : je manque, je fais défaut</a:t>
            </a:r>
          </a:p>
          <a:p>
            <a:pPr marL="449580" algn="just">
              <a:lnSpc>
                <a:spcPct val="150000"/>
              </a:lnSpc>
              <a:spcAft>
                <a:spcPts val="1200"/>
              </a:spcAft>
            </a:pPr>
            <a:r>
              <a:rPr lang="fr-FR" sz="2000" i="1" dirty="0" err="1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Præsum</a:t>
            </a:r>
            <a:r>
              <a:rPr lang="fr-FR" sz="2000" i="1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, </a:t>
            </a:r>
            <a:r>
              <a:rPr lang="fr-FR" sz="2000" i="1" dirty="0" err="1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præes</a:t>
            </a:r>
            <a:r>
              <a:rPr lang="fr-FR" sz="2000" i="1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, </a:t>
            </a:r>
            <a:r>
              <a:rPr lang="fr-FR" sz="2000" i="1" dirty="0" err="1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præesse</a:t>
            </a:r>
            <a:r>
              <a:rPr lang="fr-FR" sz="2000" i="1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, </a:t>
            </a:r>
            <a:r>
              <a:rPr lang="fr-FR" sz="2000" i="1" dirty="0" err="1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præfui</a:t>
            </a:r>
            <a:r>
              <a:rPr lang="fr-FR" sz="200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 : être à la tête, commander</a:t>
            </a:r>
          </a:p>
          <a:p>
            <a:pPr marL="449580" algn="just">
              <a:lnSpc>
                <a:spcPct val="150000"/>
              </a:lnSpc>
              <a:spcAft>
                <a:spcPts val="1200"/>
              </a:spcAft>
            </a:pPr>
            <a:r>
              <a:rPr lang="fr-FR" sz="2000" i="1" dirty="0" err="1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Supersum</a:t>
            </a:r>
            <a:r>
              <a:rPr lang="fr-FR" sz="2000" i="1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, </a:t>
            </a:r>
            <a:r>
              <a:rPr lang="fr-FR" sz="2000" i="1" dirty="0" err="1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superes</a:t>
            </a:r>
            <a:r>
              <a:rPr lang="fr-FR" sz="2000" i="1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, </a:t>
            </a:r>
            <a:r>
              <a:rPr lang="fr-FR" sz="2000" i="1" dirty="0" err="1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superesse</a:t>
            </a:r>
            <a:r>
              <a:rPr lang="fr-FR" sz="2000" i="1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, </a:t>
            </a:r>
            <a:r>
              <a:rPr lang="fr-FR" sz="2000" i="1" dirty="0" err="1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superfui</a:t>
            </a:r>
            <a:r>
              <a:rPr lang="fr-FR" sz="200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 : subsister, survivre</a:t>
            </a:r>
          </a:p>
        </p:txBody>
      </p:sp>
    </p:spTree>
    <p:extLst>
      <p:ext uri="{BB962C8B-B14F-4D97-AF65-F5344CB8AC3E}">
        <p14:creationId xmlns:p14="http://schemas.microsoft.com/office/powerpoint/2010/main" val="3218726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EE339907-3C42-460D-B434-46A32AEEF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2876" y="23568"/>
            <a:ext cx="7729728" cy="1188720"/>
          </a:xfrm>
        </p:spPr>
        <p:txBody>
          <a:bodyPr/>
          <a:lstStyle/>
          <a:p>
            <a:r>
              <a:rPr lang="fr-FR" dirty="0"/>
              <a:t>Possum et </a:t>
            </a:r>
            <a:r>
              <a:rPr lang="fr-FR" dirty="0" err="1"/>
              <a:t>Prosum</a:t>
            </a:r>
            <a:endParaRPr lang="fr-FR" dirty="0"/>
          </a:p>
        </p:txBody>
      </p:sp>
      <p:graphicFrame>
        <p:nvGraphicFramePr>
          <p:cNvPr id="7" name="Espace réservé du contenu 6">
            <a:extLst>
              <a:ext uri="{FF2B5EF4-FFF2-40B4-BE49-F238E27FC236}">
                <a16:creationId xmlns:a16="http://schemas.microsoft.com/office/drawing/2014/main" id="{F92A87EB-206D-4927-B9AC-15839800FB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1769322"/>
              </p:ext>
            </p:extLst>
          </p:nvPr>
        </p:nvGraphicFramePr>
        <p:xfrm>
          <a:off x="2046514" y="2314179"/>
          <a:ext cx="8296091" cy="17068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464016">
                  <a:extLst>
                    <a:ext uri="{9D8B030D-6E8A-4147-A177-3AD203B41FA5}">
                      <a16:colId xmlns:a16="http://schemas.microsoft.com/office/drawing/2014/main" val="3290808355"/>
                    </a:ext>
                  </a:extLst>
                </a:gridCol>
                <a:gridCol w="1301347">
                  <a:extLst>
                    <a:ext uri="{9D8B030D-6E8A-4147-A177-3AD203B41FA5}">
                      <a16:colId xmlns:a16="http://schemas.microsoft.com/office/drawing/2014/main" val="2426371239"/>
                    </a:ext>
                  </a:extLst>
                </a:gridCol>
                <a:gridCol w="1461305">
                  <a:extLst>
                    <a:ext uri="{9D8B030D-6E8A-4147-A177-3AD203B41FA5}">
                      <a16:colId xmlns:a16="http://schemas.microsoft.com/office/drawing/2014/main" val="2985910236"/>
                    </a:ext>
                  </a:extLst>
                </a:gridCol>
                <a:gridCol w="1466727">
                  <a:extLst>
                    <a:ext uri="{9D8B030D-6E8A-4147-A177-3AD203B41FA5}">
                      <a16:colId xmlns:a16="http://schemas.microsoft.com/office/drawing/2014/main" val="1998700301"/>
                    </a:ext>
                  </a:extLst>
                </a:gridCol>
                <a:gridCol w="1308578">
                  <a:extLst>
                    <a:ext uri="{9D8B030D-6E8A-4147-A177-3AD203B41FA5}">
                      <a16:colId xmlns:a16="http://schemas.microsoft.com/office/drawing/2014/main" val="758503563"/>
                    </a:ext>
                  </a:extLst>
                </a:gridCol>
                <a:gridCol w="1294118">
                  <a:extLst>
                    <a:ext uri="{9D8B030D-6E8A-4147-A177-3AD203B41FA5}">
                      <a16:colId xmlns:a16="http://schemas.microsoft.com/office/drawing/2014/main" val="948634854"/>
                    </a:ext>
                  </a:extLst>
                </a:gridCol>
              </a:tblGrid>
              <a:tr h="138430"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Présent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Imparfait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Futur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3841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it-IT" sz="1600" b="1">
                          <a:solidFill>
                            <a:schemeClr val="bg1"/>
                          </a:solidFill>
                          <a:effectLst/>
                        </a:rPr>
                        <a:t>Possum 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it-IT" sz="1600" b="1" dirty="0">
                          <a:solidFill>
                            <a:schemeClr val="bg1"/>
                          </a:solidFill>
                          <a:effectLst/>
                        </a:rPr>
                        <a:t>Prosum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it-IT" sz="1600" b="1">
                          <a:solidFill>
                            <a:schemeClr val="bg1"/>
                          </a:solidFill>
                          <a:effectLst/>
                        </a:rPr>
                        <a:t>Poteram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it-IT" sz="1600" b="1">
                          <a:solidFill>
                            <a:schemeClr val="bg1"/>
                          </a:solidFill>
                          <a:effectLst/>
                        </a:rPr>
                        <a:t>Proderam 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it-IT" sz="1600" b="1">
                          <a:solidFill>
                            <a:schemeClr val="bg1"/>
                          </a:solidFill>
                          <a:effectLst/>
                        </a:rPr>
                        <a:t>Potero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it-IT" sz="1600" b="1">
                          <a:solidFill>
                            <a:schemeClr val="bg1"/>
                          </a:solidFill>
                          <a:effectLst/>
                        </a:rPr>
                        <a:t>Prodero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18683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Potes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Prodes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Poteras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Proderas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Poteris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Proderis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86425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Potest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Prodest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Poterat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Proderat 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Poterit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Proderit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68969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Possumus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Prosumus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Poteramus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Proderamus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Poterimus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Proderimus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42042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Potestis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Prodestis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Poteratis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Proderatis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Poteritis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Proderitis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2671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Possunt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Prosunt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Poterant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Proderant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Poterunt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Proderunt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614616"/>
                  </a:ext>
                </a:extLst>
              </a:tr>
            </a:tbl>
          </a:graphicData>
        </a:graphic>
      </p:graphicFrame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909CCD73-0755-4196-9E40-6295D1282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9595399"/>
              </p:ext>
            </p:extLst>
          </p:nvPr>
        </p:nvGraphicFramePr>
        <p:xfrm>
          <a:off x="2113577" y="4277019"/>
          <a:ext cx="8296092" cy="208894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435862">
                  <a:extLst>
                    <a:ext uri="{9D8B030D-6E8A-4147-A177-3AD203B41FA5}">
                      <a16:colId xmlns:a16="http://schemas.microsoft.com/office/drawing/2014/main" val="3103884444"/>
                    </a:ext>
                  </a:extLst>
                </a:gridCol>
                <a:gridCol w="1276322">
                  <a:extLst>
                    <a:ext uri="{9D8B030D-6E8A-4147-A177-3AD203B41FA5}">
                      <a16:colId xmlns:a16="http://schemas.microsoft.com/office/drawing/2014/main" val="2324352301"/>
                    </a:ext>
                  </a:extLst>
                </a:gridCol>
                <a:gridCol w="1435862">
                  <a:extLst>
                    <a:ext uri="{9D8B030D-6E8A-4147-A177-3AD203B41FA5}">
                      <a16:colId xmlns:a16="http://schemas.microsoft.com/office/drawing/2014/main" val="1975326210"/>
                    </a:ext>
                  </a:extLst>
                </a:gridCol>
                <a:gridCol w="1435862">
                  <a:extLst>
                    <a:ext uri="{9D8B030D-6E8A-4147-A177-3AD203B41FA5}">
                      <a16:colId xmlns:a16="http://schemas.microsoft.com/office/drawing/2014/main" val="1814637114"/>
                    </a:ext>
                  </a:extLst>
                </a:gridCol>
                <a:gridCol w="1276322">
                  <a:extLst>
                    <a:ext uri="{9D8B030D-6E8A-4147-A177-3AD203B41FA5}">
                      <a16:colId xmlns:a16="http://schemas.microsoft.com/office/drawing/2014/main" val="2981166704"/>
                    </a:ext>
                  </a:extLst>
                </a:gridCol>
                <a:gridCol w="1435862">
                  <a:extLst>
                    <a:ext uri="{9D8B030D-6E8A-4147-A177-3AD203B41FA5}">
                      <a16:colId xmlns:a16="http://schemas.microsoft.com/office/drawing/2014/main" val="1771639192"/>
                    </a:ext>
                  </a:extLst>
                </a:gridCol>
              </a:tblGrid>
              <a:tr h="247316"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Parfait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Plus-que-parfait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Futur antérieur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0983246"/>
                  </a:ext>
                </a:extLst>
              </a:tr>
              <a:tr h="247316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bg1"/>
                          </a:solidFill>
                          <a:effectLst/>
                        </a:rPr>
                        <a:t>Potui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bg1"/>
                          </a:solidFill>
                          <a:effectLst/>
                        </a:rPr>
                        <a:t>Profui 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>
                          <a:solidFill>
                            <a:schemeClr val="bg1"/>
                          </a:solidFill>
                          <a:effectLst/>
                        </a:rPr>
                        <a:t>Potueram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>
                          <a:solidFill>
                            <a:schemeClr val="bg1"/>
                          </a:solidFill>
                          <a:effectLst/>
                        </a:rPr>
                        <a:t>Produeram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>
                          <a:solidFill>
                            <a:schemeClr val="bg1"/>
                          </a:solidFill>
                          <a:effectLst/>
                        </a:rPr>
                        <a:t>Potuero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>
                          <a:solidFill>
                            <a:schemeClr val="bg1"/>
                          </a:solidFill>
                          <a:effectLst/>
                        </a:rPr>
                        <a:t>Produero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3372067"/>
                  </a:ext>
                </a:extLst>
              </a:tr>
              <a:tr h="247316">
                <a:tc>
                  <a:txBody>
                    <a:bodyPr/>
                    <a:lstStyle/>
                    <a:p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Potuisti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Profuisti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Potueras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Produeras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Potueris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Produeris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7176377"/>
                  </a:ext>
                </a:extLst>
              </a:tr>
              <a:tr h="247316">
                <a:tc>
                  <a:txBody>
                    <a:bodyPr/>
                    <a:lstStyle/>
                    <a:p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Potuit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Profuit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Potuerat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Produerat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Potuerit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Produerit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211041"/>
                  </a:ext>
                </a:extLst>
              </a:tr>
              <a:tr h="357737">
                <a:tc>
                  <a:txBody>
                    <a:bodyPr/>
                    <a:lstStyle/>
                    <a:p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Potuimus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Profuimus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Potueramus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Produeramus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Potuerimus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Produerimus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4856399"/>
                  </a:ext>
                </a:extLst>
              </a:tr>
              <a:tr h="247316">
                <a:tc>
                  <a:txBody>
                    <a:bodyPr/>
                    <a:lstStyle/>
                    <a:p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Potuistis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Profuistis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Potueratis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Produeratis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Potueritis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Produeritis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196828"/>
                  </a:ext>
                </a:extLst>
              </a:tr>
              <a:tr h="494632">
                <a:tc>
                  <a:txBody>
                    <a:bodyPr/>
                    <a:lstStyle/>
                    <a:p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Potuerunt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Profuerunt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Potuerant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Produerant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Potuerint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Produerint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0044790"/>
                  </a:ext>
                </a:extLst>
              </a:tr>
            </a:tbl>
          </a:graphicData>
        </a:graphic>
      </p:graphicFrame>
      <p:sp>
        <p:nvSpPr>
          <p:cNvPr id="9" name="Rectangle 1">
            <a:extLst>
              <a:ext uri="{FF2B5EF4-FFF2-40B4-BE49-F238E27FC236}">
                <a16:creationId xmlns:a16="http://schemas.microsoft.com/office/drawing/2014/main" id="{CF975162-2D5D-44F4-9807-45BEC4D03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926" y="1411889"/>
            <a:ext cx="1167819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Deux composés du verbe être prennent des formes irrégulières lorsque leur suffixe et en contact avec une voyelle 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1) </a:t>
            </a:r>
            <a:r>
              <a:rPr kumimoji="0" lang="fr-FR" altLang="fr-FR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possum, potes, </a:t>
            </a:r>
            <a:r>
              <a:rPr kumimoji="0" lang="fr-FR" altLang="fr-FR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potesse</a:t>
            </a:r>
            <a:r>
              <a:rPr kumimoji="0" lang="fr-FR" altLang="fr-FR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kumimoji="0" lang="fr-FR" altLang="fr-FR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potui</a:t>
            </a:r>
            <a:r>
              <a:rPr kumimoji="0" lang="fr-FR" altLang="fr-FR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, 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: pouvoir ;        2) </a:t>
            </a:r>
            <a:r>
              <a:rPr kumimoji="0" lang="fr-FR" altLang="fr-FR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prosum</a:t>
            </a:r>
            <a:r>
              <a:rPr kumimoji="0" lang="fr-FR" altLang="fr-FR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kumimoji="0" lang="fr-FR" altLang="fr-FR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prodes</a:t>
            </a:r>
            <a:r>
              <a:rPr kumimoji="0" lang="fr-FR" altLang="fr-FR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kumimoji="0" lang="fr-FR" altLang="fr-FR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prodesse</a:t>
            </a:r>
            <a:r>
              <a:rPr kumimoji="0" lang="fr-FR" altLang="fr-FR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kumimoji="0" lang="fr-FR" altLang="fr-FR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profui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 : être utile</a:t>
            </a:r>
            <a:endParaRPr kumimoji="0" lang="fr-FR" altLang="fr-F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55174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B2D1F39D-C2A2-4C68-BAE6-75F7F4AEA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0666" y="181480"/>
            <a:ext cx="8687975" cy="1188720"/>
          </a:xfrm>
        </p:spPr>
        <p:txBody>
          <a:bodyPr/>
          <a:lstStyle/>
          <a:p>
            <a:r>
              <a:rPr lang="fr-FR" dirty="0"/>
              <a:t>Le PERFECTUM des 1</a:t>
            </a:r>
            <a:r>
              <a:rPr lang="fr-FR" baseline="30000" dirty="0"/>
              <a:t>er</a:t>
            </a:r>
            <a:r>
              <a:rPr lang="fr-FR" dirty="0"/>
              <a:t> et 2</a:t>
            </a:r>
            <a:r>
              <a:rPr lang="fr-FR" baseline="30000" dirty="0"/>
              <a:t>e</a:t>
            </a:r>
            <a:r>
              <a:rPr lang="fr-FR" dirty="0"/>
              <a:t> Conjugaisons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AA5EFC2-C3D1-4CF7-9315-1E16C0A0E6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1709745"/>
              </p:ext>
            </p:extLst>
          </p:nvPr>
        </p:nvGraphicFramePr>
        <p:xfrm>
          <a:off x="2222098" y="2005664"/>
          <a:ext cx="8265110" cy="21945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737281">
                  <a:extLst>
                    <a:ext uri="{9D8B030D-6E8A-4147-A177-3AD203B41FA5}">
                      <a16:colId xmlns:a16="http://schemas.microsoft.com/office/drawing/2014/main" val="2128463708"/>
                    </a:ext>
                  </a:extLst>
                </a:gridCol>
                <a:gridCol w="2961337">
                  <a:extLst>
                    <a:ext uri="{9D8B030D-6E8A-4147-A177-3AD203B41FA5}">
                      <a16:colId xmlns:a16="http://schemas.microsoft.com/office/drawing/2014/main" val="1339738310"/>
                    </a:ext>
                  </a:extLst>
                </a:gridCol>
                <a:gridCol w="2566492">
                  <a:extLst>
                    <a:ext uri="{9D8B030D-6E8A-4147-A177-3AD203B41FA5}">
                      <a16:colId xmlns:a16="http://schemas.microsoft.com/office/drawing/2014/main" val="18027713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effectLst/>
                        </a:rPr>
                        <a:t>Parfait</a:t>
                      </a:r>
                    </a:p>
                    <a:p>
                      <a:pPr algn="ctr"/>
                      <a:r>
                        <a:rPr lang="fr-FR" sz="1800" dirty="0">
                          <a:effectLst/>
                        </a:rPr>
                        <a:t>(j’ai aimé)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>
                          <a:effectLst/>
                        </a:rPr>
                        <a:t>Plus-que-Parfait</a:t>
                      </a:r>
                    </a:p>
                    <a:p>
                      <a:pPr algn="ctr"/>
                      <a:r>
                        <a:rPr lang="fr-FR" sz="1800">
                          <a:effectLst/>
                        </a:rPr>
                        <a:t>(j’avais aimé)</a:t>
                      </a:r>
                      <a:endParaRPr lang="fr-F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effectLst/>
                        </a:rPr>
                        <a:t>Futur antérieur (j’aurai aimé)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02617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 err="1">
                          <a:effectLst/>
                        </a:rPr>
                        <a:t>amavi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b="1" dirty="0" err="1">
                          <a:solidFill>
                            <a:schemeClr val="bg1"/>
                          </a:solidFill>
                          <a:effectLst/>
                        </a:rPr>
                        <a:t>amaveram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 err="1">
                          <a:effectLst/>
                        </a:rPr>
                        <a:t>amavero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710962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 err="1">
                          <a:effectLst/>
                        </a:rPr>
                        <a:t>amavisti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b="1" dirty="0" err="1">
                          <a:solidFill>
                            <a:schemeClr val="bg1"/>
                          </a:solidFill>
                          <a:effectLst/>
                        </a:rPr>
                        <a:t>amaveras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 err="1">
                          <a:effectLst/>
                        </a:rPr>
                        <a:t>amaveris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634485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fr-FR" sz="1800">
                          <a:effectLst/>
                        </a:rPr>
                        <a:t>amavit</a:t>
                      </a:r>
                      <a:endParaRPr lang="fr-F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b="1" dirty="0" err="1">
                          <a:solidFill>
                            <a:schemeClr val="bg1"/>
                          </a:solidFill>
                          <a:effectLst/>
                        </a:rPr>
                        <a:t>amaverat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 err="1">
                          <a:effectLst/>
                        </a:rPr>
                        <a:t>amaverit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699999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fr-FR" sz="1800">
                          <a:effectLst/>
                        </a:rPr>
                        <a:t>amavi</a:t>
                      </a:r>
                      <a:r>
                        <a:rPr lang="it-IT" sz="1800">
                          <a:effectLst/>
                        </a:rPr>
                        <a:t>mus</a:t>
                      </a:r>
                      <a:endParaRPr lang="fr-F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it-IT" sz="1800" b="1" dirty="0">
                          <a:solidFill>
                            <a:schemeClr val="bg1"/>
                          </a:solidFill>
                          <a:effectLst/>
                        </a:rPr>
                        <a:t>amaveramus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it-IT" sz="1800" dirty="0">
                          <a:effectLst/>
                        </a:rPr>
                        <a:t>amaverimus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94450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GB" sz="1800" dirty="0" err="1">
                          <a:effectLst/>
                        </a:rPr>
                        <a:t>amavistis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800" b="1" dirty="0" err="1">
                          <a:solidFill>
                            <a:schemeClr val="bg1"/>
                          </a:solidFill>
                          <a:effectLst/>
                        </a:rPr>
                        <a:t>amaveratis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800" dirty="0" err="1">
                          <a:effectLst/>
                        </a:rPr>
                        <a:t>amaveritis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355832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GB" sz="1800">
                          <a:effectLst/>
                        </a:rPr>
                        <a:t>amaverunt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800">
                          <a:effectLst/>
                        </a:rPr>
                        <a:t>amaverant</a:t>
                      </a:r>
                      <a:endParaRPr lang="fr-F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800" dirty="0" err="1">
                          <a:effectLst/>
                        </a:rPr>
                        <a:t>amaverint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50267517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DDA4D480-0F16-4E04-B839-0066D01BB3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5700" y="239774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F67C17B0-7585-4062-8AD9-72C356CBC6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9913191"/>
              </p:ext>
            </p:extLst>
          </p:nvPr>
        </p:nvGraphicFramePr>
        <p:xfrm>
          <a:off x="2222098" y="4402061"/>
          <a:ext cx="8265110" cy="21945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737281">
                  <a:extLst>
                    <a:ext uri="{9D8B030D-6E8A-4147-A177-3AD203B41FA5}">
                      <a16:colId xmlns:a16="http://schemas.microsoft.com/office/drawing/2014/main" val="3094051340"/>
                    </a:ext>
                  </a:extLst>
                </a:gridCol>
                <a:gridCol w="2961337">
                  <a:extLst>
                    <a:ext uri="{9D8B030D-6E8A-4147-A177-3AD203B41FA5}">
                      <a16:colId xmlns:a16="http://schemas.microsoft.com/office/drawing/2014/main" val="462655972"/>
                    </a:ext>
                  </a:extLst>
                </a:gridCol>
                <a:gridCol w="2566492">
                  <a:extLst>
                    <a:ext uri="{9D8B030D-6E8A-4147-A177-3AD203B41FA5}">
                      <a16:colId xmlns:a16="http://schemas.microsoft.com/office/drawing/2014/main" val="80618345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effectLst/>
                        </a:rPr>
                        <a:t>Parfait</a:t>
                      </a:r>
                    </a:p>
                    <a:p>
                      <a:pPr algn="ctr"/>
                      <a:r>
                        <a:rPr lang="fr-FR" sz="1800" dirty="0">
                          <a:effectLst/>
                        </a:rPr>
                        <a:t>(j’ai détruit)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effectLst/>
                        </a:rPr>
                        <a:t>Plus-que-Parfait</a:t>
                      </a:r>
                    </a:p>
                    <a:p>
                      <a:pPr algn="ctr"/>
                      <a:r>
                        <a:rPr lang="fr-FR" sz="1800" dirty="0">
                          <a:effectLst/>
                        </a:rPr>
                        <a:t>(j’avais détruit)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effectLst/>
                        </a:rPr>
                        <a:t>Futur antérieur (j’aurai détruit)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050550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 err="1">
                          <a:effectLst/>
                        </a:rPr>
                        <a:t>delevi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b="1" dirty="0" err="1">
                          <a:solidFill>
                            <a:schemeClr val="bg1"/>
                          </a:solidFill>
                          <a:effectLst/>
                        </a:rPr>
                        <a:t>deleveram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 err="1">
                          <a:effectLst/>
                        </a:rPr>
                        <a:t>delevero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54020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 err="1">
                          <a:effectLst/>
                        </a:rPr>
                        <a:t>delevisti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b="1" dirty="0" err="1">
                          <a:solidFill>
                            <a:schemeClr val="bg1"/>
                          </a:solidFill>
                          <a:effectLst/>
                        </a:rPr>
                        <a:t>deleveras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 err="1">
                          <a:effectLst/>
                        </a:rPr>
                        <a:t>deleveris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91448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 err="1">
                          <a:effectLst/>
                        </a:rPr>
                        <a:t>delevit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b="1" dirty="0" err="1">
                          <a:solidFill>
                            <a:schemeClr val="bg1"/>
                          </a:solidFill>
                          <a:effectLst/>
                        </a:rPr>
                        <a:t>deleverat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 err="1">
                          <a:effectLst/>
                        </a:rPr>
                        <a:t>deleverit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35945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 err="1">
                          <a:effectLst/>
                        </a:rPr>
                        <a:t>delevi</a:t>
                      </a:r>
                      <a:r>
                        <a:rPr lang="it-IT" sz="1800" dirty="0">
                          <a:effectLst/>
                        </a:rPr>
                        <a:t>mus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it-IT" sz="1800" b="1" dirty="0">
                          <a:solidFill>
                            <a:schemeClr val="bg1"/>
                          </a:solidFill>
                          <a:effectLst/>
                        </a:rPr>
                        <a:t>deleveramus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it-IT" sz="1800" dirty="0">
                          <a:effectLst/>
                        </a:rPr>
                        <a:t>deleverimus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296787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GB" sz="1800" dirty="0" err="1">
                          <a:effectLst/>
                        </a:rPr>
                        <a:t>delevistis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800" b="1" dirty="0" err="1">
                          <a:solidFill>
                            <a:schemeClr val="bg1"/>
                          </a:solidFill>
                          <a:effectLst/>
                        </a:rPr>
                        <a:t>deleveratis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800" dirty="0" err="1">
                          <a:effectLst/>
                        </a:rPr>
                        <a:t>deleveritis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971310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GB" sz="1800" dirty="0" err="1">
                          <a:effectLst/>
                        </a:rPr>
                        <a:t>deleverunt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800" dirty="0" err="1">
                          <a:effectLst/>
                        </a:rPr>
                        <a:t>deleverant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800" dirty="0" err="1">
                          <a:effectLst/>
                        </a:rPr>
                        <a:t>deleverint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13632171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94C34665-EBF4-48E5-818F-7336C3F0C38B}"/>
              </a:ext>
            </a:extLst>
          </p:cNvPr>
          <p:cNvSpPr txBox="1"/>
          <p:nvPr/>
        </p:nvSpPr>
        <p:spPr>
          <a:xfrm>
            <a:off x="3596935" y="1503266"/>
            <a:ext cx="4998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err="1"/>
              <a:t>Amo</a:t>
            </a:r>
            <a:r>
              <a:rPr lang="fr-FR" i="1" dirty="0"/>
              <a:t>, as, are, </a:t>
            </a:r>
            <a:r>
              <a:rPr lang="fr-FR" i="1" dirty="0" err="1"/>
              <a:t>avi</a:t>
            </a:r>
            <a:r>
              <a:rPr lang="fr-FR" i="1" dirty="0"/>
              <a:t>, </a:t>
            </a:r>
            <a:r>
              <a:rPr lang="fr-FR" i="1" dirty="0" err="1"/>
              <a:t>atum</a:t>
            </a:r>
            <a:r>
              <a:rPr lang="fr-FR" i="1" dirty="0"/>
              <a:t> </a:t>
            </a:r>
            <a:r>
              <a:rPr lang="fr-FR" dirty="0"/>
              <a:t>et </a:t>
            </a:r>
            <a:r>
              <a:rPr lang="fr-FR" i="1" dirty="0" err="1"/>
              <a:t>Deleo</a:t>
            </a:r>
            <a:r>
              <a:rPr lang="fr-FR" i="1" dirty="0"/>
              <a:t>, es, </a:t>
            </a:r>
            <a:r>
              <a:rPr lang="fr-FR" i="1" dirty="0" err="1"/>
              <a:t>ere</a:t>
            </a:r>
            <a:r>
              <a:rPr lang="fr-FR" i="1" dirty="0"/>
              <a:t>, </a:t>
            </a:r>
            <a:r>
              <a:rPr lang="fr-FR" i="1" dirty="0" err="1"/>
              <a:t>delevi</a:t>
            </a:r>
            <a:r>
              <a:rPr lang="fr-FR" i="1" dirty="0"/>
              <a:t>, </a:t>
            </a:r>
            <a:r>
              <a:rPr lang="fr-FR" i="1" dirty="0" err="1"/>
              <a:t>deletum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4053028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C8A72A64-7F03-4747-B4E8-C23AA91F5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074" y="172772"/>
            <a:ext cx="10367715" cy="1188720"/>
          </a:xfrm>
        </p:spPr>
        <p:txBody>
          <a:bodyPr/>
          <a:lstStyle/>
          <a:p>
            <a:r>
              <a:rPr lang="fr-FR" dirty="0"/>
              <a:t>Le PERFECTUM PASSIF des 1</a:t>
            </a:r>
            <a:r>
              <a:rPr lang="fr-FR" baseline="30000" dirty="0"/>
              <a:t>er</a:t>
            </a:r>
            <a:r>
              <a:rPr lang="fr-FR" dirty="0"/>
              <a:t> et 2</a:t>
            </a:r>
            <a:r>
              <a:rPr lang="fr-FR" baseline="30000" dirty="0"/>
              <a:t>e</a:t>
            </a:r>
            <a:r>
              <a:rPr lang="fr-FR" dirty="0"/>
              <a:t> Conjugaisons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8548D20A-2143-4D47-8131-E203AC98A9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6272696"/>
              </p:ext>
            </p:extLst>
          </p:nvPr>
        </p:nvGraphicFramePr>
        <p:xfrm>
          <a:off x="1680754" y="1940423"/>
          <a:ext cx="8560526" cy="227452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853508">
                  <a:extLst>
                    <a:ext uri="{9D8B030D-6E8A-4147-A177-3AD203B41FA5}">
                      <a16:colId xmlns:a16="http://schemas.microsoft.com/office/drawing/2014/main" val="83046268"/>
                    </a:ext>
                  </a:extLst>
                </a:gridCol>
                <a:gridCol w="3162639">
                  <a:extLst>
                    <a:ext uri="{9D8B030D-6E8A-4147-A177-3AD203B41FA5}">
                      <a16:colId xmlns:a16="http://schemas.microsoft.com/office/drawing/2014/main" val="3773615197"/>
                    </a:ext>
                  </a:extLst>
                </a:gridCol>
                <a:gridCol w="2544379">
                  <a:extLst>
                    <a:ext uri="{9D8B030D-6E8A-4147-A177-3AD203B41FA5}">
                      <a16:colId xmlns:a16="http://schemas.microsoft.com/office/drawing/2014/main" val="865917095"/>
                    </a:ext>
                  </a:extLst>
                </a:gridCol>
              </a:tblGrid>
              <a:tr h="532336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effectLst/>
                        </a:rPr>
                        <a:t>Parfait</a:t>
                      </a:r>
                    </a:p>
                    <a:p>
                      <a:pPr algn="ctr"/>
                      <a:r>
                        <a:rPr lang="fr-FR" sz="1600" dirty="0">
                          <a:effectLst/>
                        </a:rPr>
                        <a:t>(j’ai été aimé)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effectLst/>
                        </a:rPr>
                        <a:t>Plus-que-parfait</a:t>
                      </a:r>
                    </a:p>
                    <a:p>
                      <a:pPr algn="ctr"/>
                      <a:r>
                        <a:rPr lang="fr-FR" sz="1600" dirty="0">
                          <a:effectLst/>
                        </a:rPr>
                        <a:t>(j’avais été aimé)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>
                          <a:effectLst/>
                        </a:rPr>
                        <a:t>Futur antérieur</a:t>
                      </a:r>
                    </a:p>
                    <a:p>
                      <a:pPr algn="ctr"/>
                      <a:r>
                        <a:rPr lang="fr-FR" sz="1600">
                          <a:effectLst/>
                        </a:rPr>
                        <a:t>(j’aurai été aimé)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73850243"/>
                  </a:ext>
                </a:extLst>
              </a:tr>
              <a:tr h="290365">
                <a:tc>
                  <a:txBody>
                    <a:bodyPr/>
                    <a:lstStyle/>
                    <a:p>
                      <a:pPr algn="just"/>
                      <a:r>
                        <a:rPr lang="fr-FR" sz="1600">
                          <a:effectLst/>
                        </a:rPr>
                        <a:t>amatus, a, um sum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amatus</a:t>
                      </a: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, a, </a:t>
                      </a:r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um</a:t>
                      </a: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, </a:t>
                      </a:r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eram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>
                          <a:effectLst/>
                        </a:rPr>
                        <a:t>amatus, a, um ero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2125832"/>
                  </a:ext>
                </a:extLst>
              </a:tr>
              <a:tr h="290365">
                <a:tc>
                  <a:txBody>
                    <a:bodyPr/>
                    <a:lstStyle/>
                    <a:p>
                      <a:pPr algn="just"/>
                      <a:r>
                        <a:rPr lang="en-GB" sz="1600">
                          <a:effectLst/>
                        </a:rPr>
                        <a:t>amatus, a, um es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 b="1" dirty="0" err="1">
                          <a:solidFill>
                            <a:schemeClr val="bg1"/>
                          </a:solidFill>
                          <a:effectLst/>
                        </a:rPr>
                        <a:t>amatus</a:t>
                      </a:r>
                      <a:r>
                        <a:rPr lang="en-GB" sz="1600" b="1" dirty="0">
                          <a:solidFill>
                            <a:schemeClr val="bg1"/>
                          </a:solidFill>
                          <a:effectLst/>
                        </a:rPr>
                        <a:t>, a, um, eras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>
                          <a:effectLst/>
                        </a:rPr>
                        <a:t>amatus, a, um eris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5930539"/>
                  </a:ext>
                </a:extLst>
              </a:tr>
              <a:tr h="290365">
                <a:tc>
                  <a:txBody>
                    <a:bodyPr/>
                    <a:lstStyle/>
                    <a:p>
                      <a:pPr algn="just"/>
                      <a:r>
                        <a:rPr lang="en-GB" sz="1600">
                          <a:effectLst/>
                        </a:rPr>
                        <a:t>amatus, a, um est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 b="1" dirty="0" err="1">
                          <a:solidFill>
                            <a:schemeClr val="bg1"/>
                          </a:solidFill>
                          <a:effectLst/>
                        </a:rPr>
                        <a:t>amatus</a:t>
                      </a:r>
                      <a:r>
                        <a:rPr lang="en-GB" sz="1600" b="1" dirty="0">
                          <a:solidFill>
                            <a:schemeClr val="bg1"/>
                          </a:solidFill>
                          <a:effectLst/>
                        </a:rPr>
                        <a:t>, a, um, </a:t>
                      </a:r>
                      <a:r>
                        <a:rPr lang="en-GB" sz="1600" b="1" dirty="0" err="1">
                          <a:solidFill>
                            <a:schemeClr val="bg1"/>
                          </a:solidFill>
                          <a:effectLst/>
                        </a:rPr>
                        <a:t>erat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>
                          <a:effectLst/>
                        </a:rPr>
                        <a:t>amatus, a, um erit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59120345"/>
                  </a:ext>
                </a:extLst>
              </a:tr>
              <a:tr h="290365">
                <a:tc>
                  <a:txBody>
                    <a:bodyPr/>
                    <a:lstStyle/>
                    <a:p>
                      <a:pPr algn="just"/>
                      <a:r>
                        <a:rPr lang="it-IT" sz="1600">
                          <a:effectLst/>
                        </a:rPr>
                        <a:t>amati, æ, a sumus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it-IT" sz="1600" b="1" dirty="0">
                          <a:solidFill>
                            <a:schemeClr val="bg1"/>
                          </a:solidFill>
                          <a:effectLst/>
                        </a:rPr>
                        <a:t>amati, æ, a, eramus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it-IT" sz="1600">
                          <a:effectLst/>
                        </a:rPr>
                        <a:t>amati, æ, a erimus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8049836"/>
                  </a:ext>
                </a:extLst>
              </a:tr>
              <a:tr h="290365">
                <a:tc>
                  <a:txBody>
                    <a:bodyPr/>
                    <a:lstStyle/>
                    <a:p>
                      <a:pPr algn="just"/>
                      <a:r>
                        <a:rPr lang="it-IT" sz="1600">
                          <a:effectLst/>
                        </a:rPr>
                        <a:t>amati, æ, a estis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it-IT" sz="1600" b="1" dirty="0">
                          <a:solidFill>
                            <a:schemeClr val="bg1"/>
                          </a:solidFill>
                          <a:effectLst/>
                        </a:rPr>
                        <a:t>amati, æ, a, eratis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it-IT" sz="1600" dirty="0">
                          <a:effectLst/>
                        </a:rPr>
                        <a:t>amati, æ, a eritis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7037404"/>
                  </a:ext>
                </a:extLst>
              </a:tr>
              <a:tr h="290365">
                <a:tc>
                  <a:txBody>
                    <a:bodyPr/>
                    <a:lstStyle/>
                    <a:p>
                      <a:pPr algn="just"/>
                      <a:r>
                        <a:rPr lang="it-IT" sz="1600" dirty="0">
                          <a:effectLst/>
                        </a:rPr>
                        <a:t>amati, æ, a sunt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it-IT" sz="1600">
                          <a:effectLst/>
                        </a:rPr>
                        <a:t>amati, æ, a, erant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it-IT" sz="1600" dirty="0">
                          <a:effectLst/>
                        </a:rPr>
                        <a:t>amati, æ, </a:t>
                      </a:r>
                      <a:r>
                        <a:rPr lang="it-IT" sz="1600">
                          <a:effectLst/>
                        </a:rPr>
                        <a:t>a erunt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59524713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034CBDE5-61AB-4A7E-BCBC-5D6BA8549EA7}"/>
              </a:ext>
            </a:extLst>
          </p:cNvPr>
          <p:cNvSpPr txBox="1"/>
          <p:nvPr/>
        </p:nvSpPr>
        <p:spPr>
          <a:xfrm>
            <a:off x="3596935" y="1503266"/>
            <a:ext cx="4998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err="1"/>
              <a:t>Amo</a:t>
            </a:r>
            <a:r>
              <a:rPr lang="fr-FR" i="1" dirty="0"/>
              <a:t>, as, are, </a:t>
            </a:r>
            <a:r>
              <a:rPr lang="fr-FR" i="1" dirty="0" err="1"/>
              <a:t>avi</a:t>
            </a:r>
            <a:r>
              <a:rPr lang="fr-FR" i="1" dirty="0"/>
              <a:t>, </a:t>
            </a:r>
            <a:r>
              <a:rPr lang="fr-FR" i="1" dirty="0" err="1"/>
              <a:t>atum</a:t>
            </a:r>
            <a:r>
              <a:rPr lang="fr-FR" i="1" dirty="0"/>
              <a:t> </a:t>
            </a:r>
            <a:r>
              <a:rPr lang="fr-FR" dirty="0"/>
              <a:t>et </a:t>
            </a:r>
            <a:r>
              <a:rPr lang="fr-FR" i="1" dirty="0" err="1"/>
              <a:t>Deleo</a:t>
            </a:r>
            <a:r>
              <a:rPr lang="fr-FR" i="1" dirty="0"/>
              <a:t>, es, </a:t>
            </a:r>
            <a:r>
              <a:rPr lang="fr-FR" i="1" dirty="0" err="1"/>
              <a:t>ere</a:t>
            </a:r>
            <a:r>
              <a:rPr lang="fr-FR" i="1" dirty="0"/>
              <a:t>, </a:t>
            </a:r>
            <a:r>
              <a:rPr lang="fr-FR" i="1" dirty="0" err="1"/>
              <a:t>delevi</a:t>
            </a:r>
            <a:r>
              <a:rPr lang="fr-FR" i="1" dirty="0"/>
              <a:t>, </a:t>
            </a:r>
            <a:r>
              <a:rPr lang="fr-FR" i="1" dirty="0" err="1"/>
              <a:t>deletum</a:t>
            </a:r>
            <a:endParaRPr lang="fr-FR" i="1" dirty="0"/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2198EC4C-4175-47B5-B9F2-653ADA2C56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4008677"/>
              </p:ext>
            </p:extLst>
          </p:nvPr>
        </p:nvGraphicFramePr>
        <p:xfrm>
          <a:off x="1680754" y="4348343"/>
          <a:ext cx="8560526" cy="227452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853508">
                  <a:extLst>
                    <a:ext uri="{9D8B030D-6E8A-4147-A177-3AD203B41FA5}">
                      <a16:colId xmlns:a16="http://schemas.microsoft.com/office/drawing/2014/main" val="83046268"/>
                    </a:ext>
                  </a:extLst>
                </a:gridCol>
                <a:gridCol w="3162639">
                  <a:extLst>
                    <a:ext uri="{9D8B030D-6E8A-4147-A177-3AD203B41FA5}">
                      <a16:colId xmlns:a16="http://schemas.microsoft.com/office/drawing/2014/main" val="3773615197"/>
                    </a:ext>
                  </a:extLst>
                </a:gridCol>
                <a:gridCol w="2544379">
                  <a:extLst>
                    <a:ext uri="{9D8B030D-6E8A-4147-A177-3AD203B41FA5}">
                      <a16:colId xmlns:a16="http://schemas.microsoft.com/office/drawing/2014/main" val="865917095"/>
                    </a:ext>
                  </a:extLst>
                </a:gridCol>
              </a:tblGrid>
              <a:tr h="532336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effectLst/>
                        </a:rPr>
                        <a:t>Parfait</a:t>
                      </a:r>
                    </a:p>
                    <a:p>
                      <a:pPr algn="ctr"/>
                      <a:r>
                        <a:rPr lang="fr-FR" sz="1600" dirty="0">
                          <a:effectLst/>
                        </a:rPr>
                        <a:t>(j’ai été détruit)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effectLst/>
                        </a:rPr>
                        <a:t>Plus-que-parfait</a:t>
                      </a:r>
                    </a:p>
                    <a:p>
                      <a:pPr algn="ctr"/>
                      <a:r>
                        <a:rPr lang="fr-FR" sz="1600" dirty="0">
                          <a:effectLst/>
                        </a:rPr>
                        <a:t>(j’avais été détruit)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effectLst/>
                        </a:rPr>
                        <a:t>Futur antérieur</a:t>
                      </a:r>
                    </a:p>
                    <a:p>
                      <a:pPr algn="ctr"/>
                      <a:r>
                        <a:rPr lang="fr-FR" sz="1600" dirty="0">
                          <a:effectLst/>
                        </a:rPr>
                        <a:t>(j’aurai été détruit)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73850243"/>
                  </a:ext>
                </a:extLst>
              </a:tr>
              <a:tr h="290365"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 err="1">
                          <a:effectLst/>
                        </a:rPr>
                        <a:t>deletus</a:t>
                      </a:r>
                      <a:r>
                        <a:rPr lang="fr-FR" sz="1600" dirty="0">
                          <a:effectLst/>
                        </a:rPr>
                        <a:t>, a, </a:t>
                      </a:r>
                      <a:r>
                        <a:rPr lang="fr-FR" sz="1600" dirty="0" err="1">
                          <a:effectLst/>
                        </a:rPr>
                        <a:t>um</a:t>
                      </a:r>
                      <a:r>
                        <a:rPr lang="fr-FR" sz="1600" dirty="0">
                          <a:effectLst/>
                        </a:rPr>
                        <a:t> </a:t>
                      </a:r>
                      <a:r>
                        <a:rPr lang="fr-FR" sz="1600" dirty="0" err="1">
                          <a:effectLst/>
                        </a:rPr>
                        <a:t>sum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deletus</a:t>
                      </a: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, a, </a:t>
                      </a:r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um</a:t>
                      </a: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, </a:t>
                      </a:r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eram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deletus</a:t>
                      </a:r>
                      <a:r>
                        <a:rPr lang="fr-FR" sz="1600" dirty="0">
                          <a:effectLst/>
                        </a:rPr>
                        <a:t>, a, </a:t>
                      </a:r>
                      <a:r>
                        <a:rPr lang="fr-FR" sz="1600" dirty="0" err="1">
                          <a:effectLst/>
                        </a:rPr>
                        <a:t>um</a:t>
                      </a:r>
                      <a:r>
                        <a:rPr lang="fr-FR" sz="1600" dirty="0">
                          <a:effectLst/>
                        </a:rPr>
                        <a:t> </a:t>
                      </a:r>
                      <a:r>
                        <a:rPr lang="fr-FR" sz="1600" dirty="0" err="1">
                          <a:effectLst/>
                        </a:rPr>
                        <a:t>ero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2125832"/>
                  </a:ext>
                </a:extLst>
              </a:tr>
              <a:tr h="290365"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 err="1">
                          <a:effectLst/>
                        </a:rPr>
                        <a:t>deletus</a:t>
                      </a:r>
                      <a:r>
                        <a:rPr lang="en-GB" sz="1600" dirty="0">
                          <a:effectLst/>
                        </a:rPr>
                        <a:t>, a, um es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deletus</a:t>
                      </a:r>
                      <a:r>
                        <a:rPr lang="en-GB" sz="1600" b="1" dirty="0">
                          <a:solidFill>
                            <a:schemeClr val="bg1"/>
                          </a:solidFill>
                          <a:effectLst/>
                        </a:rPr>
                        <a:t>, a, um, eras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deletus</a:t>
                      </a:r>
                      <a:r>
                        <a:rPr lang="en-GB" sz="1600" dirty="0">
                          <a:effectLst/>
                        </a:rPr>
                        <a:t>, a, um </a:t>
                      </a:r>
                      <a:r>
                        <a:rPr lang="en-GB" sz="1600" dirty="0" err="1">
                          <a:effectLst/>
                        </a:rPr>
                        <a:t>eris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5930539"/>
                  </a:ext>
                </a:extLst>
              </a:tr>
              <a:tr h="290365"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 err="1">
                          <a:effectLst/>
                        </a:rPr>
                        <a:t>deletus</a:t>
                      </a:r>
                      <a:r>
                        <a:rPr lang="en-GB" sz="1600" dirty="0">
                          <a:effectLst/>
                        </a:rPr>
                        <a:t>, a, um </a:t>
                      </a:r>
                      <a:r>
                        <a:rPr lang="en-GB" sz="1600" dirty="0" err="1">
                          <a:effectLst/>
                        </a:rPr>
                        <a:t>est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deletus</a:t>
                      </a:r>
                      <a:r>
                        <a:rPr lang="en-GB" sz="1600" b="1" dirty="0">
                          <a:solidFill>
                            <a:schemeClr val="bg1"/>
                          </a:solidFill>
                          <a:effectLst/>
                        </a:rPr>
                        <a:t>, a, um, </a:t>
                      </a:r>
                      <a:r>
                        <a:rPr lang="en-GB" sz="1600" b="1" dirty="0" err="1">
                          <a:solidFill>
                            <a:schemeClr val="bg1"/>
                          </a:solidFill>
                          <a:effectLst/>
                        </a:rPr>
                        <a:t>erat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deletus</a:t>
                      </a:r>
                      <a:r>
                        <a:rPr lang="en-GB" sz="1600" dirty="0">
                          <a:effectLst/>
                        </a:rPr>
                        <a:t>, a, um </a:t>
                      </a:r>
                      <a:r>
                        <a:rPr lang="en-GB" sz="1600" dirty="0" err="1">
                          <a:effectLst/>
                        </a:rPr>
                        <a:t>erit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59120345"/>
                  </a:ext>
                </a:extLst>
              </a:tr>
              <a:tr h="290365">
                <a:tc>
                  <a:txBody>
                    <a:bodyPr/>
                    <a:lstStyle/>
                    <a:p>
                      <a:pPr algn="just"/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deleti</a:t>
                      </a:r>
                      <a:r>
                        <a:rPr lang="it-IT" sz="1600" dirty="0">
                          <a:effectLst/>
                        </a:rPr>
                        <a:t>, æ, a sumus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deleti</a:t>
                      </a:r>
                      <a:r>
                        <a:rPr lang="it-IT" sz="1600" b="1" dirty="0">
                          <a:solidFill>
                            <a:schemeClr val="bg1"/>
                          </a:solidFill>
                          <a:effectLst/>
                        </a:rPr>
                        <a:t>, æ, a, eramus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deleti</a:t>
                      </a:r>
                      <a:r>
                        <a:rPr lang="it-IT" sz="1600" dirty="0">
                          <a:effectLst/>
                        </a:rPr>
                        <a:t>, æ, a erimus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8049836"/>
                  </a:ext>
                </a:extLst>
              </a:tr>
              <a:tr h="290365">
                <a:tc>
                  <a:txBody>
                    <a:bodyPr/>
                    <a:lstStyle/>
                    <a:p>
                      <a:pPr algn="just"/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deleti</a:t>
                      </a:r>
                      <a:r>
                        <a:rPr lang="it-IT" sz="1600" dirty="0">
                          <a:effectLst/>
                        </a:rPr>
                        <a:t>, æ, a estis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deleti</a:t>
                      </a:r>
                      <a:r>
                        <a:rPr lang="it-IT" sz="1600" b="1" dirty="0">
                          <a:solidFill>
                            <a:schemeClr val="bg1"/>
                          </a:solidFill>
                          <a:effectLst/>
                        </a:rPr>
                        <a:t>, æ, a, eratis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deleti</a:t>
                      </a:r>
                      <a:r>
                        <a:rPr lang="it-IT" sz="1600" dirty="0">
                          <a:effectLst/>
                        </a:rPr>
                        <a:t>, æ, a eritis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7037404"/>
                  </a:ext>
                </a:extLst>
              </a:tr>
              <a:tr h="290365">
                <a:tc>
                  <a:txBody>
                    <a:bodyPr/>
                    <a:lstStyle/>
                    <a:p>
                      <a:pPr algn="just"/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deleti</a:t>
                      </a:r>
                      <a:r>
                        <a:rPr lang="it-IT" sz="1600" dirty="0">
                          <a:effectLst/>
                        </a:rPr>
                        <a:t>, æ, a sunt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deleti</a:t>
                      </a:r>
                      <a:r>
                        <a:rPr lang="it-IT" sz="1600" dirty="0">
                          <a:effectLst/>
                        </a:rPr>
                        <a:t>, æ, a, erant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deleti</a:t>
                      </a:r>
                      <a:r>
                        <a:rPr lang="it-IT" sz="1600" dirty="0">
                          <a:effectLst/>
                        </a:rPr>
                        <a:t>, æ, a erunt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595247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0691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42D6DC-1905-43AD-B259-4F492D8E5B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0804" y="1669979"/>
            <a:ext cx="6757682" cy="25772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400" dirty="0"/>
              <a:t>Traduisez : </a:t>
            </a:r>
          </a:p>
          <a:p>
            <a:r>
              <a:rPr lang="fr-FR" sz="2400" i="1" dirty="0"/>
              <a:t>La rose a été aimée par le beau moine</a:t>
            </a:r>
          </a:p>
          <a:p>
            <a:r>
              <a:rPr lang="fr-FR" sz="2400" i="1" dirty="0"/>
              <a:t>Nous aimerons les beaux châteaux</a:t>
            </a:r>
          </a:p>
          <a:p>
            <a:r>
              <a:rPr lang="fr-FR" sz="2400" i="1" dirty="0"/>
              <a:t>Nous aurons détruit</a:t>
            </a:r>
          </a:p>
          <a:p>
            <a:r>
              <a:rPr lang="fr-FR" sz="2400" i="1" dirty="0"/>
              <a:t>Les moines ont détruit le monastère du château</a:t>
            </a:r>
          </a:p>
          <a:p>
            <a:endParaRPr lang="fr-FR" sz="2400" dirty="0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EE339907-3C42-460D-B434-46A32AEEF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34724"/>
            <a:ext cx="7729728" cy="1188720"/>
          </a:xfrm>
        </p:spPr>
        <p:txBody>
          <a:bodyPr/>
          <a:lstStyle/>
          <a:p>
            <a:r>
              <a:rPr lang="fr-FR" dirty="0"/>
              <a:t>EXERCICE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3E24FD57-E748-468E-A9B9-D56EF372CF71}"/>
              </a:ext>
            </a:extLst>
          </p:cNvPr>
          <p:cNvSpPr txBox="1">
            <a:spLocks/>
          </p:cNvSpPr>
          <p:nvPr/>
        </p:nvSpPr>
        <p:spPr>
          <a:xfrm>
            <a:off x="976262" y="4493796"/>
            <a:ext cx="7729728" cy="193854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/>
              <a:t>Vocabulaire :</a:t>
            </a:r>
          </a:p>
          <a:p>
            <a:pPr marL="0" indent="0">
              <a:buNone/>
            </a:pPr>
            <a:r>
              <a:rPr lang="fr-FR" sz="2000" dirty="0"/>
              <a:t>Castrum, i, n. : château</a:t>
            </a:r>
          </a:p>
          <a:p>
            <a:pPr marL="0" indent="0">
              <a:buNone/>
            </a:pPr>
            <a:r>
              <a:rPr lang="fr-FR" sz="2000" dirty="0" err="1"/>
              <a:t>Monachus</a:t>
            </a:r>
            <a:r>
              <a:rPr lang="fr-FR" sz="2000" dirty="0"/>
              <a:t>, i, m. : moine</a:t>
            </a:r>
          </a:p>
          <a:p>
            <a:pPr marL="0" indent="0">
              <a:buNone/>
            </a:pPr>
            <a:r>
              <a:rPr lang="fr-FR" sz="2000" dirty="0" err="1"/>
              <a:t>Pulcher</a:t>
            </a:r>
            <a:r>
              <a:rPr lang="fr-FR" sz="2000" dirty="0"/>
              <a:t>, </a:t>
            </a:r>
            <a:r>
              <a:rPr lang="fr-FR" sz="2000" dirty="0" err="1"/>
              <a:t>pulchra</a:t>
            </a:r>
            <a:r>
              <a:rPr lang="fr-FR" sz="2000" dirty="0"/>
              <a:t>, </a:t>
            </a:r>
            <a:r>
              <a:rPr lang="fr-FR" sz="2000" dirty="0" err="1"/>
              <a:t>pulchrum</a:t>
            </a:r>
            <a:r>
              <a:rPr lang="fr-FR" sz="2000" dirty="0"/>
              <a:t> : beau</a:t>
            </a:r>
          </a:p>
          <a:p>
            <a:pPr marL="0" indent="0">
              <a:buNone/>
            </a:pPr>
            <a:r>
              <a:rPr lang="fr-FR" sz="2000" dirty="0"/>
              <a:t>A (ou ab devant une voyelle) : par (+ ablatif)</a:t>
            </a:r>
          </a:p>
          <a:p>
            <a:pPr marL="0" indent="0">
              <a:buNone/>
            </a:pPr>
            <a:r>
              <a:rPr lang="fr-FR" sz="2000" dirty="0"/>
              <a:t>Magister, </a:t>
            </a:r>
            <a:r>
              <a:rPr lang="fr-FR" sz="2000" dirty="0" err="1"/>
              <a:t>magistri</a:t>
            </a:r>
            <a:r>
              <a:rPr lang="fr-FR" sz="2000" dirty="0"/>
              <a:t>, m. : maître, professeur</a:t>
            </a:r>
          </a:p>
          <a:p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492133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theme/theme1.xml><?xml version="1.0" encoding="utf-8"?>
<a:theme xmlns:a="http://schemas.openxmlformats.org/drawingml/2006/main" name="Colis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Colis</Template>
  <TotalTime>143</TotalTime>
  <Words>825</Words>
  <Application>Microsoft Office PowerPoint</Application>
  <PresentationFormat>Grand écran</PresentationFormat>
  <Paragraphs>260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2" baseType="lpstr">
      <vt:lpstr>Arial</vt:lpstr>
      <vt:lpstr>Gill Sans MT</vt:lpstr>
      <vt:lpstr>Times New Roman</vt:lpstr>
      <vt:lpstr>Colis</vt:lpstr>
      <vt:lpstr>LatIN MéDIéVAL III</vt:lpstr>
      <vt:lpstr>EXERCICE</vt:lpstr>
      <vt:lpstr>Le verbe être</vt:lpstr>
      <vt:lpstr>Les composés de SUM</vt:lpstr>
      <vt:lpstr>Possum et Prosum</vt:lpstr>
      <vt:lpstr>Le PERFECTUM des 1er et 2e Conjugaisons</vt:lpstr>
      <vt:lpstr>Le PERFECTUM PASSIF des 1er et 2e Conjugaisons</vt:lpstr>
      <vt:lpstr>EXERCICE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LatIN MéDIéVAL</dc:title>
  <dc:creator>Laurent RIPART</dc:creator>
  <cp:lastModifiedBy>Laurent Ripart</cp:lastModifiedBy>
  <cp:revision>26</cp:revision>
  <dcterms:created xsi:type="dcterms:W3CDTF">2020-09-23T19:40:17Z</dcterms:created>
  <dcterms:modified xsi:type="dcterms:W3CDTF">2025-09-22T19:16:58Z</dcterms:modified>
</cp:coreProperties>
</file>