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67" r:id="rId3"/>
    <p:sldId id="257" r:id="rId4"/>
    <p:sldId id="268" r:id="rId5"/>
    <p:sldId id="258" r:id="rId6"/>
    <p:sldId id="259" r:id="rId7"/>
    <p:sldId id="260" r:id="rId8"/>
    <p:sldId id="262" r:id="rId9"/>
    <p:sldId id="263" r:id="rId10"/>
    <p:sldId id="264" r:id="rId11"/>
    <p:sldId id="265" r:id="rId12"/>
    <p:sldId id="26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6" d="100"/>
          <a:sy n="96" d="100"/>
        </p:scale>
        <p:origin x="108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9/6/2025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9/6/2025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9/6/2025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9/6/2025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9/6/2025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9/6/2025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9/6/2025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‹N°›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9/6/2025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9/6/2025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9/6/2025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9/6/2025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9/6/2025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B7A8FE8-7CB5-45FB-9C14-BBCDCAF47A6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err="1"/>
              <a:t>LatIN</a:t>
            </a:r>
            <a:r>
              <a:rPr lang="fr-FR" dirty="0"/>
              <a:t> </a:t>
            </a:r>
            <a:r>
              <a:rPr lang="fr-FR" dirty="0" err="1"/>
              <a:t>MéDIéVAL</a:t>
            </a:r>
            <a:r>
              <a:rPr lang="fr-FR" dirty="0"/>
              <a:t> I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0B75530-7CE6-44EC-BC00-64E70C371F4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23139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EDFCA1-965E-4DFC-9AF9-84D6337D6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14185"/>
            <a:ext cx="7729728" cy="1188720"/>
          </a:xfrm>
        </p:spPr>
        <p:txBody>
          <a:bodyPr/>
          <a:lstStyle/>
          <a:p>
            <a:r>
              <a:rPr lang="fr-FR" dirty="0"/>
              <a:t>La première classe d’adjectifs</a:t>
            </a:r>
          </a:p>
        </p:txBody>
      </p:sp>
      <p:graphicFrame>
        <p:nvGraphicFramePr>
          <p:cNvPr id="7" name="Espace réservé du contenu 6">
            <a:extLst>
              <a:ext uri="{FF2B5EF4-FFF2-40B4-BE49-F238E27FC236}">
                <a16:creationId xmlns:a16="http://schemas.microsoft.com/office/drawing/2014/main" id="{4E7793E2-74CD-4306-886E-6C48BE64224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7499823"/>
              </p:ext>
            </p:extLst>
          </p:nvPr>
        </p:nvGraphicFramePr>
        <p:xfrm>
          <a:off x="1716836" y="2407298"/>
          <a:ext cx="8360230" cy="385354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039410">
                  <a:extLst>
                    <a:ext uri="{9D8B030D-6E8A-4147-A177-3AD203B41FA5}">
                      <a16:colId xmlns:a16="http://schemas.microsoft.com/office/drawing/2014/main" val="3005481393"/>
                    </a:ext>
                  </a:extLst>
                </a:gridCol>
                <a:gridCol w="2106940">
                  <a:extLst>
                    <a:ext uri="{9D8B030D-6E8A-4147-A177-3AD203B41FA5}">
                      <a16:colId xmlns:a16="http://schemas.microsoft.com/office/drawing/2014/main" val="3030630072"/>
                    </a:ext>
                  </a:extLst>
                </a:gridCol>
                <a:gridCol w="2106940">
                  <a:extLst>
                    <a:ext uri="{9D8B030D-6E8A-4147-A177-3AD203B41FA5}">
                      <a16:colId xmlns:a16="http://schemas.microsoft.com/office/drawing/2014/main" val="4002847345"/>
                    </a:ext>
                  </a:extLst>
                </a:gridCol>
                <a:gridCol w="2106940">
                  <a:extLst>
                    <a:ext uri="{9D8B030D-6E8A-4147-A177-3AD203B41FA5}">
                      <a16:colId xmlns:a16="http://schemas.microsoft.com/office/drawing/2014/main" val="4057155081"/>
                    </a:ext>
                  </a:extLst>
                </a:gridCol>
              </a:tblGrid>
              <a:tr h="550506">
                <a:tc>
                  <a:txBody>
                    <a:bodyPr/>
                    <a:lstStyle/>
                    <a:p>
                      <a:r>
                        <a:rPr lang="fr-FR" sz="2000" dirty="0">
                          <a:effectLst/>
                        </a:rPr>
                        <a:t> </a:t>
                      </a:r>
                      <a:endParaRPr lang="fr-F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fr-FR" sz="2000">
                          <a:effectLst/>
                        </a:rPr>
                        <a:t>Masculin</a:t>
                      </a:r>
                      <a:endParaRPr lang="fr-F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fr-FR" sz="2000">
                          <a:effectLst/>
                        </a:rPr>
                        <a:t>Féminin</a:t>
                      </a:r>
                      <a:endParaRPr lang="fr-F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fr-FR" sz="2000">
                          <a:effectLst/>
                        </a:rPr>
                        <a:t>Neutre</a:t>
                      </a:r>
                      <a:endParaRPr lang="fr-F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0024067"/>
                  </a:ext>
                </a:extLst>
              </a:tr>
              <a:tr h="550506">
                <a:tc>
                  <a:txBody>
                    <a:bodyPr/>
                    <a:lstStyle/>
                    <a:p>
                      <a:r>
                        <a:rPr lang="fr-FR" sz="2000" dirty="0">
                          <a:effectLst/>
                        </a:rPr>
                        <a:t>Nominatif</a:t>
                      </a:r>
                      <a:endParaRPr lang="fr-F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fr-FR" sz="2000" b="1" dirty="0">
                          <a:solidFill>
                            <a:schemeClr val="bg1"/>
                          </a:solidFill>
                          <a:effectLst/>
                        </a:rPr>
                        <a:t>Bonus</a:t>
                      </a:r>
                      <a:endParaRPr lang="fr-FR" sz="2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000" b="1">
                          <a:solidFill>
                            <a:schemeClr val="bg1"/>
                          </a:solidFill>
                          <a:effectLst/>
                        </a:rPr>
                        <a:t>Bona</a:t>
                      </a:r>
                      <a:endParaRPr lang="fr-FR" sz="20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000">
                          <a:effectLst/>
                        </a:rPr>
                        <a:t>Bonum</a:t>
                      </a:r>
                      <a:endParaRPr lang="fr-F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38018833"/>
                  </a:ext>
                </a:extLst>
              </a:tr>
              <a:tr h="550506">
                <a:tc>
                  <a:txBody>
                    <a:bodyPr/>
                    <a:lstStyle/>
                    <a:p>
                      <a:r>
                        <a:rPr lang="fr-FR" sz="2000">
                          <a:effectLst/>
                        </a:rPr>
                        <a:t>Vocatif</a:t>
                      </a:r>
                      <a:endParaRPr lang="fr-F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fr-FR" sz="2000" b="1" dirty="0">
                          <a:solidFill>
                            <a:schemeClr val="bg1"/>
                          </a:solidFill>
                          <a:effectLst/>
                        </a:rPr>
                        <a:t>Bone</a:t>
                      </a:r>
                      <a:endParaRPr lang="fr-FR" sz="2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000" b="1">
                          <a:solidFill>
                            <a:schemeClr val="bg1"/>
                          </a:solidFill>
                          <a:effectLst/>
                        </a:rPr>
                        <a:t>Bona</a:t>
                      </a:r>
                      <a:endParaRPr lang="fr-FR" sz="20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000">
                          <a:effectLst/>
                        </a:rPr>
                        <a:t>Bonum</a:t>
                      </a:r>
                      <a:endParaRPr lang="fr-F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89336370"/>
                  </a:ext>
                </a:extLst>
              </a:tr>
              <a:tr h="550506">
                <a:tc>
                  <a:txBody>
                    <a:bodyPr/>
                    <a:lstStyle/>
                    <a:p>
                      <a:r>
                        <a:rPr lang="fr-FR" sz="2000">
                          <a:effectLst/>
                        </a:rPr>
                        <a:t>Accusatif</a:t>
                      </a:r>
                      <a:endParaRPr lang="fr-F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fr-FR" sz="2000" b="1" dirty="0" err="1">
                          <a:solidFill>
                            <a:schemeClr val="bg1"/>
                          </a:solidFill>
                          <a:effectLst/>
                        </a:rPr>
                        <a:t>Bonum</a:t>
                      </a:r>
                      <a:endParaRPr lang="fr-FR" sz="2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000" b="1">
                          <a:solidFill>
                            <a:schemeClr val="bg1"/>
                          </a:solidFill>
                          <a:effectLst/>
                        </a:rPr>
                        <a:t>Bonam</a:t>
                      </a:r>
                      <a:endParaRPr lang="fr-FR" sz="20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000">
                          <a:effectLst/>
                        </a:rPr>
                        <a:t>Bonum</a:t>
                      </a:r>
                      <a:endParaRPr lang="fr-F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19211903"/>
                  </a:ext>
                </a:extLst>
              </a:tr>
              <a:tr h="550506">
                <a:tc>
                  <a:txBody>
                    <a:bodyPr/>
                    <a:lstStyle/>
                    <a:p>
                      <a:r>
                        <a:rPr lang="it-IT" sz="2000">
                          <a:effectLst/>
                        </a:rPr>
                        <a:t>Génitif</a:t>
                      </a:r>
                      <a:endParaRPr lang="fr-F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it-IT" sz="2000" b="1" dirty="0">
                          <a:solidFill>
                            <a:schemeClr val="bg1"/>
                          </a:solidFill>
                          <a:effectLst/>
                        </a:rPr>
                        <a:t>Boni</a:t>
                      </a:r>
                      <a:endParaRPr lang="fr-FR" sz="2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b="1" dirty="0">
                          <a:solidFill>
                            <a:schemeClr val="bg1"/>
                          </a:solidFill>
                          <a:effectLst/>
                        </a:rPr>
                        <a:t>Bonæ</a:t>
                      </a:r>
                      <a:endParaRPr lang="fr-FR" sz="2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000">
                          <a:effectLst/>
                        </a:rPr>
                        <a:t>Boni</a:t>
                      </a:r>
                      <a:endParaRPr lang="fr-F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16426399"/>
                  </a:ext>
                </a:extLst>
              </a:tr>
              <a:tr h="550506">
                <a:tc>
                  <a:txBody>
                    <a:bodyPr/>
                    <a:lstStyle/>
                    <a:p>
                      <a:r>
                        <a:rPr lang="it-IT" sz="2000">
                          <a:effectLst/>
                        </a:rPr>
                        <a:t>Datif</a:t>
                      </a:r>
                      <a:endParaRPr lang="fr-F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it-IT" sz="2000" b="1" dirty="0">
                          <a:solidFill>
                            <a:schemeClr val="bg1"/>
                          </a:solidFill>
                          <a:effectLst/>
                        </a:rPr>
                        <a:t>Bono</a:t>
                      </a:r>
                      <a:endParaRPr lang="fr-FR" sz="2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b="1" dirty="0">
                          <a:solidFill>
                            <a:schemeClr val="bg1"/>
                          </a:solidFill>
                          <a:effectLst/>
                        </a:rPr>
                        <a:t>Bonæ</a:t>
                      </a:r>
                      <a:endParaRPr lang="fr-FR" sz="2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dirty="0">
                          <a:effectLst/>
                        </a:rPr>
                        <a:t>Bono</a:t>
                      </a:r>
                      <a:endParaRPr lang="fr-F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80422499"/>
                  </a:ext>
                </a:extLst>
              </a:tr>
              <a:tr h="550506">
                <a:tc>
                  <a:txBody>
                    <a:bodyPr/>
                    <a:lstStyle/>
                    <a:p>
                      <a:r>
                        <a:rPr lang="fr-FR" sz="2000">
                          <a:effectLst/>
                        </a:rPr>
                        <a:t>Ablatif</a:t>
                      </a:r>
                      <a:endParaRPr lang="fr-F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fr-FR" sz="2000">
                          <a:effectLst/>
                        </a:rPr>
                        <a:t>Bono</a:t>
                      </a:r>
                      <a:endParaRPr lang="fr-F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fr-FR" sz="2000">
                          <a:effectLst/>
                        </a:rPr>
                        <a:t>Bona</a:t>
                      </a:r>
                      <a:endParaRPr lang="fr-F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fr-FR" sz="2000" dirty="0">
                          <a:effectLst/>
                        </a:rPr>
                        <a:t>Bono</a:t>
                      </a:r>
                      <a:endParaRPr lang="fr-F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24655777"/>
                  </a:ext>
                </a:extLst>
              </a:tr>
            </a:tbl>
          </a:graphicData>
        </a:graphic>
      </p:graphicFrame>
      <p:sp>
        <p:nvSpPr>
          <p:cNvPr id="9" name="ZoneTexte 8">
            <a:extLst>
              <a:ext uri="{FF2B5EF4-FFF2-40B4-BE49-F238E27FC236}">
                <a16:creationId xmlns:a16="http://schemas.microsoft.com/office/drawing/2014/main" id="{84E35C90-AB8E-42EF-AC79-A88E37F6CE50}"/>
              </a:ext>
            </a:extLst>
          </p:cNvPr>
          <p:cNvSpPr txBox="1"/>
          <p:nvPr/>
        </p:nvSpPr>
        <p:spPr>
          <a:xfrm>
            <a:off x="5246703" y="1752198"/>
            <a:ext cx="19708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i="1" dirty="0"/>
              <a:t>Bonus, a, </a:t>
            </a:r>
            <a:r>
              <a:rPr lang="fr-FR" sz="2400" i="1" dirty="0" err="1"/>
              <a:t>um</a:t>
            </a:r>
            <a:endParaRPr lang="fr-FR" sz="2400" i="1" dirty="0"/>
          </a:p>
        </p:txBody>
      </p:sp>
    </p:spTree>
    <p:extLst>
      <p:ext uri="{BB962C8B-B14F-4D97-AF65-F5344CB8AC3E}">
        <p14:creationId xmlns:p14="http://schemas.microsoft.com/office/powerpoint/2010/main" val="31554573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Espace réservé du contenu 6">
            <a:extLst>
              <a:ext uri="{FF2B5EF4-FFF2-40B4-BE49-F238E27FC236}">
                <a16:creationId xmlns:a16="http://schemas.microsoft.com/office/drawing/2014/main" id="{4E7793E2-74CD-4306-886E-6C48BE64224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8517421"/>
              </p:ext>
            </p:extLst>
          </p:nvPr>
        </p:nvGraphicFramePr>
        <p:xfrm>
          <a:off x="1742962" y="1502229"/>
          <a:ext cx="8360230" cy="385354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039410">
                  <a:extLst>
                    <a:ext uri="{9D8B030D-6E8A-4147-A177-3AD203B41FA5}">
                      <a16:colId xmlns:a16="http://schemas.microsoft.com/office/drawing/2014/main" val="3005481393"/>
                    </a:ext>
                  </a:extLst>
                </a:gridCol>
                <a:gridCol w="2106940">
                  <a:extLst>
                    <a:ext uri="{9D8B030D-6E8A-4147-A177-3AD203B41FA5}">
                      <a16:colId xmlns:a16="http://schemas.microsoft.com/office/drawing/2014/main" val="3030630072"/>
                    </a:ext>
                  </a:extLst>
                </a:gridCol>
                <a:gridCol w="2106940">
                  <a:extLst>
                    <a:ext uri="{9D8B030D-6E8A-4147-A177-3AD203B41FA5}">
                      <a16:colId xmlns:a16="http://schemas.microsoft.com/office/drawing/2014/main" val="4002847345"/>
                    </a:ext>
                  </a:extLst>
                </a:gridCol>
                <a:gridCol w="2106940">
                  <a:extLst>
                    <a:ext uri="{9D8B030D-6E8A-4147-A177-3AD203B41FA5}">
                      <a16:colId xmlns:a16="http://schemas.microsoft.com/office/drawing/2014/main" val="4057155081"/>
                    </a:ext>
                  </a:extLst>
                </a:gridCol>
              </a:tblGrid>
              <a:tr h="550506">
                <a:tc>
                  <a:txBody>
                    <a:bodyPr/>
                    <a:lstStyle/>
                    <a:p>
                      <a:r>
                        <a:rPr lang="fr-FR" sz="2000" dirty="0">
                          <a:effectLst/>
                        </a:rPr>
                        <a:t> </a:t>
                      </a:r>
                      <a:endParaRPr lang="fr-F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fr-FR" sz="2000">
                          <a:effectLst/>
                        </a:rPr>
                        <a:t>Masculin</a:t>
                      </a:r>
                      <a:endParaRPr lang="fr-F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fr-FR" sz="2000">
                          <a:effectLst/>
                        </a:rPr>
                        <a:t>Féminin</a:t>
                      </a:r>
                      <a:endParaRPr lang="fr-F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fr-FR" sz="2000">
                          <a:effectLst/>
                        </a:rPr>
                        <a:t>Neutre</a:t>
                      </a:r>
                      <a:endParaRPr lang="fr-F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0024067"/>
                  </a:ext>
                </a:extLst>
              </a:tr>
              <a:tr h="550506">
                <a:tc>
                  <a:txBody>
                    <a:bodyPr/>
                    <a:lstStyle/>
                    <a:p>
                      <a:r>
                        <a:rPr lang="fr-FR" sz="2000" dirty="0">
                          <a:effectLst/>
                        </a:rPr>
                        <a:t>Nominatif</a:t>
                      </a:r>
                      <a:endParaRPr lang="fr-F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fr-FR" sz="2000" b="1" dirty="0">
                          <a:solidFill>
                            <a:schemeClr val="bg1"/>
                          </a:solidFill>
                          <a:effectLst/>
                        </a:rPr>
                        <a:t>Boni</a:t>
                      </a:r>
                      <a:endParaRPr lang="fr-FR" sz="2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000" b="1" dirty="0" err="1">
                          <a:solidFill>
                            <a:schemeClr val="bg1"/>
                          </a:solidFill>
                          <a:effectLst/>
                        </a:rPr>
                        <a:t>Bonae</a:t>
                      </a:r>
                      <a:endParaRPr lang="fr-FR" sz="2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000" dirty="0">
                          <a:effectLst/>
                        </a:rPr>
                        <a:t>Bona</a:t>
                      </a:r>
                      <a:endParaRPr lang="fr-F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38018833"/>
                  </a:ext>
                </a:extLst>
              </a:tr>
              <a:tr h="550506">
                <a:tc>
                  <a:txBody>
                    <a:bodyPr/>
                    <a:lstStyle/>
                    <a:p>
                      <a:r>
                        <a:rPr lang="fr-FR" sz="2000">
                          <a:effectLst/>
                        </a:rPr>
                        <a:t>Vocatif</a:t>
                      </a:r>
                      <a:endParaRPr lang="fr-F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fr-FR" sz="2000" b="1" dirty="0">
                          <a:solidFill>
                            <a:schemeClr val="bg1"/>
                          </a:solidFill>
                          <a:effectLst/>
                        </a:rPr>
                        <a:t>Boni</a:t>
                      </a:r>
                      <a:endParaRPr lang="fr-FR" sz="2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000" b="1" dirty="0" err="1">
                          <a:solidFill>
                            <a:schemeClr val="bg1"/>
                          </a:solidFill>
                          <a:effectLst/>
                        </a:rPr>
                        <a:t>Bonae</a:t>
                      </a:r>
                      <a:endParaRPr lang="fr-FR" sz="2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000" dirty="0">
                          <a:effectLst/>
                        </a:rPr>
                        <a:t>Bona</a:t>
                      </a:r>
                      <a:endParaRPr lang="fr-F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89336370"/>
                  </a:ext>
                </a:extLst>
              </a:tr>
              <a:tr h="550506">
                <a:tc>
                  <a:txBody>
                    <a:bodyPr/>
                    <a:lstStyle/>
                    <a:p>
                      <a:r>
                        <a:rPr lang="fr-FR" sz="2000">
                          <a:effectLst/>
                        </a:rPr>
                        <a:t>Accusatif</a:t>
                      </a:r>
                      <a:endParaRPr lang="fr-F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fr-FR" sz="2000" b="1" dirty="0" err="1">
                          <a:solidFill>
                            <a:schemeClr val="bg1"/>
                          </a:solidFill>
                          <a:effectLst/>
                        </a:rPr>
                        <a:t>Bonos</a:t>
                      </a:r>
                      <a:endParaRPr lang="fr-FR" sz="2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000" b="1" dirty="0">
                          <a:solidFill>
                            <a:schemeClr val="bg1"/>
                          </a:solidFill>
                          <a:effectLst/>
                        </a:rPr>
                        <a:t>Bonas</a:t>
                      </a:r>
                      <a:endParaRPr lang="fr-FR" sz="2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000" dirty="0">
                          <a:effectLst/>
                        </a:rPr>
                        <a:t>Bona</a:t>
                      </a:r>
                      <a:endParaRPr lang="fr-F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19211903"/>
                  </a:ext>
                </a:extLst>
              </a:tr>
              <a:tr h="550506">
                <a:tc>
                  <a:txBody>
                    <a:bodyPr/>
                    <a:lstStyle/>
                    <a:p>
                      <a:r>
                        <a:rPr lang="it-IT" sz="2000">
                          <a:effectLst/>
                        </a:rPr>
                        <a:t>Génitif</a:t>
                      </a:r>
                      <a:endParaRPr lang="fr-F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it-IT" sz="2000" b="1" dirty="0">
                          <a:solidFill>
                            <a:schemeClr val="bg1"/>
                          </a:solidFill>
                          <a:effectLst/>
                        </a:rPr>
                        <a:t>Bonorum</a:t>
                      </a:r>
                      <a:endParaRPr lang="fr-FR" sz="2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b="1" dirty="0">
                          <a:solidFill>
                            <a:schemeClr val="bg1"/>
                          </a:solidFill>
                          <a:effectLst/>
                        </a:rPr>
                        <a:t>Bonarum</a:t>
                      </a:r>
                      <a:endParaRPr lang="fr-FR" sz="2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dirty="0">
                          <a:effectLst/>
                        </a:rPr>
                        <a:t>Bonorum</a:t>
                      </a:r>
                      <a:endParaRPr lang="fr-F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16426399"/>
                  </a:ext>
                </a:extLst>
              </a:tr>
              <a:tr h="550506">
                <a:tc>
                  <a:txBody>
                    <a:bodyPr/>
                    <a:lstStyle/>
                    <a:p>
                      <a:r>
                        <a:rPr lang="it-IT" sz="2000">
                          <a:effectLst/>
                        </a:rPr>
                        <a:t>Datif</a:t>
                      </a:r>
                      <a:endParaRPr lang="fr-F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it-IT" sz="2000" b="1" dirty="0">
                          <a:solidFill>
                            <a:schemeClr val="bg1"/>
                          </a:solidFill>
                          <a:effectLst/>
                        </a:rPr>
                        <a:t>Bonis</a:t>
                      </a:r>
                      <a:endParaRPr lang="fr-FR" sz="2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b="1" dirty="0">
                          <a:solidFill>
                            <a:schemeClr val="bg1"/>
                          </a:solidFill>
                          <a:effectLst/>
                        </a:rPr>
                        <a:t>Bonis</a:t>
                      </a:r>
                      <a:endParaRPr lang="fr-FR" sz="2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dirty="0">
                          <a:effectLst/>
                        </a:rPr>
                        <a:t>Bonis</a:t>
                      </a:r>
                      <a:endParaRPr lang="fr-F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80422499"/>
                  </a:ext>
                </a:extLst>
              </a:tr>
              <a:tr h="550506">
                <a:tc>
                  <a:txBody>
                    <a:bodyPr/>
                    <a:lstStyle/>
                    <a:p>
                      <a:r>
                        <a:rPr lang="fr-FR" sz="2000">
                          <a:effectLst/>
                        </a:rPr>
                        <a:t>Ablatif</a:t>
                      </a:r>
                      <a:endParaRPr lang="fr-F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it-IT" sz="2000" dirty="0">
                          <a:effectLst/>
                        </a:rPr>
                        <a:t>Bonis</a:t>
                      </a:r>
                      <a:endParaRPr lang="fr-F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it-IT" sz="2000" dirty="0">
                          <a:effectLst/>
                        </a:rPr>
                        <a:t>Bonis</a:t>
                      </a:r>
                      <a:endParaRPr lang="fr-F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it-IT" sz="2000" dirty="0">
                          <a:effectLst/>
                        </a:rPr>
                        <a:t>Bonis</a:t>
                      </a:r>
                      <a:endParaRPr lang="fr-F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246557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87267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D42D6DC-1905-43AD-B259-4F492D8E5B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3227" y="2064736"/>
            <a:ext cx="7729728" cy="627671"/>
          </a:xfrm>
        </p:spPr>
        <p:txBody>
          <a:bodyPr>
            <a:normAutofit/>
          </a:bodyPr>
          <a:lstStyle/>
          <a:p>
            <a:r>
              <a:rPr lang="fr-FR" sz="2400" dirty="0"/>
              <a:t>Déclinez : le bon paysan (</a:t>
            </a:r>
            <a:r>
              <a:rPr lang="fr-FR" sz="2400" i="1" dirty="0"/>
              <a:t>bonus </a:t>
            </a:r>
            <a:r>
              <a:rPr lang="fr-FR" sz="2400" i="1" dirty="0" err="1"/>
              <a:t>agricola</a:t>
            </a:r>
            <a:r>
              <a:rPr lang="fr-FR" sz="2400" dirty="0"/>
              <a:t>)</a:t>
            </a: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EE339907-3C42-460D-B434-46A32AEEFA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14185"/>
            <a:ext cx="7729728" cy="1188720"/>
          </a:xfrm>
        </p:spPr>
        <p:txBody>
          <a:bodyPr/>
          <a:lstStyle/>
          <a:p>
            <a:r>
              <a:rPr lang="fr-FR" dirty="0"/>
              <a:t>La première classe d’adjectifs</a:t>
            </a: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F538F273-F5F6-47A0-ACCF-1B4A4DA5C4E9}"/>
              </a:ext>
            </a:extLst>
          </p:cNvPr>
          <p:cNvSpPr txBox="1">
            <a:spLocks/>
          </p:cNvSpPr>
          <p:nvPr/>
        </p:nvSpPr>
        <p:spPr>
          <a:xfrm>
            <a:off x="1003227" y="3154238"/>
            <a:ext cx="10582132" cy="16313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dirty="0"/>
              <a:t>Traduisez : Le prof est un âne, Le prof aime un </a:t>
            </a:r>
            <a:r>
              <a:rPr lang="fr-FR" sz="2400" dirty="0" err="1"/>
              <a:t>ane</a:t>
            </a:r>
            <a:endParaRPr lang="fr-FR" sz="2400" dirty="0"/>
          </a:p>
          <a:p>
            <a:r>
              <a:rPr lang="fr-FR" sz="2400" dirty="0"/>
              <a:t>Vocabulaire : </a:t>
            </a:r>
            <a:r>
              <a:rPr lang="fr-FR" sz="2400" i="1" dirty="0"/>
              <a:t>magister, i, </a:t>
            </a:r>
            <a:r>
              <a:rPr lang="fr-FR" sz="2400" dirty="0"/>
              <a:t>m. = prof ; </a:t>
            </a:r>
            <a:r>
              <a:rPr lang="fr-FR" sz="2400" i="1" dirty="0" err="1"/>
              <a:t>asinus</a:t>
            </a:r>
            <a:r>
              <a:rPr lang="fr-FR" sz="2400" i="1" dirty="0"/>
              <a:t>, i</a:t>
            </a:r>
            <a:r>
              <a:rPr lang="fr-FR" sz="2400" dirty="0"/>
              <a:t>, m. = âne ; </a:t>
            </a:r>
            <a:r>
              <a:rPr lang="fr-FR" sz="2400" i="1" dirty="0"/>
              <a:t>est</a:t>
            </a:r>
            <a:r>
              <a:rPr lang="fr-FR" sz="2400" dirty="0"/>
              <a:t> = est ; </a:t>
            </a:r>
            <a:r>
              <a:rPr lang="fr-FR" sz="2400" i="1" dirty="0" err="1"/>
              <a:t>amat</a:t>
            </a:r>
            <a:r>
              <a:rPr lang="fr-FR" sz="2400" dirty="0"/>
              <a:t> = aime</a:t>
            </a:r>
          </a:p>
        </p:txBody>
      </p:sp>
    </p:spTree>
    <p:extLst>
      <p:ext uri="{BB962C8B-B14F-4D97-AF65-F5344CB8AC3E}">
        <p14:creationId xmlns:p14="http://schemas.microsoft.com/office/powerpoint/2010/main" val="1955174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E995BD-1347-C978-B533-2FB667F10E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237F2CB-4FD3-2EC6-C2DC-C08D7D93B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212586"/>
            <a:ext cx="7729728" cy="898367"/>
          </a:xfrm>
        </p:spPr>
        <p:txBody>
          <a:bodyPr/>
          <a:lstStyle/>
          <a:p>
            <a:r>
              <a:rPr lang="fr-FR" dirty="0"/>
              <a:t>Quelques Éléments Généraux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F07F648-5F5A-C19E-0D80-83D9F3638A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8767" y="1765154"/>
            <a:ext cx="7729728" cy="505750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1) Latin classique et latin médiéval</a:t>
            </a:r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1CEAE831-825B-6508-49C7-43792C18E994}"/>
              </a:ext>
            </a:extLst>
          </p:cNvPr>
          <p:cNvSpPr txBox="1">
            <a:spLocks/>
          </p:cNvSpPr>
          <p:nvPr/>
        </p:nvSpPr>
        <p:spPr>
          <a:xfrm>
            <a:off x="1058767" y="4504491"/>
            <a:ext cx="7729728" cy="505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dirty="0"/>
              <a:t>2) Une langue qui n’est pas figée</a:t>
            </a: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0E8231F2-14B6-2B21-B00D-ED21E39DD000}"/>
              </a:ext>
            </a:extLst>
          </p:cNvPr>
          <p:cNvSpPr txBox="1">
            <a:spLocks/>
          </p:cNvSpPr>
          <p:nvPr/>
        </p:nvSpPr>
        <p:spPr>
          <a:xfrm>
            <a:off x="1512679" y="4979132"/>
            <a:ext cx="7729728" cy="505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dirty="0"/>
              <a:t>- </a:t>
            </a:r>
            <a:r>
              <a:rPr lang="fr-FR" dirty="0" err="1"/>
              <a:t>ae</a:t>
            </a:r>
            <a:r>
              <a:rPr lang="fr-FR" dirty="0"/>
              <a:t>/e ; i/j ; u/v</a:t>
            </a: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E80899AD-D404-64C3-06B9-CEC5A7CEA640}"/>
              </a:ext>
            </a:extLst>
          </p:cNvPr>
          <p:cNvSpPr txBox="1">
            <a:spLocks/>
          </p:cNvSpPr>
          <p:nvPr/>
        </p:nvSpPr>
        <p:spPr>
          <a:xfrm>
            <a:off x="1512679" y="5578128"/>
            <a:ext cx="7729728" cy="505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dirty="0"/>
              <a:t>- Orthographe : </a:t>
            </a:r>
            <a:r>
              <a:rPr lang="fr-FR" dirty="0" err="1"/>
              <a:t>habere</a:t>
            </a:r>
            <a:r>
              <a:rPr lang="fr-FR" dirty="0"/>
              <a:t>/</a:t>
            </a:r>
            <a:r>
              <a:rPr lang="fr-FR" dirty="0" err="1"/>
              <a:t>abere</a:t>
            </a:r>
            <a:r>
              <a:rPr lang="fr-FR" dirty="0"/>
              <a:t> ; </a:t>
            </a:r>
            <a:r>
              <a:rPr lang="fr-FR" dirty="0" err="1"/>
              <a:t>etiam</a:t>
            </a:r>
            <a:r>
              <a:rPr lang="fr-FR" dirty="0"/>
              <a:t>/</a:t>
            </a:r>
            <a:r>
              <a:rPr lang="fr-FR" dirty="0" err="1"/>
              <a:t>eciam</a:t>
            </a:r>
            <a:endParaRPr lang="fr-FR" dirty="0"/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C6AD2B9C-D7EE-5D81-C8C2-A1409719AB8B}"/>
              </a:ext>
            </a:extLst>
          </p:cNvPr>
          <p:cNvSpPr txBox="1">
            <a:spLocks/>
          </p:cNvSpPr>
          <p:nvPr/>
        </p:nvSpPr>
        <p:spPr>
          <a:xfrm>
            <a:off x="1340338" y="2270904"/>
            <a:ext cx="7729728" cy="505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dirty="0"/>
              <a:t>- Une langue vivante est une langue qui évolue</a:t>
            </a:r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1A96691C-4EB0-6264-185F-6176806A3BAA}"/>
              </a:ext>
            </a:extLst>
          </p:cNvPr>
          <p:cNvSpPr txBox="1">
            <a:spLocks/>
          </p:cNvSpPr>
          <p:nvPr/>
        </p:nvSpPr>
        <p:spPr>
          <a:xfrm>
            <a:off x="1340338" y="3430855"/>
            <a:ext cx="7729728" cy="505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dirty="0"/>
              <a:t>- Une langue morte ?</a:t>
            </a:r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83DBFB52-0228-C4B9-31F1-D186BE1C230E}"/>
              </a:ext>
            </a:extLst>
          </p:cNvPr>
          <p:cNvSpPr txBox="1">
            <a:spLocks/>
          </p:cNvSpPr>
          <p:nvPr/>
        </p:nvSpPr>
        <p:spPr>
          <a:xfrm>
            <a:off x="1340338" y="2852854"/>
            <a:ext cx="7729728" cy="505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dirty="0"/>
              <a:t>- La rupture carolingienne</a:t>
            </a:r>
          </a:p>
        </p:txBody>
      </p:sp>
      <p:pic>
        <p:nvPicPr>
          <p:cNvPr id="2050" name="Picture 2" descr="Apprendre le latin médiéval: Manuel pour grands commençants">
            <a:extLst>
              <a:ext uri="{FF2B5EF4-FFF2-40B4-BE49-F238E27FC236}">
                <a16:creationId xmlns:a16="http://schemas.microsoft.com/office/drawing/2014/main" id="{1B7F54D3-28E9-BA16-5E69-8DFC42C5BC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5857" y="1677492"/>
            <a:ext cx="3163962" cy="4807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3284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7" grpId="0"/>
      <p:bldP spid="6" grpId="0"/>
      <p:bldP spid="8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6D4952-FC31-4AEB-A569-0EFCF3212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81805"/>
            <a:ext cx="7729728" cy="898367"/>
          </a:xfrm>
        </p:spPr>
        <p:txBody>
          <a:bodyPr/>
          <a:lstStyle/>
          <a:p>
            <a:r>
              <a:rPr lang="fr-FR" dirty="0"/>
              <a:t>Dictionnaires</a:t>
            </a:r>
          </a:p>
        </p:txBody>
      </p:sp>
      <p:pic>
        <p:nvPicPr>
          <p:cNvPr id="1026" name="Picture 2" descr="Le Grand Gaffiot - Dictionnaire Latin-Français (Relié)">
            <a:extLst>
              <a:ext uri="{FF2B5EF4-FFF2-40B4-BE49-F238E27FC236}">
                <a16:creationId xmlns:a16="http://schemas.microsoft.com/office/drawing/2014/main" id="{638803D3-FFFF-308A-F914-D51C87B8F3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82" y="1145822"/>
            <a:ext cx="2222087" cy="3210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B9CD5B23-A761-3807-FD1A-68EE8CD116C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3585" t="19323" r="20241" b="11804"/>
          <a:stretch>
            <a:fillRect/>
          </a:stretch>
        </p:blipFill>
        <p:spPr>
          <a:xfrm>
            <a:off x="5585791" y="1145821"/>
            <a:ext cx="1630018" cy="3210507"/>
          </a:xfrm>
          <a:prstGeom prst="rect">
            <a:avLst/>
          </a:prstGeom>
        </p:spPr>
      </p:pic>
      <p:sp>
        <p:nvSpPr>
          <p:cNvPr id="11" name="AutoShape 6">
            <a:extLst>
              <a:ext uri="{FF2B5EF4-FFF2-40B4-BE49-F238E27FC236}">
                <a16:creationId xmlns:a16="http://schemas.microsoft.com/office/drawing/2014/main" id="{7BAC4000-342D-8C2C-82D3-AC9C4BFD0A2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" name="AutoShape 8">
            <a:extLst>
              <a:ext uri="{FF2B5EF4-FFF2-40B4-BE49-F238E27FC236}">
                <a16:creationId xmlns:a16="http://schemas.microsoft.com/office/drawing/2014/main" id="{E0F515B1-9D5A-00F8-5305-DFEA0DD559E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39DFAD64-259C-0447-ABAF-FF90B02E50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0580" y="2842591"/>
            <a:ext cx="2529708" cy="4015409"/>
          </a:xfrm>
          <a:prstGeom prst="rect">
            <a:avLst/>
          </a:prstGeom>
        </p:spPr>
      </p:pic>
      <p:pic>
        <p:nvPicPr>
          <p:cNvPr id="1034" name="Picture 10" descr="Du Cange, Présentation">
            <a:extLst>
              <a:ext uri="{FF2B5EF4-FFF2-40B4-BE49-F238E27FC236}">
                <a16:creationId xmlns:a16="http://schemas.microsoft.com/office/drawing/2014/main" id="{FD00EFE6-63FF-628E-9DBB-A5B73DB123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937745"/>
            <a:ext cx="4876800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Lexique latin-français - Antiquité et Moyen Age. - Parisse Michel">
            <a:extLst>
              <a:ext uri="{FF2B5EF4-FFF2-40B4-BE49-F238E27FC236}">
                <a16:creationId xmlns:a16="http://schemas.microsoft.com/office/drawing/2014/main" id="{E587449A-597D-E439-6926-A48413611E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0288" y="1322323"/>
            <a:ext cx="2267564" cy="3677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7917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D49239E-1974-D6ED-4745-DB8DECD89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9469" y="268954"/>
            <a:ext cx="9611139" cy="1188720"/>
          </a:xfrm>
        </p:spPr>
        <p:txBody>
          <a:bodyPr/>
          <a:lstStyle/>
          <a:p>
            <a:r>
              <a:rPr lang="fr-FR" dirty="0"/>
              <a:t>L’IA révolutionne l’accès aux langues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1FBA6D9-910A-ADE1-1A60-21302052388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0000" t="7102" b="18985"/>
          <a:stretch>
            <a:fillRect/>
          </a:stretch>
        </p:blipFill>
        <p:spPr>
          <a:xfrm>
            <a:off x="147694" y="1729409"/>
            <a:ext cx="11929031" cy="4959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4434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D422F6-A1B8-4EA3-8892-E555E4114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9859" y="318740"/>
            <a:ext cx="7729728" cy="844168"/>
          </a:xfrm>
        </p:spPr>
        <p:txBody>
          <a:bodyPr/>
          <a:lstStyle/>
          <a:p>
            <a:r>
              <a:rPr lang="fr-FR" dirty="0"/>
              <a:t>Déclinaison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D06ED1F-2B1A-4510-9751-C4B40441E7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972" y="2415980"/>
            <a:ext cx="10494628" cy="767759"/>
          </a:xfrm>
        </p:spPr>
        <p:txBody>
          <a:bodyPr>
            <a:noAutofit/>
          </a:bodyPr>
          <a:lstStyle/>
          <a:p>
            <a:pPr marL="0" lvl="0" indent="0" algn="just">
              <a:buNone/>
              <a:tabLst>
                <a:tab pos="457200" algn="l"/>
              </a:tabLst>
            </a:pPr>
            <a:r>
              <a:rPr lang="fr-FR" sz="2000" b="1" dirty="0">
                <a:effectLst/>
                <a:ea typeface="Times New Roman" panose="02020603050405020304" pitchFamily="18" charset="0"/>
              </a:rPr>
              <a:t>II. le</a:t>
            </a:r>
            <a:r>
              <a:rPr lang="fr-FR" sz="2000" dirty="0">
                <a:effectLst/>
                <a:ea typeface="Times New Roman" panose="02020603050405020304" pitchFamily="18" charset="0"/>
              </a:rPr>
              <a:t> </a:t>
            </a:r>
            <a:r>
              <a:rPr lang="fr-FR" sz="2000" b="1" dirty="0">
                <a:effectLst/>
                <a:ea typeface="Times New Roman" panose="02020603050405020304" pitchFamily="18" charset="0"/>
              </a:rPr>
              <a:t>vocatif</a:t>
            </a:r>
            <a:r>
              <a:rPr lang="fr-FR" sz="2000" dirty="0">
                <a:effectLst/>
                <a:ea typeface="Times New Roman" panose="02020603050405020304" pitchFamily="18" charset="0"/>
              </a:rPr>
              <a:t> est le cas de l’apostrophe. Ex. : </a:t>
            </a:r>
            <a:r>
              <a:rPr lang="fr-FR" sz="2000" i="1" dirty="0">
                <a:effectLst/>
                <a:ea typeface="Times New Roman" panose="02020603050405020304" pitchFamily="18" charset="0"/>
              </a:rPr>
              <a:t>Domine miserere </a:t>
            </a:r>
            <a:r>
              <a:rPr lang="fr-FR" sz="2000" i="1" dirty="0" err="1">
                <a:effectLst/>
                <a:ea typeface="Times New Roman" panose="02020603050405020304" pitchFamily="18" charset="0"/>
              </a:rPr>
              <a:t>nobis</a:t>
            </a:r>
            <a:r>
              <a:rPr lang="fr-FR" sz="2000" dirty="0">
                <a:effectLst/>
                <a:ea typeface="Times New Roman" panose="02020603050405020304" pitchFamily="18" charset="0"/>
              </a:rPr>
              <a:t> (Seigneur, prend pitié de nous) : </a:t>
            </a:r>
            <a:r>
              <a:rPr lang="fr-FR" sz="2000" i="1" dirty="0">
                <a:effectLst/>
                <a:ea typeface="Times New Roman" panose="02020603050405020304" pitchFamily="18" charset="0"/>
              </a:rPr>
              <a:t>Domine</a:t>
            </a:r>
            <a:r>
              <a:rPr lang="fr-FR" sz="2000" dirty="0">
                <a:effectLst/>
                <a:ea typeface="Times New Roman" panose="02020603050405020304" pitchFamily="18" charset="0"/>
              </a:rPr>
              <a:t> est la forme vocative de </a:t>
            </a:r>
            <a:r>
              <a:rPr lang="fr-FR" sz="2000" i="1" dirty="0">
                <a:effectLst/>
                <a:ea typeface="Times New Roman" panose="02020603050405020304" pitchFamily="18" charset="0"/>
              </a:rPr>
              <a:t>Dominus</a:t>
            </a:r>
            <a:r>
              <a:rPr lang="fr-FR" sz="2000" dirty="0">
                <a:effectLst/>
                <a:ea typeface="Times New Roman" panose="02020603050405020304" pitchFamily="18" charset="0"/>
              </a:rPr>
              <a:t> (seigneur).</a:t>
            </a:r>
          </a:p>
          <a:p>
            <a:pPr marL="0" indent="0">
              <a:buNone/>
            </a:pPr>
            <a:endParaRPr lang="fr-FR" sz="2000" dirty="0"/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D2CD482B-8775-40BE-86E3-EEF1358F75B2}"/>
              </a:ext>
            </a:extLst>
          </p:cNvPr>
          <p:cNvSpPr txBox="1">
            <a:spLocks/>
          </p:cNvSpPr>
          <p:nvPr/>
        </p:nvSpPr>
        <p:spPr>
          <a:xfrm>
            <a:off x="369115" y="1484308"/>
            <a:ext cx="10494628" cy="8104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  <a:tabLst>
                <a:tab pos="457200" algn="l"/>
              </a:tabLst>
            </a:pPr>
            <a:r>
              <a:rPr lang="fr-FR" sz="2000" b="1" dirty="0">
                <a:ea typeface="Times New Roman" panose="02020603050405020304" pitchFamily="18" charset="0"/>
              </a:rPr>
              <a:t>1. le</a:t>
            </a:r>
            <a:r>
              <a:rPr lang="fr-FR" sz="2000" dirty="0">
                <a:ea typeface="Times New Roman" panose="02020603050405020304" pitchFamily="18" charset="0"/>
              </a:rPr>
              <a:t> </a:t>
            </a:r>
            <a:r>
              <a:rPr lang="fr-FR" sz="2000" b="1" dirty="0">
                <a:ea typeface="Times New Roman" panose="02020603050405020304" pitchFamily="18" charset="0"/>
              </a:rPr>
              <a:t>nominatif</a:t>
            </a:r>
            <a:r>
              <a:rPr lang="fr-FR" sz="2000" dirty="0">
                <a:ea typeface="Times New Roman" panose="02020603050405020304" pitchFamily="18" charset="0"/>
              </a:rPr>
              <a:t> est le cas du sujet ou de l’attribut du sujet (être, paraître, sembler…). Ex. : </a:t>
            </a:r>
            <a:r>
              <a:rPr lang="fr-FR" sz="2000" i="1" dirty="0">
                <a:ea typeface="Times New Roman" panose="02020603050405020304" pitchFamily="18" charset="0"/>
              </a:rPr>
              <a:t>Paulus </a:t>
            </a:r>
            <a:r>
              <a:rPr lang="fr-FR" sz="2000" i="1" dirty="0" err="1">
                <a:ea typeface="Times New Roman" panose="02020603050405020304" pitchFamily="18" charset="0"/>
              </a:rPr>
              <a:t>asinus</a:t>
            </a:r>
            <a:r>
              <a:rPr lang="fr-FR" sz="2000" i="1" dirty="0">
                <a:ea typeface="Times New Roman" panose="02020603050405020304" pitchFamily="18" charset="0"/>
              </a:rPr>
              <a:t> est</a:t>
            </a:r>
            <a:r>
              <a:rPr lang="fr-FR" sz="2000" dirty="0">
                <a:ea typeface="Times New Roman" panose="02020603050405020304" pitchFamily="18" charset="0"/>
              </a:rPr>
              <a:t> (Paul est un âne) : </a:t>
            </a:r>
            <a:r>
              <a:rPr lang="fr-FR" sz="2000" i="1" dirty="0">
                <a:ea typeface="Times New Roman" panose="02020603050405020304" pitchFamily="18" charset="0"/>
              </a:rPr>
              <a:t>Paulus</a:t>
            </a:r>
            <a:r>
              <a:rPr lang="fr-FR" sz="2000" dirty="0">
                <a:ea typeface="Times New Roman" panose="02020603050405020304" pitchFamily="18" charset="0"/>
              </a:rPr>
              <a:t> (sujet) et </a:t>
            </a:r>
            <a:r>
              <a:rPr lang="fr-FR" sz="2000" i="1" dirty="0" err="1">
                <a:ea typeface="Times New Roman" panose="02020603050405020304" pitchFamily="18" charset="0"/>
              </a:rPr>
              <a:t>asinus</a:t>
            </a:r>
            <a:r>
              <a:rPr lang="fr-FR" sz="2000" dirty="0">
                <a:ea typeface="Times New Roman" panose="02020603050405020304" pitchFamily="18" charset="0"/>
              </a:rPr>
              <a:t> (attribut du sujet </a:t>
            </a:r>
            <a:r>
              <a:rPr lang="fr-FR" sz="2000" i="1" dirty="0">
                <a:ea typeface="Times New Roman" panose="02020603050405020304" pitchFamily="18" charset="0"/>
              </a:rPr>
              <a:t>Paulus</a:t>
            </a:r>
            <a:r>
              <a:rPr lang="fr-FR" sz="2000" dirty="0">
                <a:ea typeface="Times New Roman" panose="02020603050405020304" pitchFamily="18" charset="0"/>
              </a:rPr>
              <a:t>) sont au nominatif</a:t>
            </a:r>
          </a:p>
          <a:p>
            <a:pPr marL="0" indent="0">
              <a:buNone/>
            </a:pPr>
            <a:endParaRPr lang="fr-FR" sz="2000" dirty="0"/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E2D5DD1B-B8E5-422E-B4A5-2984A661F3F5}"/>
              </a:ext>
            </a:extLst>
          </p:cNvPr>
          <p:cNvSpPr txBox="1">
            <a:spLocks/>
          </p:cNvSpPr>
          <p:nvPr/>
        </p:nvSpPr>
        <p:spPr>
          <a:xfrm>
            <a:off x="369115" y="3304981"/>
            <a:ext cx="10494628" cy="9176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  <a:tabLst>
                <a:tab pos="457200" algn="l"/>
              </a:tabLst>
            </a:pPr>
            <a:r>
              <a:rPr lang="fr-FR" sz="2000" b="1" dirty="0">
                <a:ea typeface="Times New Roman" panose="02020603050405020304" pitchFamily="18" charset="0"/>
              </a:rPr>
              <a:t>III. l’accusatif</a:t>
            </a:r>
            <a:r>
              <a:rPr lang="fr-FR" sz="2000" dirty="0">
                <a:ea typeface="Times New Roman" panose="02020603050405020304" pitchFamily="18" charset="0"/>
              </a:rPr>
              <a:t> est le cas du complément d’objet direct. Ex. : </a:t>
            </a:r>
            <a:r>
              <a:rPr lang="fr-FR" sz="2000" i="1" dirty="0">
                <a:ea typeface="Times New Roman" panose="02020603050405020304" pitchFamily="18" charset="0"/>
              </a:rPr>
              <a:t>Paulus </a:t>
            </a:r>
            <a:r>
              <a:rPr lang="fr-FR" sz="2000" i="1" dirty="0" err="1">
                <a:ea typeface="Times New Roman" panose="02020603050405020304" pitchFamily="18" charset="0"/>
              </a:rPr>
              <a:t>Petrum</a:t>
            </a:r>
            <a:r>
              <a:rPr lang="fr-FR" sz="2000" i="1" dirty="0">
                <a:ea typeface="Times New Roman" panose="02020603050405020304" pitchFamily="18" charset="0"/>
              </a:rPr>
              <a:t> </a:t>
            </a:r>
            <a:r>
              <a:rPr lang="fr-FR" sz="2000" i="1" dirty="0" err="1">
                <a:ea typeface="Times New Roman" panose="02020603050405020304" pitchFamily="18" charset="0"/>
              </a:rPr>
              <a:t>amat</a:t>
            </a:r>
            <a:r>
              <a:rPr lang="fr-FR" sz="2000" dirty="0">
                <a:ea typeface="Times New Roman" panose="02020603050405020304" pitchFamily="18" charset="0"/>
              </a:rPr>
              <a:t> (Paul aime Pierre)</a:t>
            </a: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ABD2EA87-7DE1-4ECD-A48B-2A39580B3B0F}"/>
              </a:ext>
            </a:extLst>
          </p:cNvPr>
          <p:cNvSpPr txBox="1">
            <a:spLocks/>
          </p:cNvSpPr>
          <p:nvPr/>
        </p:nvSpPr>
        <p:spPr>
          <a:xfrm>
            <a:off x="401972" y="5722563"/>
            <a:ext cx="10494628" cy="17864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  <a:tabLst>
                <a:tab pos="457200" algn="l"/>
              </a:tabLst>
            </a:pPr>
            <a:r>
              <a:rPr lang="fr-FR" sz="2000" b="1" dirty="0">
                <a:ea typeface="Times New Roman" panose="02020603050405020304" pitchFamily="18" charset="0"/>
              </a:rPr>
              <a:t>VI. l’ablatif</a:t>
            </a:r>
            <a:r>
              <a:rPr lang="fr-FR" sz="2000" dirty="0">
                <a:ea typeface="Times New Roman" panose="02020603050405020304" pitchFamily="18" charset="0"/>
              </a:rPr>
              <a:t> est le cas du complément circonstanciel. Ex. : </a:t>
            </a:r>
            <a:r>
              <a:rPr lang="fr-FR" sz="2000" i="1" dirty="0" err="1">
                <a:ea typeface="Times New Roman" panose="02020603050405020304" pitchFamily="18" charset="0"/>
              </a:rPr>
              <a:t>monachus</a:t>
            </a:r>
            <a:r>
              <a:rPr lang="fr-FR" sz="2000" i="1" dirty="0">
                <a:ea typeface="Times New Roman" panose="02020603050405020304" pitchFamily="18" charset="0"/>
              </a:rPr>
              <a:t> in </a:t>
            </a:r>
            <a:r>
              <a:rPr lang="fr-FR" sz="2000" i="1" dirty="0" err="1">
                <a:ea typeface="Times New Roman" panose="02020603050405020304" pitchFamily="18" charset="0"/>
              </a:rPr>
              <a:t>eremo</a:t>
            </a:r>
            <a:r>
              <a:rPr lang="fr-FR" sz="2000" i="1" dirty="0">
                <a:ea typeface="Times New Roman" panose="02020603050405020304" pitchFamily="18" charset="0"/>
              </a:rPr>
              <a:t> est</a:t>
            </a:r>
            <a:r>
              <a:rPr lang="fr-FR" sz="2000" dirty="0">
                <a:ea typeface="Times New Roman" panose="02020603050405020304" pitchFamily="18" charset="0"/>
              </a:rPr>
              <a:t> (le moine est dans le désert) : </a:t>
            </a:r>
            <a:r>
              <a:rPr lang="fr-FR" sz="2000" i="1" dirty="0">
                <a:ea typeface="Times New Roman" panose="02020603050405020304" pitchFamily="18" charset="0"/>
              </a:rPr>
              <a:t>in </a:t>
            </a:r>
            <a:r>
              <a:rPr lang="fr-FR" sz="2000" i="1" dirty="0" err="1">
                <a:ea typeface="Times New Roman" panose="02020603050405020304" pitchFamily="18" charset="0"/>
              </a:rPr>
              <a:t>monasterio</a:t>
            </a:r>
            <a:r>
              <a:rPr lang="fr-FR" sz="2000" dirty="0">
                <a:ea typeface="Times New Roman" panose="02020603050405020304" pitchFamily="18" charset="0"/>
              </a:rPr>
              <a:t> est un complément circonstanciel de lieu.</a:t>
            </a:r>
          </a:p>
          <a:p>
            <a:endParaRPr lang="fr-FR" sz="20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DD07193-AF5F-4BF1-8748-7362E2CC809F}"/>
              </a:ext>
            </a:extLst>
          </p:cNvPr>
          <p:cNvSpPr/>
          <p:nvPr/>
        </p:nvSpPr>
        <p:spPr>
          <a:xfrm>
            <a:off x="369115" y="3969945"/>
            <a:ext cx="113740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457200" algn="l"/>
              </a:tabLst>
            </a:pPr>
            <a:r>
              <a:rPr lang="fr-FR" b="1" dirty="0">
                <a:ea typeface="Times New Roman" panose="02020603050405020304" pitchFamily="18" charset="0"/>
              </a:rPr>
              <a:t>IV. le génitif</a:t>
            </a:r>
            <a:r>
              <a:rPr lang="fr-FR" dirty="0">
                <a:ea typeface="Times New Roman" panose="02020603050405020304" pitchFamily="18" charset="0"/>
              </a:rPr>
              <a:t> est le cas du complément de nom. Ex. </a:t>
            </a:r>
            <a:r>
              <a:rPr lang="fr-FR" i="1" dirty="0">
                <a:ea typeface="Times New Roman" panose="02020603050405020304" pitchFamily="18" charset="0"/>
              </a:rPr>
              <a:t>Gloria </a:t>
            </a:r>
            <a:r>
              <a:rPr lang="fr-FR" i="1" dirty="0" err="1">
                <a:ea typeface="Times New Roman" panose="02020603050405020304" pitchFamily="18" charset="0"/>
              </a:rPr>
              <a:t>mundi</a:t>
            </a:r>
            <a:r>
              <a:rPr lang="fr-FR" i="1" dirty="0">
                <a:ea typeface="Times New Roman" panose="02020603050405020304" pitchFamily="18" charset="0"/>
              </a:rPr>
              <a:t> est</a:t>
            </a:r>
            <a:r>
              <a:rPr lang="fr-FR" dirty="0">
                <a:ea typeface="Times New Roman" panose="02020603050405020304" pitchFamily="18" charset="0"/>
              </a:rPr>
              <a:t> (il est la gloire du monde) : </a:t>
            </a:r>
            <a:r>
              <a:rPr lang="fr-FR" i="1" dirty="0" err="1">
                <a:ea typeface="Times New Roman" panose="02020603050405020304" pitchFamily="18" charset="0"/>
              </a:rPr>
              <a:t>mundi</a:t>
            </a:r>
            <a:r>
              <a:rPr lang="fr-FR" dirty="0">
                <a:ea typeface="Times New Roman" panose="02020603050405020304" pitchFamily="18" charset="0"/>
              </a:rPr>
              <a:t> étant au génitif, il est le complément du nom </a:t>
            </a:r>
            <a:r>
              <a:rPr lang="fr-FR" i="1" dirty="0">
                <a:ea typeface="Times New Roman" panose="02020603050405020304" pitchFamily="18" charset="0"/>
              </a:rPr>
              <a:t>Gloria</a:t>
            </a:r>
            <a:r>
              <a:rPr lang="fr-FR" dirty="0">
                <a:ea typeface="Times New Roman" panose="02020603050405020304" pitchFamily="18" charset="0"/>
              </a:rPr>
              <a:t> 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AD31826F-80F6-4CDB-9C46-7AB604787A62}"/>
              </a:ext>
            </a:extLst>
          </p:cNvPr>
          <p:cNvSpPr txBox="1">
            <a:spLocks/>
          </p:cNvSpPr>
          <p:nvPr/>
        </p:nvSpPr>
        <p:spPr>
          <a:xfrm>
            <a:off x="369115" y="4737518"/>
            <a:ext cx="10494628" cy="7504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  <a:tabLst>
                <a:tab pos="457200" algn="l"/>
              </a:tabLst>
            </a:pPr>
            <a:r>
              <a:rPr lang="fr-FR" sz="2000" b="1" dirty="0">
                <a:ea typeface="Times New Roman" panose="02020603050405020304" pitchFamily="18" charset="0"/>
              </a:rPr>
              <a:t>V. le datif</a:t>
            </a:r>
            <a:r>
              <a:rPr lang="fr-FR" sz="2000" dirty="0">
                <a:ea typeface="Times New Roman" panose="02020603050405020304" pitchFamily="18" charset="0"/>
              </a:rPr>
              <a:t> est le cas du complément d’attribution. Ex. : </a:t>
            </a:r>
            <a:r>
              <a:rPr lang="fr-FR" sz="2000" i="1" dirty="0">
                <a:ea typeface="Times New Roman" panose="02020603050405020304" pitchFamily="18" charset="0"/>
              </a:rPr>
              <a:t>Gloria Petro !</a:t>
            </a:r>
            <a:r>
              <a:rPr lang="fr-FR" sz="2000" dirty="0">
                <a:ea typeface="Times New Roman" panose="02020603050405020304" pitchFamily="18" charset="0"/>
              </a:rPr>
              <a:t> (gloire à Pierre !) : </a:t>
            </a:r>
            <a:r>
              <a:rPr lang="fr-FR" sz="2000" i="1" dirty="0">
                <a:ea typeface="Times New Roman" panose="02020603050405020304" pitchFamily="18" charset="0"/>
              </a:rPr>
              <a:t>Petro</a:t>
            </a:r>
            <a:r>
              <a:rPr lang="fr-FR" sz="2000" dirty="0">
                <a:ea typeface="Times New Roman" panose="02020603050405020304" pitchFamily="18" charset="0"/>
              </a:rPr>
              <a:t> est le complément d’attribution du nom </a:t>
            </a:r>
            <a:r>
              <a:rPr lang="fr-FR" sz="2000" i="1" dirty="0">
                <a:ea typeface="Times New Roman" panose="02020603050405020304" pitchFamily="18" charset="0"/>
              </a:rPr>
              <a:t>Gloria</a:t>
            </a:r>
            <a:endParaRPr lang="fr-FR" sz="2000" dirty="0"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6804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B73940-AAF9-44E8-A2AF-80CD89194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5325" y="237281"/>
            <a:ext cx="7729728" cy="1370135"/>
          </a:xfrm>
        </p:spPr>
        <p:txBody>
          <a:bodyPr/>
          <a:lstStyle/>
          <a:p>
            <a:r>
              <a:rPr lang="fr-FR" dirty="0"/>
              <a:t>La PREMIERE DECLINAISON</a:t>
            </a:r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BA7ED612-4DD1-413F-BEFF-D37567DCB02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110372"/>
              </p:ext>
            </p:extLst>
          </p:nvPr>
        </p:nvGraphicFramePr>
        <p:xfrm>
          <a:off x="2231138" y="2472615"/>
          <a:ext cx="7873915" cy="359527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624069">
                  <a:extLst>
                    <a:ext uri="{9D8B030D-6E8A-4147-A177-3AD203B41FA5}">
                      <a16:colId xmlns:a16="http://schemas.microsoft.com/office/drawing/2014/main" val="612256550"/>
                    </a:ext>
                  </a:extLst>
                </a:gridCol>
                <a:gridCol w="2624923">
                  <a:extLst>
                    <a:ext uri="{9D8B030D-6E8A-4147-A177-3AD203B41FA5}">
                      <a16:colId xmlns:a16="http://schemas.microsoft.com/office/drawing/2014/main" val="737211302"/>
                    </a:ext>
                  </a:extLst>
                </a:gridCol>
                <a:gridCol w="2624923">
                  <a:extLst>
                    <a:ext uri="{9D8B030D-6E8A-4147-A177-3AD203B41FA5}">
                      <a16:colId xmlns:a16="http://schemas.microsoft.com/office/drawing/2014/main" val="1126034816"/>
                    </a:ext>
                  </a:extLst>
                </a:gridCol>
              </a:tblGrid>
              <a:tr h="513611">
                <a:tc>
                  <a:txBody>
                    <a:bodyPr/>
                    <a:lstStyle/>
                    <a:p>
                      <a:r>
                        <a:rPr lang="fr-FR" sz="1200" dirty="0">
                          <a:effectLst/>
                        </a:rPr>
                        <a:t> 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fr-FR" sz="2000" b="1" dirty="0">
                          <a:effectLst/>
                        </a:rPr>
                        <a:t>singulier</a:t>
                      </a:r>
                      <a:endParaRPr lang="fr-FR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fr-FR" sz="2000" b="1">
                          <a:effectLst/>
                        </a:rPr>
                        <a:t>pluriel</a:t>
                      </a:r>
                      <a:endParaRPr lang="fr-FR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22537357"/>
                  </a:ext>
                </a:extLst>
              </a:tr>
              <a:tr h="513611">
                <a:tc>
                  <a:txBody>
                    <a:bodyPr/>
                    <a:lstStyle/>
                    <a:p>
                      <a:r>
                        <a:rPr lang="fr-FR" sz="2000" dirty="0">
                          <a:effectLst/>
                        </a:rPr>
                        <a:t>nominatif</a:t>
                      </a:r>
                      <a:endParaRPr lang="fr-F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fr-FR" sz="2000" b="1" dirty="0">
                          <a:solidFill>
                            <a:schemeClr val="bg1"/>
                          </a:solidFill>
                          <a:effectLst/>
                        </a:rPr>
                        <a:t>rosa</a:t>
                      </a:r>
                      <a:endParaRPr lang="fr-FR" sz="2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000" b="1">
                          <a:effectLst/>
                        </a:rPr>
                        <a:t>rosæ/rose</a:t>
                      </a:r>
                      <a:endParaRPr lang="fr-FR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66492564"/>
                  </a:ext>
                </a:extLst>
              </a:tr>
              <a:tr h="513611">
                <a:tc>
                  <a:txBody>
                    <a:bodyPr/>
                    <a:lstStyle/>
                    <a:p>
                      <a:r>
                        <a:rPr lang="fr-FR" sz="2000" dirty="0">
                          <a:effectLst/>
                        </a:rPr>
                        <a:t>vocatif</a:t>
                      </a:r>
                      <a:endParaRPr lang="fr-F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fr-FR" sz="2000" b="1" dirty="0">
                          <a:solidFill>
                            <a:schemeClr val="bg1"/>
                          </a:solidFill>
                          <a:effectLst/>
                        </a:rPr>
                        <a:t>rosa</a:t>
                      </a:r>
                      <a:endParaRPr lang="fr-FR" sz="2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000" b="1" dirty="0" err="1">
                          <a:effectLst/>
                        </a:rPr>
                        <a:t>rosæ</a:t>
                      </a:r>
                      <a:r>
                        <a:rPr lang="fr-FR" sz="2000" b="1" dirty="0">
                          <a:effectLst/>
                        </a:rPr>
                        <a:t>/rose</a:t>
                      </a:r>
                      <a:endParaRPr lang="fr-FR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86138114"/>
                  </a:ext>
                </a:extLst>
              </a:tr>
              <a:tr h="513611">
                <a:tc>
                  <a:txBody>
                    <a:bodyPr/>
                    <a:lstStyle/>
                    <a:p>
                      <a:r>
                        <a:rPr lang="fr-FR" sz="2000" dirty="0">
                          <a:effectLst/>
                        </a:rPr>
                        <a:t>accusatif </a:t>
                      </a:r>
                      <a:endParaRPr lang="fr-F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fr-FR" sz="2000" b="1" dirty="0" err="1">
                          <a:solidFill>
                            <a:schemeClr val="bg1"/>
                          </a:solidFill>
                          <a:effectLst/>
                        </a:rPr>
                        <a:t>rosam</a:t>
                      </a:r>
                      <a:endParaRPr lang="fr-FR" sz="2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000" b="1" dirty="0">
                          <a:effectLst/>
                        </a:rPr>
                        <a:t>rosas</a:t>
                      </a:r>
                      <a:endParaRPr lang="fr-FR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64010869"/>
                  </a:ext>
                </a:extLst>
              </a:tr>
              <a:tr h="513611">
                <a:tc>
                  <a:txBody>
                    <a:bodyPr/>
                    <a:lstStyle/>
                    <a:p>
                      <a:r>
                        <a:rPr lang="fr-FR" sz="2000" dirty="0">
                          <a:effectLst/>
                        </a:rPr>
                        <a:t>génitif</a:t>
                      </a:r>
                      <a:endParaRPr lang="fr-F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fr-FR" sz="2000" b="1" dirty="0" err="1">
                          <a:solidFill>
                            <a:schemeClr val="bg1"/>
                          </a:solidFill>
                          <a:effectLst/>
                        </a:rPr>
                        <a:t>rosæ</a:t>
                      </a:r>
                      <a:r>
                        <a:rPr lang="fr-FR" sz="2000" b="1" dirty="0">
                          <a:solidFill>
                            <a:schemeClr val="bg1"/>
                          </a:solidFill>
                          <a:effectLst/>
                        </a:rPr>
                        <a:t>/rose</a:t>
                      </a:r>
                      <a:endParaRPr lang="fr-FR" sz="2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000" b="1" dirty="0" err="1">
                          <a:effectLst/>
                        </a:rPr>
                        <a:t>rosarum</a:t>
                      </a:r>
                      <a:endParaRPr lang="fr-FR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07260801"/>
                  </a:ext>
                </a:extLst>
              </a:tr>
              <a:tr h="513611">
                <a:tc>
                  <a:txBody>
                    <a:bodyPr/>
                    <a:lstStyle/>
                    <a:p>
                      <a:r>
                        <a:rPr lang="fr-FR" sz="2000" dirty="0">
                          <a:effectLst/>
                        </a:rPr>
                        <a:t>datif </a:t>
                      </a:r>
                      <a:endParaRPr lang="fr-F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fr-FR" sz="2000" b="1" dirty="0" err="1">
                          <a:solidFill>
                            <a:schemeClr val="bg1"/>
                          </a:solidFill>
                          <a:effectLst/>
                        </a:rPr>
                        <a:t>rosæ</a:t>
                      </a:r>
                      <a:r>
                        <a:rPr lang="fr-FR" sz="2000" b="1" dirty="0">
                          <a:solidFill>
                            <a:schemeClr val="bg1"/>
                          </a:solidFill>
                          <a:effectLst/>
                        </a:rPr>
                        <a:t>/rose</a:t>
                      </a:r>
                      <a:endParaRPr lang="fr-FR" sz="2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000" b="1" dirty="0">
                          <a:effectLst/>
                        </a:rPr>
                        <a:t>rosis</a:t>
                      </a:r>
                      <a:endParaRPr lang="fr-FR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69642500"/>
                  </a:ext>
                </a:extLst>
              </a:tr>
              <a:tr h="513611">
                <a:tc>
                  <a:txBody>
                    <a:bodyPr/>
                    <a:lstStyle/>
                    <a:p>
                      <a:r>
                        <a:rPr lang="fr-FR" sz="2000" dirty="0">
                          <a:effectLst/>
                        </a:rPr>
                        <a:t>ablatif</a:t>
                      </a:r>
                      <a:endParaRPr lang="fr-F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fr-FR" sz="2000" b="1" dirty="0">
                          <a:effectLst/>
                        </a:rPr>
                        <a:t>rosa</a:t>
                      </a:r>
                      <a:endParaRPr lang="fr-FR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fr-FR" sz="2000" b="1" dirty="0">
                          <a:effectLst/>
                        </a:rPr>
                        <a:t>rosis</a:t>
                      </a:r>
                      <a:endParaRPr lang="fr-FR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61661671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33CDCC75-B891-47EE-8111-104202228E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767080" y="-39718"/>
            <a:ext cx="16411117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Modèle rosa, æ, f. : la charte</a:t>
            </a:r>
            <a:endParaRPr kumimoji="0" lang="fr-FR" altLang="fr-FR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BD3F9A2A-2865-4810-9DE6-67816E1768D7}"/>
              </a:ext>
            </a:extLst>
          </p:cNvPr>
          <p:cNvSpPr txBox="1"/>
          <p:nvPr/>
        </p:nvSpPr>
        <p:spPr>
          <a:xfrm>
            <a:off x="5477522" y="1855349"/>
            <a:ext cx="1740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i="1" dirty="0"/>
              <a:t>Rosa, </a:t>
            </a:r>
            <a:r>
              <a:rPr lang="fr-FR" sz="2400" i="1" dirty="0" err="1"/>
              <a:t>ae</a:t>
            </a:r>
            <a:r>
              <a:rPr lang="fr-FR" sz="2400" i="1" dirty="0"/>
              <a:t>,</a:t>
            </a:r>
            <a:r>
              <a:rPr lang="fr-FR" sz="2400" dirty="0"/>
              <a:t> f.</a:t>
            </a:r>
          </a:p>
        </p:txBody>
      </p:sp>
    </p:spTree>
    <p:extLst>
      <p:ext uri="{BB962C8B-B14F-4D97-AF65-F5344CB8AC3E}">
        <p14:creationId xmlns:p14="http://schemas.microsoft.com/office/powerpoint/2010/main" val="3793292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B73940-AAF9-44E8-A2AF-80CD89194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3231" y="304727"/>
            <a:ext cx="7729728" cy="1188720"/>
          </a:xfrm>
        </p:spPr>
        <p:txBody>
          <a:bodyPr/>
          <a:lstStyle/>
          <a:p>
            <a:r>
              <a:rPr lang="fr-FR" dirty="0"/>
              <a:t>La deuxième Déclinaison</a:t>
            </a:r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BA7ED612-4DD1-413F-BEFF-D37567DCB02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7864024"/>
              </p:ext>
            </p:extLst>
          </p:nvPr>
        </p:nvGraphicFramePr>
        <p:xfrm>
          <a:off x="2231138" y="2472615"/>
          <a:ext cx="7873915" cy="359527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624069">
                  <a:extLst>
                    <a:ext uri="{9D8B030D-6E8A-4147-A177-3AD203B41FA5}">
                      <a16:colId xmlns:a16="http://schemas.microsoft.com/office/drawing/2014/main" val="612256550"/>
                    </a:ext>
                  </a:extLst>
                </a:gridCol>
                <a:gridCol w="2624923">
                  <a:extLst>
                    <a:ext uri="{9D8B030D-6E8A-4147-A177-3AD203B41FA5}">
                      <a16:colId xmlns:a16="http://schemas.microsoft.com/office/drawing/2014/main" val="737211302"/>
                    </a:ext>
                  </a:extLst>
                </a:gridCol>
                <a:gridCol w="2624923">
                  <a:extLst>
                    <a:ext uri="{9D8B030D-6E8A-4147-A177-3AD203B41FA5}">
                      <a16:colId xmlns:a16="http://schemas.microsoft.com/office/drawing/2014/main" val="1126034816"/>
                    </a:ext>
                  </a:extLst>
                </a:gridCol>
              </a:tblGrid>
              <a:tr h="513611">
                <a:tc>
                  <a:txBody>
                    <a:bodyPr/>
                    <a:lstStyle/>
                    <a:p>
                      <a:r>
                        <a:rPr lang="fr-FR" sz="1200" dirty="0">
                          <a:effectLst/>
                        </a:rPr>
                        <a:t> 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fr-FR" sz="2000" b="1" dirty="0">
                          <a:effectLst/>
                        </a:rPr>
                        <a:t>singulier</a:t>
                      </a:r>
                      <a:endParaRPr lang="fr-FR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fr-FR" sz="2000" b="1">
                          <a:effectLst/>
                        </a:rPr>
                        <a:t>pluriel</a:t>
                      </a:r>
                      <a:endParaRPr lang="fr-FR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22537357"/>
                  </a:ext>
                </a:extLst>
              </a:tr>
              <a:tr h="513611">
                <a:tc>
                  <a:txBody>
                    <a:bodyPr/>
                    <a:lstStyle/>
                    <a:p>
                      <a:r>
                        <a:rPr lang="fr-FR" sz="2000" dirty="0">
                          <a:effectLst/>
                        </a:rPr>
                        <a:t>nominatif</a:t>
                      </a:r>
                      <a:endParaRPr lang="fr-F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fr-FR" sz="2000" b="1" dirty="0" err="1">
                          <a:solidFill>
                            <a:schemeClr val="bg1"/>
                          </a:solidFill>
                          <a:effectLst/>
                        </a:rPr>
                        <a:t>dominus</a:t>
                      </a:r>
                      <a:endParaRPr lang="fr-FR" sz="2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000" b="1" dirty="0" err="1">
                          <a:effectLst/>
                        </a:rPr>
                        <a:t>domini</a:t>
                      </a:r>
                      <a:endParaRPr lang="fr-FR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66492564"/>
                  </a:ext>
                </a:extLst>
              </a:tr>
              <a:tr h="513611">
                <a:tc>
                  <a:txBody>
                    <a:bodyPr/>
                    <a:lstStyle/>
                    <a:p>
                      <a:r>
                        <a:rPr lang="fr-FR" sz="2000" dirty="0">
                          <a:effectLst/>
                        </a:rPr>
                        <a:t>vocatif</a:t>
                      </a:r>
                      <a:endParaRPr lang="fr-F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fr-FR" sz="2000" b="1" dirty="0">
                          <a:solidFill>
                            <a:schemeClr val="bg1"/>
                          </a:solidFill>
                          <a:effectLst/>
                        </a:rPr>
                        <a:t>domine</a:t>
                      </a:r>
                      <a:endParaRPr lang="fr-FR" sz="2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000" b="1" dirty="0" err="1">
                          <a:effectLst/>
                        </a:rPr>
                        <a:t>domini</a:t>
                      </a:r>
                      <a:endParaRPr lang="fr-FR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86138114"/>
                  </a:ext>
                </a:extLst>
              </a:tr>
              <a:tr h="513611">
                <a:tc>
                  <a:txBody>
                    <a:bodyPr/>
                    <a:lstStyle/>
                    <a:p>
                      <a:r>
                        <a:rPr lang="fr-FR" sz="2000" dirty="0">
                          <a:effectLst/>
                        </a:rPr>
                        <a:t>accusatif </a:t>
                      </a:r>
                      <a:endParaRPr lang="fr-F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fr-FR" sz="2000" b="1" dirty="0" err="1">
                          <a:solidFill>
                            <a:schemeClr val="bg1"/>
                          </a:solidFill>
                          <a:effectLst/>
                        </a:rPr>
                        <a:t>dominum</a:t>
                      </a:r>
                      <a:endParaRPr lang="fr-FR" sz="2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000" b="1" dirty="0">
                          <a:effectLst/>
                        </a:rPr>
                        <a:t>dominos</a:t>
                      </a:r>
                      <a:endParaRPr lang="fr-FR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64010869"/>
                  </a:ext>
                </a:extLst>
              </a:tr>
              <a:tr h="513611">
                <a:tc>
                  <a:txBody>
                    <a:bodyPr/>
                    <a:lstStyle/>
                    <a:p>
                      <a:r>
                        <a:rPr lang="fr-FR" sz="2000" dirty="0">
                          <a:effectLst/>
                        </a:rPr>
                        <a:t>génitif</a:t>
                      </a:r>
                      <a:endParaRPr lang="fr-F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fr-FR" sz="2000" b="1" dirty="0" err="1">
                          <a:solidFill>
                            <a:schemeClr val="bg1"/>
                          </a:solidFill>
                          <a:effectLst/>
                        </a:rPr>
                        <a:t>domini</a:t>
                      </a:r>
                      <a:endParaRPr lang="fr-FR" sz="2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000" b="1" dirty="0" err="1">
                          <a:effectLst/>
                        </a:rPr>
                        <a:t>dominorum</a:t>
                      </a:r>
                      <a:endParaRPr lang="fr-FR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07260801"/>
                  </a:ext>
                </a:extLst>
              </a:tr>
              <a:tr h="513611">
                <a:tc>
                  <a:txBody>
                    <a:bodyPr/>
                    <a:lstStyle/>
                    <a:p>
                      <a:r>
                        <a:rPr lang="fr-FR" sz="2000" dirty="0">
                          <a:effectLst/>
                        </a:rPr>
                        <a:t>datif </a:t>
                      </a:r>
                      <a:endParaRPr lang="fr-F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fr-FR" sz="2000" b="1" dirty="0">
                          <a:solidFill>
                            <a:schemeClr val="bg1"/>
                          </a:solidFill>
                          <a:effectLst/>
                        </a:rPr>
                        <a:t>domino</a:t>
                      </a:r>
                      <a:endParaRPr lang="fr-FR" sz="2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000" b="1" dirty="0" err="1">
                          <a:effectLst/>
                        </a:rPr>
                        <a:t>dominis</a:t>
                      </a:r>
                      <a:endParaRPr lang="fr-FR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69642500"/>
                  </a:ext>
                </a:extLst>
              </a:tr>
              <a:tr h="513611">
                <a:tc>
                  <a:txBody>
                    <a:bodyPr/>
                    <a:lstStyle/>
                    <a:p>
                      <a:r>
                        <a:rPr lang="fr-FR" sz="2000" dirty="0">
                          <a:effectLst/>
                        </a:rPr>
                        <a:t>ablatif</a:t>
                      </a:r>
                      <a:endParaRPr lang="fr-F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fr-FR" sz="2000" b="1" dirty="0">
                          <a:effectLst/>
                        </a:rPr>
                        <a:t>domino</a:t>
                      </a:r>
                      <a:endParaRPr lang="fr-FR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fr-FR" sz="2000" b="1" dirty="0" err="1">
                          <a:effectLst/>
                        </a:rPr>
                        <a:t>dominis</a:t>
                      </a:r>
                      <a:endParaRPr lang="fr-FR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61661671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33CDCC75-B891-47EE-8111-104202228E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767080" y="-39718"/>
            <a:ext cx="16411117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Modèle rosa, æ, f. : la charte</a:t>
            </a:r>
            <a:endParaRPr kumimoji="0" lang="fr-FR" altLang="fr-FR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ACDD4E40-82C7-49BE-8B99-5F1DA6424C90}"/>
              </a:ext>
            </a:extLst>
          </p:cNvPr>
          <p:cNvSpPr txBox="1"/>
          <p:nvPr/>
        </p:nvSpPr>
        <p:spPr>
          <a:xfrm>
            <a:off x="5246703" y="1752198"/>
            <a:ext cx="19708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i="1" dirty="0"/>
              <a:t>Dominus, i, </a:t>
            </a:r>
            <a:r>
              <a:rPr lang="fr-FR" sz="2400" dirty="0"/>
              <a:t>m.</a:t>
            </a:r>
          </a:p>
        </p:txBody>
      </p:sp>
    </p:spTree>
    <p:extLst>
      <p:ext uri="{BB962C8B-B14F-4D97-AF65-F5344CB8AC3E}">
        <p14:creationId xmlns:p14="http://schemas.microsoft.com/office/powerpoint/2010/main" val="34249086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CFD32EC-93E7-4DA0-9D84-D7CEB74FF5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8DF7B4BE-D7EE-40D1-8F56-CBAA808A8DA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1802451"/>
              </p:ext>
            </p:extLst>
          </p:nvPr>
        </p:nvGraphicFramePr>
        <p:xfrm>
          <a:off x="2231136" y="1854306"/>
          <a:ext cx="7873915" cy="359527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624069">
                  <a:extLst>
                    <a:ext uri="{9D8B030D-6E8A-4147-A177-3AD203B41FA5}">
                      <a16:colId xmlns:a16="http://schemas.microsoft.com/office/drawing/2014/main" val="612256550"/>
                    </a:ext>
                  </a:extLst>
                </a:gridCol>
                <a:gridCol w="2624923">
                  <a:extLst>
                    <a:ext uri="{9D8B030D-6E8A-4147-A177-3AD203B41FA5}">
                      <a16:colId xmlns:a16="http://schemas.microsoft.com/office/drawing/2014/main" val="737211302"/>
                    </a:ext>
                  </a:extLst>
                </a:gridCol>
                <a:gridCol w="2624923">
                  <a:extLst>
                    <a:ext uri="{9D8B030D-6E8A-4147-A177-3AD203B41FA5}">
                      <a16:colId xmlns:a16="http://schemas.microsoft.com/office/drawing/2014/main" val="1126034816"/>
                    </a:ext>
                  </a:extLst>
                </a:gridCol>
              </a:tblGrid>
              <a:tr h="513611">
                <a:tc>
                  <a:txBody>
                    <a:bodyPr/>
                    <a:lstStyle/>
                    <a:p>
                      <a:r>
                        <a:rPr lang="fr-FR" sz="1200" dirty="0">
                          <a:effectLst/>
                        </a:rPr>
                        <a:t> 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fr-FR" sz="2000" b="1" dirty="0">
                          <a:effectLst/>
                        </a:rPr>
                        <a:t>singulier</a:t>
                      </a:r>
                      <a:endParaRPr lang="fr-FR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fr-FR" sz="2000" b="1">
                          <a:effectLst/>
                        </a:rPr>
                        <a:t>pluriel</a:t>
                      </a:r>
                      <a:endParaRPr lang="fr-FR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22537357"/>
                  </a:ext>
                </a:extLst>
              </a:tr>
              <a:tr h="513611">
                <a:tc>
                  <a:txBody>
                    <a:bodyPr/>
                    <a:lstStyle/>
                    <a:p>
                      <a:r>
                        <a:rPr lang="fr-FR" sz="2000" dirty="0">
                          <a:effectLst/>
                        </a:rPr>
                        <a:t>nominatif</a:t>
                      </a:r>
                      <a:endParaRPr lang="fr-F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fr-FR" sz="2000" b="1" dirty="0">
                          <a:solidFill>
                            <a:schemeClr val="bg1"/>
                          </a:solidFill>
                          <a:effectLst/>
                        </a:rPr>
                        <a:t>puer</a:t>
                      </a:r>
                      <a:endParaRPr lang="fr-FR" sz="2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000" b="1" dirty="0" err="1">
                          <a:effectLst/>
                        </a:rPr>
                        <a:t>pueri</a:t>
                      </a:r>
                      <a:endParaRPr lang="fr-FR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66492564"/>
                  </a:ext>
                </a:extLst>
              </a:tr>
              <a:tr h="513611">
                <a:tc>
                  <a:txBody>
                    <a:bodyPr/>
                    <a:lstStyle/>
                    <a:p>
                      <a:r>
                        <a:rPr lang="fr-FR" sz="2000" dirty="0">
                          <a:effectLst/>
                        </a:rPr>
                        <a:t>vocatif</a:t>
                      </a:r>
                      <a:endParaRPr lang="fr-F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fr-FR" sz="2000" b="1" dirty="0">
                          <a:solidFill>
                            <a:schemeClr val="bg1"/>
                          </a:solidFill>
                          <a:effectLst/>
                        </a:rPr>
                        <a:t>puer</a:t>
                      </a:r>
                      <a:endParaRPr lang="fr-FR" sz="2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000" b="1" dirty="0" err="1">
                          <a:effectLst/>
                        </a:rPr>
                        <a:t>pueri</a:t>
                      </a:r>
                      <a:endParaRPr lang="fr-FR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86138114"/>
                  </a:ext>
                </a:extLst>
              </a:tr>
              <a:tr h="513611">
                <a:tc>
                  <a:txBody>
                    <a:bodyPr/>
                    <a:lstStyle/>
                    <a:p>
                      <a:r>
                        <a:rPr lang="fr-FR" sz="2000" dirty="0">
                          <a:effectLst/>
                        </a:rPr>
                        <a:t>accusatif </a:t>
                      </a:r>
                      <a:endParaRPr lang="fr-F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fr-FR" sz="2000" b="1" dirty="0" err="1">
                          <a:solidFill>
                            <a:schemeClr val="bg1"/>
                          </a:solidFill>
                          <a:effectLst/>
                        </a:rPr>
                        <a:t>puerum</a:t>
                      </a:r>
                      <a:endParaRPr lang="fr-FR" sz="2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000" b="1" dirty="0" err="1">
                          <a:effectLst/>
                        </a:rPr>
                        <a:t>pueros</a:t>
                      </a:r>
                      <a:endParaRPr lang="fr-FR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64010869"/>
                  </a:ext>
                </a:extLst>
              </a:tr>
              <a:tr h="513611">
                <a:tc>
                  <a:txBody>
                    <a:bodyPr/>
                    <a:lstStyle/>
                    <a:p>
                      <a:r>
                        <a:rPr lang="fr-FR" sz="2000" dirty="0">
                          <a:effectLst/>
                        </a:rPr>
                        <a:t>génitif</a:t>
                      </a:r>
                      <a:endParaRPr lang="fr-F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fr-FR" sz="2000" b="1" dirty="0" err="1">
                          <a:solidFill>
                            <a:schemeClr val="bg1"/>
                          </a:solidFill>
                          <a:effectLst/>
                        </a:rPr>
                        <a:t>pueri</a:t>
                      </a:r>
                      <a:endParaRPr lang="fr-FR" sz="2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000" b="1" dirty="0" err="1">
                          <a:effectLst/>
                        </a:rPr>
                        <a:t>puerorum</a:t>
                      </a:r>
                      <a:endParaRPr lang="fr-FR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07260801"/>
                  </a:ext>
                </a:extLst>
              </a:tr>
              <a:tr h="513611">
                <a:tc>
                  <a:txBody>
                    <a:bodyPr/>
                    <a:lstStyle/>
                    <a:p>
                      <a:r>
                        <a:rPr lang="fr-FR" sz="2000" dirty="0">
                          <a:effectLst/>
                        </a:rPr>
                        <a:t>datif </a:t>
                      </a:r>
                      <a:endParaRPr lang="fr-F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fr-FR" sz="2000" b="1" dirty="0" err="1">
                          <a:solidFill>
                            <a:schemeClr val="bg1"/>
                          </a:solidFill>
                          <a:effectLst/>
                        </a:rPr>
                        <a:t>puero</a:t>
                      </a:r>
                      <a:endParaRPr lang="fr-FR" sz="2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000" b="1" dirty="0" err="1">
                          <a:effectLst/>
                        </a:rPr>
                        <a:t>pueris</a:t>
                      </a:r>
                      <a:endParaRPr lang="fr-FR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69642500"/>
                  </a:ext>
                </a:extLst>
              </a:tr>
              <a:tr h="513611">
                <a:tc>
                  <a:txBody>
                    <a:bodyPr/>
                    <a:lstStyle/>
                    <a:p>
                      <a:r>
                        <a:rPr lang="fr-FR" sz="2000" dirty="0">
                          <a:effectLst/>
                        </a:rPr>
                        <a:t>ablatif</a:t>
                      </a:r>
                      <a:endParaRPr lang="fr-F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fr-FR" sz="2000" b="1" dirty="0" err="1">
                          <a:effectLst/>
                        </a:rPr>
                        <a:t>puero</a:t>
                      </a:r>
                      <a:endParaRPr lang="fr-FR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fr-FR" sz="2000" b="1" dirty="0" err="1">
                          <a:effectLst/>
                        </a:rPr>
                        <a:t>pueris</a:t>
                      </a:r>
                      <a:endParaRPr lang="fr-FR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61661671"/>
                  </a:ext>
                </a:extLst>
              </a:tr>
            </a:tbl>
          </a:graphicData>
        </a:graphic>
      </p:graphicFrame>
      <p:sp>
        <p:nvSpPr>
          <p:cNvPr id="5" name="ZoneTexte 4">
            <a:extLst>
              <a:ext uri="{FF2B5EF4-FFF2-40B4-BE49-F238E27FC236}">
                <a16:creationId xmlns:a16="http://schemas.microsoft.com/office/drawing/2014/main" id="{022D33E3-43B7-46E9-BFBB-96DD60E1380E}"/>
              </a:ext>
            </a:extLst>
          </p:cNvPr>
          <p:cNvSpPr txBox="1"/>
          <p:nvPr/>
        </p:nvSpPr>
        <p:spPr>
          <a:xfrm>
            <a:off x="5290246" y="1046803"/>
            <a:ext cx="19708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i="1" dirty="0"/>
              <a:t>Puer, i, </a:t>
            </a:r>
            <a:r>
              <a:rPr lang="fr-FR" sz="2400" dirty="0"/>
              <a:t>m.</a:t>
            </a:r>
          </a:p>
        </p:txBody>
      </p:sp>
    </p:spTree>
    <p:extLst>
      <p:ext uri="{BB962C8B-B14F-4D97-AF65-F5344CB8AC3E}">
        <p14:creationId xmlns:p14="http://schemas.microsoft.com/office/powerpoint/2010/main" val="24457389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CFD32EC-93E7-4DA0-9D84-D7CEB74FF5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8DF7B4BE-D7EE-40D1-8F56-CBAA808A8DA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4037369"/>
              </p:ext>
            </p:extLst>
          </p:nvPr>
        </p:nvGraphicFramePr>
        <p:xfrm>
          <a:off x="2347417" y="1802055"/>
          <a:ext cx="7873915" cy="359527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624069">
                  <a:extLst>
                    <a:ext uri="{9D8B030D-6E8A-4147-A177-3AD203B41FA5}">
                      <a16:colId xmlns:a16="http://schemas.microsoft.com/office/drawing/2014/main" val="612256550"/>
                    </a:ext>
                  </a:extLst>
                </a:gridCol>
                <a:gridCol w="2625456">
                  <a:extLst>
                    <a:ext uri="{9D8B030D-6E8A-4147-A177-3AD203B41FA5}">
                      <a16:colId xmlns:a16="http://schemas.microsoft.com/office/drawing/2014/main" val="737211302"/>
                    </a:ext>
                  </a:extLst>
                </a:gridCol>
                <a:gridCol w="2624390">
                  <a:extLst>
                    <a:ext uri="{9D8B030D-6E8A-4147-A177-3AD203B41FA5}">
                      <a16:colId xmlns:a16="http://schemas.microsoft.com/office/drawing/2014/main" val="1126034816"/>
                    </a:ext>
                  </a:extLst>
                </a:gridCol>
              </a:tblGrid>
              <a:tr h="513611">
                <a:tc>
                  <a:txBody>
                    <a:bodyPr/>
                    <a:lstStyle/>
                    <a:p>
                      <a:r>
                        <a:rPr lang="fr-FR" sz="1200" dirty="0">
                          <a:effectLst/>
                        </a:rPr>
                        <a:t> 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fr-FR" sz="2000" b="1" dirty="0">
                          <a:effectLst/>
                        </a:rPr>
                        <a:t>singulier</a:t>
                      </a:r>
                      <a:endParaRPr lang="fr-FR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fr-FR" sz="2000" b="1">
                          <a:effectLst/>
                        </a:rPr>
                        <a:t>pluriel</a:t>
                      </a:r>
                      <a:endParaRPr lang="fr-FR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22537357"/>
                  </a:ext>
                </a:extLst>
              </a:tr>
              <a:tr h="513611">
                <a:tc>
                  <a:txBody>
                    <a:bodyPr/>
                    <a:lstStyle/>
                    <a:p>
                      <a:r>
                        <a:rPr lang="fr-FR" sz="2000" dirty="0">
                          <a:effectLst/>
                        </a:rPr>
                        <a:t>nominatif</a:t>
                      </a:r>
                      <a:endParaRPr lang="fr-F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fr-FR" sz="2000" b="1" dirty="0" err="1">
                          <a:solidFill>
                            <a:schemeClr val="bg1"/>
                          </a:solidFill>
                          <a:effectLst/>
                        </a:rPr>
                        <a:t>templum</a:t>
                      </a:r>
                      <a:endParaRPr lang="fr-FR" sz="2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000" b="1" dirty="0" err="1">
                          <a:effectLst/>
                        </a:rPr>
                        <a:t>templa</a:t>
                      </a:r>
                      <a:endParaRPr lang="fr-FR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66492564"/>
                  </a:ext>
                </a:extLst>
              </a:tr>
              <a:tr h="513611">
                <a:tc>
                  <a:txBody>
                    <a:bodyPr/>
                    <a:lstStyle/>
                    <a:p>
                      <a:r>
                        <a:rPr lang="fr-FR" sz="2000" dirty="0">
                          <a:effectLst/>
                        </a:rPr>
                        <a:t>vocatif</a:t>
                      </a:r>
                      <a:endParaRPr lang="fr-F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fr-FR" sz="2000" b="1" dirty="0" err="1">
                          <a:solidFill>
                            <a:schemeClr val="bg1"/>
                          </a:solidFill>
                          <a:effectLst/>
                        </a:rPr>
                        <a:t>templum</a:t>
                      </a:r>
                      <a:endParaRPr lang="fr-FR" sz="2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000" b="1" dirty="0" err="1">
                          <a:effectLst/>
                        </a:rPr>
                        <a:t>templa</a:t>
                      </a:r>
                      <a:endParaRPr lang="fr-FR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86138114"/>
                  </a:ext>
                </a:extLst>
              </a:tr>
              <a:tr h="513611">
                <a:tc>
                  <a:txBody>
                    <a:bodyPr/>
                    <a:lstStyle/>
                    <a:p>
                      <a:r>
                        <a:rPr lang="fr-FR" sz="2000" dirty="0">
                          <a:effectLst/>
                        </a:rPr>
                        <a:t>accusatif </a:t>
                      </a:r>
                      <a:endParaRPr lang="fr-F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fr-FR" sz="2000" b="1" dirty="0" err="1">
                          <a:solidFill>
                            <a:schemeClr val="bg1"/>
                          </a:solidFill>
                          <a:effectLst/>
                        </a:rPr>
                        <a:t>templum</a:t>
                      </a:r>
                      <a:endParaRPr lang="fr-FR" sz="2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000" b="1" dirty="0" err="1">
                          <a:effectLst/>
                        </a:rPr>
                        <a:t>templa</a:t>
                      </a:r>
                      <a:endParaRPr lang="fr-FR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64010869"/>
                  </a:ext>
                </a:extLst>
              </a:tr>
              <a:tr h="513611">
                <a:tc>
                  <a:txBody>
                    <a:bodyPr/>
                    <a:lstStyle/>
                    <a:p>
                      <a:r>
                        <a:rPr lang="fr-FR" sz="2000" dirty="0">
                          <a:effectLst/>
                        </a:rPr>
                        <a:t>génitif</a:t>
                      </a:r>
                      <a:endParaRPr lang="fr-F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fr-FR" sz="2000" b="1" dirty="0" err="1">
                          <a:solidFill>
                            <a:schemeClr val="bg1"/>
                          </a:solidFill>
                          <a:effectLst/>
                        </a:rPr>
                        <a:t>templi</a:t>
                      </a:r>
                      <a:endParaRPr lang="fr-FR" sz="2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000" b="1" dirty="0" err="1">
                          <a:effectLst/>
                        </a:rPr>
                        <a:t>templorum</a:t>
                      </a:r>
                      <a:endParaRPr lang="fr-FR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07260801"/>
                  </a:ext>
                </a:extLst>
              </a:tr>
              <a:tr h="513611">
                <a:tc>
                  <a:txBody>
                    <a:bodyPr/>
                    <a:lstStyle/>
                    <a:p>
                      <a:r>
                        <a:rPr lang="fr-FR" sz="2000" dirty="0">
                          <a:effectLst/>
                        </a:rPr>
                        <a:t>datif </a:t>
                      </a:r>
                      <a:endParaRPr lang="fr-F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fr-FR" sz="2000" b="1" dirty="0" err="1">
                          <a:solidFill>
                            <a:schemeClr val="bg1"/>
                          </a:solidFill>
                          <a:effectLst/>
                        </a:rPr>
                        <a:t>templo</a:t>
                      </a:r>
                      <a:endParaRPr lang="fr-FR" sz="2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000" b="1" dirty="0" err="1">
                          <a:effectLst/>
                        </a:rPr>
                        <a:t>templis</a:t>
                      </a:r>
                      <a:endParaRPr lang="fr-FR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69642500"/>
                  </a:ext>
                </a:extLst>
              </a:tr>
              <a:tr h="513611">
                <a:tc>
                  <a:txBody>
                    <a:bodyPr/>
                    <a:lstStyle/>
                    <a:p>
                      <a:r>
                        <a:rPr lang="fr-FR" sz="2000" dirty="0">
                          <a:effectLst/>
                        </a:rPr>
                        <a:t>ablatif</a:t>
                      </a:r>
                      <a:endParaRPr lang="fr-F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fr-FR" sz="2000" b="1" dirty="0" err="1">
                          <a:effectLst/>
                        </a:rPr>
                        <a:t>templo</a:t>
                      </a:r>
                      <a:endParaRPr lang="fr-FR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fr-FR" sz="2000" b="1" dirty="0" err="1">
                          <a:effectLst/>
                        </a:rPr>
                        <a:t>templis</a:t>
                      </a:r>
                      <a:endParaRPr lang="fr-FR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61661671"/>
                  </a:ext>
                </a:extLst>
              </a:tr>
            </a:tbl>
          </a:graphicData>
        </a:graphic>
      </p:graphicFrame>
      <p:sp>
        <p:nvSpPr>
          <p:cNvPr id="5" name="ZoneTexte 4">
            <a:extLst>
              <a:ext uri="{FF2B5EF4-FFF2-40B4-BE49-F238E27FC236}">
                <a16:creationId xmlns:a16="http://schemas.microsoft.com/office/drawing/2014/main" id="{022D33E3-43B7-46E9-BFBB-96DD60E1380E}"/>
              </a:ext>
            </a:extLst>
          </p:cNvPr>
          <p:cNvSpPr txBox="1"/>
          <p:nvPr/>
        </p:nvSpPr>
        <p:spPr>
          <a:xfrm>
            <a:off x="5298954" y="887140"/>
            <a:ext cx="19708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i="1" dirty="0" err="1"/>
              <a:t>Templum</a:t>
            </a:r>
            <a:r>
              <a:rPr lang="fr-FR" sz="2400" i="1" dirty="0"/>
              <a:t>, i, </a:t>
            </a:r>
            <a:r>
              <a:rPr lang="fr-FR" sz="2400" dirty="0"/>
              <a:t>n.</a:t>
            </a:r>
          </a:p>
        </p:txBody>
      </p:sp>
    </p:spTree>
    <p:extLst>
      <p:ext uri="{BB962C8B-B14F-4D97-AF65-F5344CB8AC3E}">
        <p14:creationId xmlns:p14="http://schemas.microsoft.com/office/powerpoint/2010/main" val="210783773"/>
      </p:ext>
    </p:extLst>
  </p:cSld>
  <p:clrMapOvr>
    <a:masterClrMapping/>
  </p:clrMapOvr>
</p:sld>
</file>

<file path=ppt/theme/theme1.xml><?xml version="1.0" encoding="utf-8"?>
<a:theme xmlns:a="http://schemas.openxmlformats.org/drawingml/2006/main" name="Colis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Colis</Template>
  <TotalTime>89</TotalTime>
  <Words>538</Words>
  <Application>Microsoft Office PowerPoint</Application>
  <PresentationFormat>Grand écran</PresentationFormat>
  <Paragraphs>172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7" baseType="lpstr">
      <vt:lpstr>Arial</vt:lpstr>
      <vt:lpstr>Garamond</vt:lpstr>
      <vt:lpstr>Gill Sans MT</vt:lpstr>
      <vt:lpstr>Times New Roman</vt:lpstr>
      <vt:lpstr>Colis</vt:lpstr>
      <vt:lpstr>LatIN MéDIéVAL I</vt:lpstr>
      <vt:lpstr>Quelques Éléments Généraux</vt:lpstr>
      <vt:lpstr>Dictionnaires</vt:lpstr>
      <vt:lpstr>L’IA révolutionne l’accès aux langues</vt:lpstr>
      <vt:lpstr>Déclinaison</vt:lpstr>
      <vt:lpstr>La PREMIERE DECLINAISON</vt:lpstr>
      <vt:lpstr>La deuxième Déclinaison</vt:lpstr>
      <vt:lpstr>Présentation PowerPoint</vt:lpstr>
      <vt:lpstr>Présentation PowerPoint</vt:lpstr>
      <vt:lpstr>La première classe d’adjectifs</vt:lpstr>
      <vt:lpstr>Présentation PowerPoint</vt:lpstr>
      <vt:lpstr>La première classe d’adjectifs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LatIN MéDIéVAL</dc:title>
  <dc:creator>Laurent RIPART</dc:creator>
  <cp:lastModifiedBy>Laurent Ripart</cp:lastModifiedBy>
  <cp:revision>9</cp:revision>
  <dcterms:created xsi:type="dcterms:W3CDTF">2020-09-23T19:40:17Z</dcterms:created>
  <dcterms:modified xsi:type="dcterms:W3CDTF">2025-09-06T08:13:12Z</dcterms:modified>
</cp:coreProperties>
</file>