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  <p:sldMasterId id="2147483648" r:id="rId2"/>
    <p:sldMasterId id="2147483660" r:id="rId3"/>
  </p:sldMasterIdLst>
  <p:sldIdLst>
    <p:sldId id="327" r:id="rId4"/>
    <p:sldId id="259" r:id="rId5"/>
    <p:sldId id="324" r:id="rId6"/>
    <p:sldId id="326" r:id="rId7"/>
    <p:sldId id="272" r:id="rId8"/>
    <p:sldId id="277" r:id="rId9"/>
    <p:sldId id="280" r:id="rId10"/>
    <p:sldId id="325" r:id="rId11"/>
    <p:sldId id="288" r:id="rId12"/>
    <p:sldId id="289" r:id="rId13"/>
    <p:sldId id="293" r:id="rId14"/>
    <p:sldId id="308" r:id="rId15"/>
    <p:sldId id="311" r:id="rId16"/>
    <p:sldId id="296" r:id="rId17"/>
    <p:sldId id="297" r:id="rId18"/>
    <p:sldId id="298" r:id="rId19"/>
    <p:sldId id="301" r:id="rId20"/>
    <p:sldId id="323" r:id="rId21"/>
    <p:sldId id="258" r:id="rId2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18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31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2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mien Bouvier" userId="7262b343-9cbd-4bd7-8cbf-6b3c6ccd78ea" providerId="ADAL" clId="{957606EA-A3E4-48B5-AE65-536EBB4C8743}"/>
    <pc:docChg chg="custSel modSld">
      <pc:chgData name="Damien Bouvier" userId="7262b343-9cbd-4bd7-8cbf-6b3c6ccd78ea" providerId="ADAL" clId="{957606EA-A3E4-48B5-AE65-536EBB4C8743}" dt="2026-01-28T08:42:30.341" v="19" actId="20577"/>
      <pc:docMkLst>
        <pc:docMk/>
      </pc:docMkLst>
      <pc:sldChg chg="delSp modSp mod">
        <pc:chgData name="Damien Bouvier" userId="7262b343-9cbd-4bd7-8cbf-6b3c6ccd78ea" providerId="ADAL" clId="{957606EA-A3E4-48B5-AE65-536EBB4C8743}" dt="2026-01-28T08:41:52.366" v="16" actId="207"/>
        <pc:sldMkLst>
          <pc:docMk/>
          <pc:sldMk cId="1323972437" sldId="289"/>
        </pc:sldMkLst>
        <pc:spChg chg="del">
          <ac:chgData name="Damien Bouvier" userId="7262b343-9cbd-4bd7-8cbf-6b3c6ccd78ea" providerId="ADAL" clId="{957606EA-A3E4-48B5-AE65-536EBB4C8743}" dt="2026-01-28T08:38:19.758" v="4" actId="478"/>
          <ac:spMkLst>
            <pc:docMk/>
            <pc:sldMk cId="1323972437" sldId="289"/>
            <ac:spMk id="2" creationId="{2916B265-FDF2-9F0A-0DA1-CC17B34D0FA1}"/>
          </ac:spMkLst>
        </pc:spChg>
        <pc:spChg chg="mod">
          <ac:chgData name="Damien Bouvier" userId="7262b343-9cbd-4bd7-8cbf-6b3c6ccd78ea" providerId="ADAL" clId="{957606EA-A3E4-48B5-AE65-536EBB4C8743}" dt="2026-01-28T08:41:52.366" v="16" actId="207"/>
          <ac:spMkLst>
            <pc:docMk/>
            <pc:sldMk cId="1323972437" sldId="289"/>
            <ac:spMk id="3" creationId="{00000000-0000-0000-0000-000000000000}"/>
          </ac:spMkLst>
        </pc:spChg>
      </pc:sldChg>
      <pc:sldChg chg="modSp mod">
        <pc:chgData name="Damien Bouvier" userId="7262b343-9cbd-4bd7-8cbf-6b3c6ccd78ea" providerId="ADAL" clId="{957606EA-A3E4-48B5-AE65-536EBB4C8743}" dt="2026-01-28T08:42:30.341" v="19" actId="20577"/>
        <pc:sldMkLst>
          <pc:docMk/>
          <pc:sldMk cId="562037074" sldId="308"/>
        </pc:sldMkLst>
        <pc:spChg chg="mod">
          <ac:chgData name="Damien Bouvier" userId="7262b343-9cbd-4bd7-8cbf-6b3c6ccd78ea" providerId="ADAL" clId="{957606EA-A3E4-48B5-AE65-536EBB4C8743}" dt="2026-01-28T08:42:30.341" v="19" actId="20577"/>
          <ac:spMkLst>
            <pc:docMk/>
            <pc:sldMk cId="562037074" sldId="308"/>
            <ac:spMk id="3" creationId="{00000000-0000-0000-0000-000000000000}"/>
          </ac:spMkLst>
        </pc:spChg>
      </pc:sldChg>
      <pc:sldChg chg="modSp mod">
        <pc:chgData name="Damien Bouvier" userId="7262b343-9cbd-4bd7-8cbf-6b3c6ccd78ea" providerId="ADAL" clId="{957606EA-A3E4-48B5-AE65-536EBB4C8743}" dt="2026-01-28T08:37:23.692" v="3" actId="20577"/>
        <pc:sldMkLst>
          <pc:docMk/>
          <pc:sldMk cId="1884753846" sldId="327"/>
        </pc:sldMkLst>
        <pc:spChg chg="mod">
          <ac:chgData name="Damien Bouvier" userId="7262b343-9cbd-4bd7-8cbf-6b3c6ccd78ea" providerId="ADAL" clId="{957606EA-A3E4-48B5-AE65-536EBB4C8743}" dt="2026-01-28T08:37:23.692" v="3" actId="20577"/>
          <ac:spMkLst>
            <pc:docMk/>
            <pc:sldMk cId="1884753846" sldId="327"/>
            <ac:spMk id="10" creationId="{72385D85-F33D-4F8A-B0DA-0CC87D1D8C4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160D84-7A8E-43D8-8DBA-47EA03241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BDE3B83-F625-46A3-8999-04314DD5D0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7B20CF-317F-4FD9-B90A-BAC8AA0CE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C2016-7290-4E2D-86D7-9E084B5ED18F}" type="datetimeFigureOut">
              <a:rPr lang="fr-CH" smtClean="0"/>
              <a:t>28.01.2026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D2C6262-441C-423C-BC77-9E4F95A42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9A7B47D-C294-4793-A081-FAE360B54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E08C-4893-4D8B-AC31-4E1A322CC83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847486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B05BB6-9A88-4525-9D2A-03A79BABC2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4306F7D-7E10-4CE3-9165-75B3CAAF5A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59B0E7A-778F-48E3-9064-B4D28395A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C2016-7290-4E2D-86D7-9E084B5ED18F}" type="datetimeFigureOut">
              <a:rPr lang="fr-CH" smtClean="0"/>
              <a:t>28.01.2026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AC4AF2D-39F1-4484-94CC-DF99AE62B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35097D-EBAC-464D-8288-CB9795E6A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E08C-4893-4D8B-AC31-4E1A322CC83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168982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31F4BA-8804-244B-AA36-DEA9FC6FD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CB7588B-B175-9549-A30B-41236DD028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975CD4F-C33E-814E-9C17-828BA7095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78B49-A0DA-D44C-90EF-3E2B5F61AB0D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6D7DAD4-5471-BA49-8EF3-8962BC969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359330A-802A-334B-A12C-A41F6DBBB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50796-B5DC-E248-9F6E-CA68CEDE0E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0370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34C92-1FCF-784C-B24C-2208657A5A96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E2BD4-0F39-EE47-BF9F-7A8AE70CB9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0726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0CE7415-DD7C-4DD8-B379-4E741A06D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E415BAA-17B1-4B52-BFDD-A5E9ADDB17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E4C6BA2-1D66-4A85-987C-85B56D92F4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C2016-7290-4E2D-86D7-9E084B5ED18F}" type="datetimeFigureOut">
              <a:rPr lang="fr-CH" smtClean="0"/>
              <a:t>28.01.2026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8044521-08BA-44F0-AE28-95D81E8DF2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AC282F5-7C05-44D6-ABE2-25D588A9A1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13E08C-4893-4D8B-AC31-4E1A322CC83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903763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4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696E4CA-3A4C-EE49-807B-04389AE3D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057E390-B492-AD42-95A0-08C13025BB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805FE7F-0C8A-C941-8EBB-F36B36F0A8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78B49-A0DA-D44C-90EF-3E2B5F61AB0D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9B081BE-1825-4742-B857-9449B05683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5EAFC6-9E92-F543-8023-50B818EF86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450796-B5DC-E248-9F6E-CA68CEDE0E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1920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434C92-1FCF-784C-B24C-2208657A5A96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CE2BD4-0F39-EE47-BF9F-7A8AE70CB9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2775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Image 12" descr="Une image contenant ciel, plein air, bâtiment, drapeau&#10;&#10;Description générée automatiquement">
            <a:extLst>
              <a:ext uri="{FF2B5EF4-FFF2-40B4-BE49-F238E27FC236}">
                <a16:creationId xmlns:a16="http://schemas.microsoft.com/office/drawing/2014/main" id="{206CA70E-A922-8891-8940-FAF15937D7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" b="-1"/>
          <a:stretch/>
        </p:blipFill>
        <p:spPr>
          <a:xfrm>
            <a:off x="2555441" y="10"/>
            <a:ext cx="9669642" cy="685799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880CA029-0E5F-4095-8329-CFAFDB40E3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4717" y="930121"/>
            <a:ext cx="6216805" cy="4028455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>
              <a:spcAft>
                <a:spcPts val="1200"/>
              </a:spcAft>
            </a:pPr>
            <a:r>
              <a:rPr lang="fr-FR" sz="40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Droit institutionnel </a:t>
            </a:r>
            <a:br>
              <a:rPr lang="fr-FR" sz="40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</a:br>
            <a:r>
              <a:rPr lang="fr-FR" sz="40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de l’Union européenne</a:t>
            </a:r>
            <a:br>
              <a:rPr lang="fr-FR" sz="2500" dirty="0"/>
            </a:br>
            <a:br>
              <a:rPr lang="fr-FR" sz="2500" dirty="0"/>
            </a:br>
            <a:br>
              <a:rPr lang="fr-FR" sz="2500" dirty="0"/>
            </a:br>
            <a:br>
              <a:rPr lang="fr-FR" sz="2500" dirty="0"/>
            </a:br>
            <a:br>
              <a:rPr lang="fr-FR" sz="2500" dirty="0"/>
            </a:br>
            <a:br>
              <a:rPr lang="fr-FR" sz="2500" dirty="0"/>
            </a:br>
            <a:r>
              <a:rPr lang="fr-FR" sz="2500" b="1" dirty="0">
                <a:latin typeface="Neue Haas Grotesk Text Pro" panose="020B0504020202020204" pitchFamily="34" charset="0"/>
              </a:rPr>
              <a:t>Cours magistral de M. Damien Bouvier</a:t>
            </a:r>
            <a:endParaRPr lang="fr-FR" sz="2500" dirty="0">
              <a:latin typeface="Neue Haas Grotesk Text Pro" panose="020B05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2385D85-F33D-4F8A-B0DA-0CC87D1D8C47}"/>
              </a:ext>
            </a:extLst>
          </p:cNvPr>
          <p:cNvSpPr txBox="1"/>
          <p:nvPr/>
        </p:nvSpPr>
        <p:spPr>
          <a:xfrm>
            <a:off x="384717" y="4735551"/>
            <a:ext cx="5190893" cy="2122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FR" sz="2000" b="1" dirty="0">
                <a:latin typeface="Neue Haas Grotesk Text Pro" panose="020B0504020202020204" pitchFamily="34" charset="0"/>
              </a:rPr>
              <a:t>Année universitaire 2025/2026 </a:t>
            </a:r>
            <a:br>
              <a:rPr lang="fr-FR" sz="2000" b="1" dirty="0">
                <a:latin typeface="Neue Haas Grotesk Text Pro" panose="020B0504020202020204" pitchFamily="34" charset="0"/>
              </a:rPr>
            </a:br>
            <a:r>
              <a:rPr lang="fr-FR" sz="2000" b="1" dirty="0">
                <a:latin typeface="Neue Haas Grotesk Text Pro" panose="020B0504020202020204" pitchFamily="34" charset="0"/>
              </a:rPr>
              <a:t>Licence 1 Droit LEA / Licence 2 ESPRI </a:t>
            </a:r>
          </a:p>
        </p:txBody>
      </p:sp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5913FBA4-3B0F-A778-FF2E-880C95DE9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6597D8A-9D70-4349-A89F-F075334EEC75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3" name="Image 2" descr="Logofd.jpg">
            <a:extLst>
              <a:ext uri="{FF2B5EF4-FFF2-40B4-BE49-F238E27FC236}">
                <a16:creationId xmlns:a16="http://schemas.microsoft.com/office/drawing/2014/main" id="{5F30E053-5C7E-3D87-4DF4-D07CA544C3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06" y="5569841"/>
            <a:ext cx="1658279" cy="716075"/>
          </a:xfrm>
          <a:prstGeom prst="rect">
            <a:avLst/>
          </a:prstGeom>
        </p:spPr>
      </p:pic>
      <p:pic>
        <p:nvPicPr>
          <p:cNvPr id="5" name="Image 4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9DDD907D-2CC2-B4CE-8E94-70DF7FAB4D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027" y="5593602"/>
            <a:ext cx="1423656" cy="716075"/>
          </a:xfrm>
          <a:prstGeom prst="rect">
            <a:avLst/>
          </a:prstGeom>
        </p:spPr>
      </p:pic>
      <p:pic>
        <p:nvPicPr>
          <p:cNvPr id="8" name="Image 7" descr="Une image contenant texte, Police, symbole, Graphique&#10;&#10;Description générée automatiquement">
            <a:extLst>
              <a:ext uri="{FF2B5EF4-FFF2-40B4-BE49-F238E27FC236}">
                <a16:creationId xmlns:a16="http://schemas.microsoft.com/office/drawing/2014/main" id="{DBEE94A2-64EB-BB13-34B9-74F2C9E6C5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832" y="5593602"/>
            <a:ext cx="2092748" cy="71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7538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29898" y="259646"/>
            <a:ext cx="10321871" cy="4933791"/>
          </a:xfrm>
        </p:spPr>
        <p:txBody>
          <a:bodyPr>
            <a:noAutofit/>
          </a:bodyPr>
          <a:lstStyle/>
          <a:p>
            <a:pPr marL="100013" lvl="1" indent="0">
              <a:buNone/>
              <a:tabLst>
                <a:tab pos="36513" algn="l"/>
              </a:tabLst>
            </a:pPr>
            <a:r>
              <a:rPr lang="fr-FR" sz="3600" b="1" dirty="0">
                <a:solidFill>
                  <a:srgbClr val="011893"/>
                </a:solidFill>
                <a:latin typeface="Neue Haas Grotesk Text Pro" panose="020B0504020202020204" pitchFamily="34" charset="77"/>
                <a:cs typeface="Book Antiqua"/>
              </a:rPr>
              <a:t>Titre II : Une union de droit</a:t>
            </a:r>
          </a:p>
          <a:p>
            <a:pPr marL="557213" lvl="2" indent="0">
              <a:buNone/>
              <a:tabLst>
                <a:tab pos="36513" algn="l"/>
              </a:tabLst>
            </a:pPr>
            <a:r>
              <a:rPr lang="fr-FR" sz="3200" b="1" dirty="0">
                <a:solidFill>
                  <a:srgbClr val="000000"/>
                </a:solidFill>
                <a:latin typeface="Neue Haas Grotesk Text Pro" panose="020B0504020202020204" pitchFamily="34" charset="77"/>
                <a:cs typeface="Book Antiqua"/>
              </a:rPr>
              <a:t>Chapitre I : Approche formelle</a:t>
            </a:r>
          </a:p>
          <a:p>
            <a:pPr marL="1014413" lvl="3" indent="0">
              <a:buNone/>
              <a:tabLst>
                <a:tab pos="36513" algn="l"/>
              </a:tabLst>
            </a:pPr>
            <a:r>
              <a:rPr lang="fr-FR" sz="2800" b="1" dirty="0">
                <a:solidFill>
                  <a:srgbClr val="000000"/>
                </a:solidFill>
                <a:latin typeface="Neue Haas Grotesk Text Pro" panose="020B0504020202020204" pitchFamily="34" charset="77"/>
                <a:cs typeface="Book Antiqua"/>
              </a:rPr>
              <a:t>Section 2. Des normes protégées</a:t>
            </a:r>
          </a:p>
          <a:p>
            <a:pPr marL="1014413" lvl="3" indent="0">
              <a:buNone/>
              <a:tabLst>
                <a:tab pos="36513" algn="l"/>
              </a:tabLst>
            </a:pPr>
            <a:endParaRPr lang="fr-FR" sz="2800" b="1" dirty="0">
              <a:solidFill>
                <a:srgbClr val="000000"/>
              </a:solidFill>
              <a:latin typeface="Neue Haas Grotesk Text Pro" panose="020B0504020202020204" pitchFamily="34" charset="77"/>
              <a:cs typeface="Book Antiqua"/>
            </a:endParaRPr>
          </a:p>
          <a:p>
            <a:pPr marL="1014413" lvl="3" indent="0">
              <a:buNone/>
              <a:tabLst>
                <a:tab pos="36513" algn="l"/>
              </a:tabLst>
            </a:pPr>
            <a:r>
              <a:rPr lang="fr-FR" b="1" dirty="0">
                <a:solidFill>
                  <a:srgbClr val="011893"/>
                </a:solidFill>
                <a:latin typeface="Neue Haas Grotesk Text Pro" panose="020B0504020202020204" pitchFamily="34" charset="77"/>
                <a:cs typeface="Book Antiqua"/>
              </a:rPr>
              <a:t>CJCE, 23 avril 1986, Parti écologiste Les Verts, aff. 294/83</a:t>
            </a:r>
          </a:p>
          <a:p>
            <a:pPr marL="1014413" lvl="3" indent="0">
              <a:buNone/>
              <a:tabLst>
                <a:tab pos="36513" algn="l"/>
              </a:tabLst>
            </a:pPr>
            <a:endParaRPr lang="fr-FR" b="1" dirty="0">
              <a:solidFill>
                <a:srgbClr val="011893"/>
              </a:solidFill>
              <a:latin typeface="Neue Haas Grotesk Text Pro" panose="020B0504020202020204" pitchFamily="34" charset="77"/>
              <a:cs typeface="Book Antiqua"/>
            </a:endParaRPr>
          </a:p>
          <a:p>
            <a:pPr marL="1014413" lvl="3" indent="0">
              <a:buNone/>
              <a:tabLst>
                <a:tab pos="36513" algn="l"/>
              </a:tabLst>
            </a:pPr>
            <a:r>
              <a:rPr lang="fr-FR" b="1" i="1" dirty="0">
                <a:solidFill>
                  <a:srgbClr val="011893"/>
                </a:solidFill>
                <a:latin typeface="Neue Haas Grotesk Text Pro" panose="020B0504020202020204" pitchFamily="34" charset="0"/>
                <a:cs typeface="Book Antiqua"/>
              </a:rPr>
              <a:t>«</a:t>
            </a:r>
            <a:r>
              <a:rPr lang="fr-FR" i="1" dirty="0">
                <a:latin typeface="Neue Haas Grotesk Text Pro" panose="020B0504020202020204" pitchFamily="34" charset="0"/>
              </a:rPr>
              <a:t> La Communauté économique européenne est une </a:t>
            </a:r>
            <a:r>
              <a:rPr lang="fr-FR" b="1" i="1" dirty="0">
                <a:solidFill>
                  <a:srgbClr val="C00000"/>
                </a:solidFill>
                <a:latin typeface="Neue Haas Grotesk Text Pro" panose="020B0504020202020204" pitchFamily="34" charset="0"/>
              </a:rPr>
              <a:t>Communauté de droit </a:t>
            </a:r>
            <a:r>
              <a:rPr lang="fr-FR" i="1" dirty="0">
                <a:latin typeface="Neue Haas Grotesk Text Pro" panose="020B0504020202020204" pitchFamily="34" charset="0"/>
              </a:rPr>
              <a:t>»</a:t>
            </a:r>
            <a:endParaRPr lang="fr-FR" b="1" i="1" dirty="0">
              <a:solidFill>
                <a:srgbClr val="011893"/>
              </a:solidFill>
              <a:latin typeface="Neue Haas Grotesk Text Pro" panose="020B0504020202020204" pitchFamily="34" charset="0"/>
              <a:cs typeface="Book Antiqua"/>
            </a:endParaRPr>
          </a:p>
          <a:p>
            <a:pPr marL="1014413" lvl="3" indent="0">
              <a:buNone/>
              <a:tabLst>
                <a:tab pos="36513" algn="l"/>
              </a:tabLst>
            </a:pPr>
            <a:endParaRPr lang="fr-FR" b="1" dirty="0">
              <a:solidFill>
                <a:srgbClr val="011893"/>
              </a:solidFill>
              <a:latin typeface="Neue Haas Grotesk Text Pro" panose="020B0504020202020204" pitchFamily="34" charset="77"/>
              <a:cs typeface="Book Antiqua"/>
            </a:endParaRPr>
          </a:p>
        </p:txBody>
      </p:sp>
    </p:spTree>
    <p:extLst>
      <p:ext uri="{BB962C8B-B14F-4D97-AF65-F5344CB8AC3E}">
        <p14:creationId xmlns:p14="http://schemas.microsoft.com/office/powerpoint/2010/main" val="13239724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29898" y="259646"/>
            <a:ext cx="10321871" cy="6245577"/>
          </a:xfrm>
        </p:spPr>
        <p:txBody>
          <a:bodyPr>
            <a:noAutofit/>
          </a:bodyPr>
          <a:lstStyle/>
          <a:p>
            <a:pPr marL="100013" lvl="1" indent="0">
              <a:buNone/>
              <a:tabLst>
                <a:tab pos="36513" algn="l"/>
              </a:tabLst>
            </a:pPr>
            <a:r>
              <a:rPr lang="fr-FR" sz="3600" b="1" dirty="0">
                <a:solidFill>
                  <a:srgbClr val="011893"/>
                </a:solidFill>
                <a:latin typeface="Neue Haas Grotesk Text Pro" panose="020B0504020202020204" pitchFamily="34" charset="77"/>
                <a:cs typeface="Book Antiqua"/>
              </a:rPr>
              <a:t>Titre II : Une union de droit</a:t>
            </a:r>
          </a:p>
          <a:p>
            <a:pPr marL="557213" lvl="2" indent="0">
              <a:buNone/>
              <a:tabLst>
                <a:tab pos="36513" algn="l"/>
              </a:tabLst>
            </a:pPr>
            <a:r>
              <a:rPr lang="fr-FR" sz="3200" b="1" dirty="0">
                <a:solidFill>
                  <a:srgbClr val="000000"/>
                </a:solidFill>
                <a:latin typeface="Neue Haas Grotesk Text Pro" panose="020B0504020202020204" pitchFamily="34" charset="77"/>
                <a:cs typeface="Book Antiqua"/>
              </a:rPr>
              <a:t>Chapitre II : Approche matérielle</a:t>
            </a:r>
          </a:p>
        </p:txBody>
      </p:sp>
    </p:spTree>
    <p:extLst>
      <p:ext uri="{BB962C8B-B14F-4D97-AF65-F5344CB8AC3E}">
        <p14:creationId xmlns:p14="http://schemas.microsoft.com/office/powerpoint/2010/main" val="20358121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29898" y="259646"/>
            <a:ext cx="10321871" cy="6245577"/>
          </a:xfrm>
        </p:spPr>
        <p:txBody>
          <a:bodyPr>
            <a:noAutofit/>
          </a:bodyPr>
          <a:lstStyle/>
          <a:p>
            <a:pPr marL="100013" lvl="1" indent="0">
              <a:buNone/>
              <a:tabLst>
                <a:tab pos="36513" algn="l"/>
              </a:tabLst>
            </a:pPr>
            <a:r>
              <a:rPr lang="fr-FR" sz="3600" b="1" dirty="0">
                <a:solidFill>
                  <a:srgbClr val="011893"/>
                </a:solidFill>
                <a:latin typeface="Neue Haas Grotesk Text Pro" panose="020B0504020202020204" pitchFamily="34" charset="77"/>
                <a:cs typeface="Book Antiqua"/>
              </a:rPr>
              <a:t>Titre II : Une union de droit</a:t>
            </a:r>
          </a:p>
          <a:p>
            <a:pPr marL="557213" lvl="2" indent="0">
              <a:buNone/>
              <a:tabLst>
                <a:tab pos="36513" algn="l"/>
              </a:tabLst>
            </a:pPr>
            <a:r>
              <a:rPr lang="fr-FR" sz="3200" b="1" dirty="0">
                <a:solidFill>
                  <a:srgbClr val="000000"/>
                </a:solidFill>
                <a:latin typeface="Neue Haas Grotesk Text Pro" panose="020B0504020202020204" pitchFamily="34" charset="77"/>
                <a:cs typeface="Book Antiqua"/>
              </a:rPr>
              <a:t>Chapitre II : Approche matérielle</a:t>
            </a:r>
          </a:p>
          <a:p>
            <a:pPr marL="1014413" lvl="3" indent="0">
              <a:buNone/>
              <a:tabLst>
                <a:tab pos="36513" algn="l"/>
              </a:tabLst>
            </a:pPr>
            <a:r>
              <a:rPr lang="fr-FR" sz="2800" b="1" dirty="0">
                <a:solidFill>
                  <a:srgbClr val="000000"/>
                </a:solidFill>
                <a:latin typeface="Neue Haas Grotesk Text Pro" panose="020B0504020202020204" pitchFamily="34" charset="77"/>
                <a:cs typeface="Book Antiqua"/>
              </a:rPr>
              <a:t>Section 1. L’organisation du pouvoir</a:t>
            </a:r>
          </a:p>
          <a:p>
            <a:pPr marL="285750" lvl="4" indent="-2857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6513" algn="l"/>
              </a:tabLst>
            </a:pP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77"/>
                <a:cs typeface="Book Antiqua"/>
              </a:rPr>
              <a:t>Evolution : </a:t>
            </a:r>
          </a:p>
          <a:p>
            <a:pPr marL="893763" lvl="4" indent="-277813">
              <a:spcBef>
                <a:spcPts val="0"/>
              </a:spcBef>
              <a:spcAft>
                <a:spcPts val="600"/>
              </a:spcAft>
              <a:tabLst>
                <a:tab pos="36513" algn="l"/>
              </a:tabLst>
            </a:pP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77"/>
                <a:cs typeface="Book Antiqua"/>
              </a:rPr>
              <a:t>A l’origine</a:t>
            </a:r>
            <a:endParaRPr lang="fr-FR" b="1" dirty="0">
              <a:solidFill>
                <a:srgbClr val="000000"/>
              </a:solidFill>
              <a:latin typeface="Neue Haas Grotesk Text Pro" panose="020B0504020202020204" pitchFamily="34" charset="77"/>
              <a:cs typeface="Book Antiqua"/>
            </a:endParaRPr>
          </a:p>
          <a:p>
            <a:pPr marL="893763" lvl="4" indent="-277813">
              <a:spcBef>
                <a:spcPts val="0"/>
              </a:spcBef>
              <a:spcAft>
                <a:spcPts val="600"/>
              </a:spcAft>
              <a:tabLst>
                <a:tab pos="36513" algn="l"/>
              </a:tabLst>
            </a:pPr>
            <a:r>
              <a:rPr lang="fr-FR" dirty="0">
                <a:solidFill>
                  <a:srgbClr val="000000"/>
                </a:solidFill>
                <a:latin typeface="Neue Haas Grotesk Text Pro" panose="020B0504020202020204" pitchFamily="34" charset="77"/>
                <a:cs typeface="Book Antiqua"/>
              </a:rPr>
              <a:t>Une </a:t>
            </a: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77"/>
                <a:cs typeface="Book Antiqua"/>
              </a:rPr>
              <a:t>interprétation</a:t>
            </a:r>
            <a:r>
              <a:rPr lang="fr-FR" dirty="0">
                <a:solidFill>
                  <a:srgbClr val="000000"/>
                </a:solidFill>
                <a:latin typeface="Neue Haas Grotesk Text Pro" panose="020B0504020202020204" pitchFamily="34" charset="77"/>
                <a:cs typeface="Book Antiqua"/>
              </a:rPr>
              <a:t> favorable par la Cour de justice </a:t>
            </a:r>
          </a:p>
          <a:p>
            <a:pPr marL="893763" lvl="4" indent="-277813">
              <a:spcBef>
                <a:spcPts val="0"/>
              </a:spcBef>
              <a:spcAft>
                <a:spcPts val="600"/>
              </a:spcAft>
              <a:tabLst>
                <a:tab pos="36513" algn="l"/>
              </a:tabLst>
            </a:pP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77"/>
                <a:cs typeface="Book Antiqua"/>
              </a:rPr>
              <a:t>Traité de Lisbonne </a:t>
            </a:r>
          </a:p>
          <a:p>
            <a:pPr marL="893763" lvl="4" indent="-277813">
              <a:spcBef>
                <a:spcPts val="0"/>
              </a:spcBef>
              <a:spcAft>
                <a:spcPts val="600"/>
              </a:spcAft>
              <a:tabLst>
                <a:tab pos="36513" algn="l"/>
              </a:tabLst>
            </a:pPr>
            <a:endParaRPr lang="fr-FR" b="1" dirty="0">
              <a:solidFill>
                <a:srgbClr val="000090"/>
              </a:solidFill>
              <a:latin typeface="Neue Haas Grotesk Text Pro" panose="020B0504020202020204" pitchFamily="34" charset="77"/>
              <a:cs typeface="Book Antiqua"/>
            </a:endParaRPr>
          </a:p>
          <a:p>
            <a:pPr marL="285750" lvl="4" indent="-2857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6513" algn="l"/>
              </a:tabLst>
            </a:pP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Il y a 3 grandes catégories de compétences : </a:t>
            </a:r>
          </a:p>
          <a:p>
            <a:pPr marL="742950" lvl="5" indent="-285750">
              <a:spcBef>
                <a:spcPts val="0"/>
              </a:spcBef>
              <a:spcAft>
                <a:spcPts val="600"/>
              </a:spcAft>
              <a:tabLst>
                <a:tab pos="36513" algn="l"/>
              </a:tabLst>
            </a:pPr>
            <a:r>
              <a:rPr lang="fr-FR" dirty="0"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les compétences </a:t>
            </a:r>
            <a:r>
              <a:rPr lang="fr-FR" b="1" dirty="0">
                <a:solidFill>
                  <a:srgbClr val="C00000"/>
                </a:solidFill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exclusives </a:t>
            </a:r>
            <a:r>
              <a:rPr lang="fr-FR" b="1" dirty="0"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:</a:t>
            </a:r>
            <a:endParaRPr lang="fr-FR" dirty="0">
              <a:latin typeface="Neue Haas Grotesk Text Pro" panose="020B0504020202020204" pitchFamily="34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742950" lvl="5" indent="-285750">
              <a:spcBef>
                <a:spcPts val="0"/>
              </a:spcBef>
              <a:spcAft>
                <a:spcPts val="600"/>
              </a:spcAft>
              <a:tabLst>
                <a:tab pos="36513" algn="l"/>
              </a:tabLst>
            </a:pPr>
            <a:r>
              <a:rPr lang="fr-FR" dirty="0"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les compétences </a:t>
            </a:r>
            <a:r>
              <a:rPr lang="fr-FR" b="1" dirty="0">
                <a:solidFill>
                  <a:srgbClr val="C00000"/>
                </a:solidFill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partagées</a:t>
            </a:r>
            <a:r>
              <a:rPr lang="fr-FR" b="1" dirty="0"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 ;</a:t>
            </a:r>
            <a:endParaRPr lang="fr-FR" dirty="0">
              <a:latin typeface="Neue Haas Grotesk Text Pro" panose="020B0504020202020204" pitchFamily="34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742950" lvl="5" indent="-285750">
              <a:spcBef>
                <a:spcPts val="0"/>
              </a:spcBef>
              <a:spcAft>
                <a:spcPts val="600"/>
              </a:spcAft>
              <a:tabLst>
                <a:tab pos="36513" algn="l"/>
              </a:tabLst>
            </a:pPr>
            <a:r>
              <a:rPr lang="fr-FR" dirty="0"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les compétences </a:t>
            </a:r>
            <a:r>
              <a:rPr lang="fr-FR" b="1" dirty="0">
                <a:solidFill>
                  <a:srgbClr val="C00000"/>
                </a:solidFill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d’appui</a:t>
            </a:r>
            <a:r>
              <a:rPr lang="fr-FR" dirty="0">
                <a:solidFill>
                  <a:srgbClr val="C00000"/>
                </a:solidFill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</a:p>
          <a:p>
            <a:pPr marL="285750" lvl="4" indent="-2857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6513" algn="l"/>
              </a:tabLst>
            </a:pPr>
            <a:endParaRPr lang="fr-FR" b="1" dirty="0">
              <a:solidFill>
                <a:srgbClr val="000090"/>
              </a:solidFill>
              <a:latin typeface="Neue Haas Grotesk Text Pro" panose="020B0504020202020204" pitchFamily="34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285750" lvl="4" indent="-2857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6513" algn="l"/>
              </a:tabLst>
            </a:pP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Principes d’exercice : équilibre institutionnel / coopération loyale</a:t>
            </a:r>
            <a:endParaRPr lang="fr-FR" sz="2600" b="1" dirty="0">
              <a:solidFill>
                <a:srgbClr val="000000"/>
              </a:solidFill>
              <a:latin typeface="Neue Haas Grotesk Text Pro" panose="020B0504020202020204" pitchFamily="34" charset="77"/>
              <a:cs typeface="Book Antiqua"/>
            </a:endParaRPr>
          </a:p>
        </p:txBody>
      </p:sp>
    </p:spTree>
    <p:extLst>
      <p:ext uri="{BB962C8B-B14F-4D97-AF65-F5344CB8AC3E}">
        <p14:creationId xmlns:p14="http://schemas.microsoft.com/office/powerpoint/2010/main" val="5620370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29898" y="259646"/>
            <a:ext cx="10321871" cy="6245577"/>
          </a:xfrm>
        </p:spPr>
        <p:txBody>
          <a:bodyPr>
            <a:noAutofit/>
          </a:bodyPr>
          <a:lstStyle/>
          <a:p>
            <a:pPr marL="100013" lvl="1" indent="0">
              <a:buNone/>
              <a:tabLst>
                <a:tab pos="36513" algn="l"/>
              </a:tabLst>
            </a:pPr>
            <a:r>
              <a:rPr lang="fr-FR" sz="3600" b="1" dirty="0">
                <a:solidFill>
                  <a:srgbClr val="011893"/>
                </a:solidFill>
                <a:latin typeface="Neue Haas Grotesk Text Pro" panose="020B0504020202020204" pitchFamily="34" charset="77"/>
                <a:cs typeface="Book Antiqua"/>
              </a:rPr>
              <a:t>Titre II : Une union de droit</a:t>
            </a:r>
          </a:p>
          <a:p>
            <a:pPr marL="557213" lvl="2" indent="0">
              <a:buNone/>
              <a:tabLst>
                <a:tab pos="36513" algn="l"/>
              </a:tabLst>
            </a:pPr>
            <a:r>
              <a:rPr lang="fr-FR" sz="3200" b="1" dirty="0">
                <a:solidFill>
                  <a:srgbClr val="000000"/>
                </a:solidFill>
                <a:latin typeface="Neue Haas Grotesk Text Pro" panose="020B0504020202020204" pitchFamily="34" charset="77"/>
                <a:cs typeface="Book Antiqua"/>
              </a:rPr>
              <a:t>Chapitre II : Approche matérielle</a:t>
            </a:r>
          </a:p>
          <a:p>
            <a:pPr marL="1014413" lvl="3" indent="0">
              <a:buNone/>
              <a:tabLst>
                <a:tab pos="36513" algn="l"/>
              </a:tabLst>
            </a:pPr>
            <a:r>
              <a:rPr lang="fr-FR" sz="2800" b="1" dirty="0">
                <a:solidFill>
                  <a:srgbClr val="000000"/>
                </a:solidFill>
                <a:latin typeface="Neue Haas Grotesk Text Pro" panose="020B0504020202020204" pitchFamily="34" charset="77"/>
                <a:cs typeface="Book Antiqua"/>
              </a:rPr>
              <a:t>Section 2. La protection des droits fondamentaux</a:t>
            </a:r>
          </a:p>
          <a:p>
            <a:pPr marL="0" lvl="4" indent="0" algn="just">
              <a:spcBef>
                <a:spcPts val="0"/>
              </a:spcBef>
              <a:spcAft>
                <a:spcPts val="600"/>
              </a:spcAft>
              <a:buNone/>
              <a:tabLst>
                <a:tab pos="36513" algn="l"/>
              </a:tabLst>
            </a:pP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Trois sources :</a:t>
            </a:r>
          </a:p>
          <a:p>
            <a:pPr marL="800100" lvl="5" indent="-342900" algn="just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6513" algn="l"/>
              </a:tabLst>
            </a:pP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Les principes généraux du droit de l’Union </a:t>
            </a:r>
          </a:p>
          <a:p>
            <a:pPr marL="800100" lvl="5" indent="-342900" algn="just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6513" algn="l"/>
              </a:tabLst>
            </a:pPr>
            <a:r>
              <a:rPr lang="fr-FR" dirty="0"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Article </a:t>
            </a: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6 §3 TUE « </a:t>
            </a:r>
            <a:r>
              <a:rPr lang="fr-FR" dirty="0">
                <a:latin typeface="Neue Haas Grotesk Text Pro" panose="020B0504020202020204" pitchFamily="34" charset="77"/>
              </a:rPr>
              <a:t>Les droits fondamentaux, tels qu’ils sont garantis par la </a:t>
            </a:r>
            <a:r>
              <a:rPr lang="fr-FR" b="1" dirty="0">
                <a:latin typeface="Neue Haas Grotesk Text Pro" panose="020B0504020202020204" pitchFamily="34" charset="77"/>
              </a:rPr>
              <a:t>Convention européenne de sauvegarde des droits de l’homme et des libertés fondamentales </a:t>
            </a:r>
            <a:r>
              <a:rPr lang="fr-FR" dirty="0">
                <a:latin typeface="Neue Haas Grotesk Text Pro" panose="020B0504020202020204" pitchFamily="34" charset="77"/>
              </a:rPr>
              <a:t>et tels qu’ils résultent des traditions constitutionnelles communes aux États membres, font partie du droit de l’Union en tant que principes généraux ».</a:t>
            </a:r>
          </a:p>
          <a:p>
            <a:pPr marL="800100" lvl="5" indent="-342900" algn="just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6513" algn="l"/>
              </a:tabLst>
            </a:pP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77"/>
              </a:rPr>
              <a:t>La Charte des droits fondamentaux de l’Union européenne</a:t>
            </a:r>
          </a:p>
        </p:txBody>
      </p:sp>
    </p:spTree>
    <p:extLst>
      <p:ext uri="{BB962C8B-B14F-4D97-AF65-F5344CB8AC3E}">
        <p14:creationId xmlns:p14="http://schemas.microsoft.com/office/powerpoint/2010/main" val="28300225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29898" y="259647"/>
            <a:ext cx="10321871" cy="1668306"/>
          </a:xfrm>
        </p:spPr>
        <p:txBody>
          <a:bodyPr>
            <a:noAutofit/>
          </a:bodyPr>
          <a:lstStyle/>
          <a:p>
            <a:pPr marL="100013" lvl="1" indent="0">
              <a:buNone/>
              <a:tabLst>
                <a:tab pos="36513" algn="l"/>
              </a:tabLst>
            </a:pPr>
            <a:r>
              <a:rPr lang="fr-FR" sz="3600" b="1" dirty="0">
                <a:solidFill>
                  <a:srgbClr val="011893"/>
                </a:solidFill>
                <a:latin typeface="Neue Haas Grotesk Text Pro" panose="020B0504020202020204" pitchFamily="34" charset="77"/>
                <a:cs typeface="Book Antiqua"/>
              </a:rPr>
              <a:t>Titre II : Une union de droit</a:t>
            </a:r>
          </a:p>
          <a:p>
            <a:pPr marL="557213" lvl="2" indent="0">
              <a:buNone/>
              <a:tabLst>
                <a:tab pos="36513" algn="l"/>
              </a:tabLst>
            </a:pPr>
            <a:r>
              <a:rPr lang="fr-FR" sz="3200" b="1" dirty="0">
                <a:solidFill>
                  <a:srgbClr val="000000"/>
                </a:solidFill>
                <a:latin typeface="Neue Haas Grotesk Text Pro" panose="020B0504020202020204" pitchFamily="34" charset="77"/>
                <a:cs typeface="Book Antiqua"/>
              </a:rPr>
              <a:t>Chapitre II : Approche matérielle</a:t>
            </a:r>
          </a:p>
          <a:p>
            <a:pPr marL="1014413" lvl="3" indent="0">
              <a:buNone/>
              <a:tabLst>
                <a:tab pos="36513" algn="l"/>
              </a:tabLst>
            </a:pPr>
            <a:r>
              <a:rPr lang="fr-FR" sz="2800" b="1" dirty="0">
                <a:solidFill>
                  <a:srgbClr val="000000"/>
                </a:solidFill>
                <a:latin typeface="Neue Haas Grotesk Text Pro" panose="020B0504020202020204" pitchFamily="34" charset="77"/>
                <a:cs typeface="Book Antiqua"/>
              </a:rPr>
              <a:t>Section 3. Les choix, valeurs et objectifs identitaires</a:t>
            </a:r>
          </a:p>
          <a:p>
            <a:pPr marL="1014413" lvl="3" indent="0">
              <a:buNone/>
              <a:tabLst>
                <a:tab pos="36513" algn="l"/>
              </a:tabLst>
            </a:pPr>
            <a:endParaRPr lang="fr-FR" sz="2800" b="1" dirty="0">
              <a:solidFill>
                <a:srgbClr val="000000"/>
              </a:solidFill>
              <a:latin typeface="Neue Haas Grotesk Text Pro" panose="020B0504020202020204" pitchFamily="34" charset="77"/>
              <a:cs typeface="Book Antiqua"/>
            </a:endParaRPr>
          </a:p>
          <a:p>
            <a:pPr marL="1014413" lvl="3" indent="0">
              <a:buNone/>
              <a:tabLst>
                <a:tab pos="36513" algn="l"/>
              </a:tabLst>
            </a:pPr>
            <a:endParaRPr lang="fr-FR" sz="2800" b="1" dirty="0">
              <a:solidFill>
                <a:srgbClr val="000000"/>
              </a:solidFill>
              <a:latin typeface="Neue Haas Grotesk Text Pro" panose="020B0504020202020204" pitchFamily="34" charset="77"/>
              <a:cs typeface="Book Antiqua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62671C6-40EF-F3AA-4BCC-B17EC3F050A6}"/>
              </a:ext>
            </a:extLst>
          </p:cNvPr>
          <p:cNvSpPr txBox="1"/>
          <p:nvPr/>
        </p:nvSpPr>
        <p:spPr>
          <a:xfrm>
            <a:off x="2137272" y="2633031"/>
            <a:ext cx="8394853" cy="23083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Article 2 TUE</a:t>
            </a:r>
          </a:p>
          <a:p>
            <a:pPr algn="ctr"/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L'Union est fondée sur les valeurs de respect de la dignité humaine, de liberté, de démocratie, d'égalité, de l'État de droit, ainsi que de respect des droits de l'homme, y compris des droits des personnes appartenant à des minorités. Ces valeurs sont communes aux États membres dans une société caractérisée par le pluralisme, la non-discrimination, la tolérance, la justice, la solidarité et l'égalité entre les femmes et les hommes.</a:t>
            </a:r>
          </a:p>
        </p:txBody>
      </p:sp>
    </p:spTree>
    <p:extLst>
      <p:ext uri="{BB962C8B-B14F-4D97-AF65-F5344CB8AC3E}">
        <p14:creationId xmlns:p14="http://schemas.microsoft.com/office/powerpoint/2010/main" val="25244495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Graphique, Caractère coloré, Dessin d’enfant, art&#10;&#10;Description générée automatiquement">
            <a:extLst>
              <a:ext uri="{FF2B5EF4-FFF2-40B4-BE49-F238E27FC236}">
                <a16:creationId xmlns:a16="http://schemas.microsoft.com/office/drawing/2014/main" id="{CA31BAA2-109D-4CC8-D376-198E2BC772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13" b="1772"/>
          <a:stretch/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0592" y="3850505"/>
            <a:ext cx="7485413" cy="2452687"/>
          </a:xfrm>
        </p:spPr>
        <p:txBody>
          <a:bodyPr anchor="ctr">
            <a:normAutofit/>
          </a:bodyPr>
          <a:lstStyle/>
          <a:p>
            <a:pPr marL="100013" lvl="1" indent="0">
              <a:buNone/>
              <a:tabLst>
                <a:tab pos="36513" algn="l"/>
              </a:tabLst>
            </a:pPr>
            <a:r>
              <a:rPr lang="fr-FR" sz="3600" b="1" dirty="0">
                <a:solidFill>
                  <a:srgbClr val="011893"/>
                </a:solidFill>
                <a:latin typeface="Neue Haas Grotesk Text Pro" panose="020B0504020202020204" pitchFamily="34" charset="77"/>
                <a:cs typeface="Book Antiqua"/>
              </a:rPr>
              <a:t>Titre III : Une union de citoyens</a:t>
            </a:r>
          </a:p>
        </p:txBody>
      </p:sp>
    </p:spTree>
    <p:extLst>
      <p:ext uri="{BB962C8B-B14F-4D97-AF65-F5344CB8AC3E}">
        <p14:creationId xmlns:p14="http://schemas.microsoft.com/office/powerpoint/2010/main" val="39005143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29898" y="259646"/>
            <a:ext cx="10321871" cy="6245577"/>
          </a:xfrm>
        </p:spPr>
        <p:txBody>
          <a:bodyPr>
            <a:noAutofit/>
          </a:bodyPr>
          <a:lstStyle/>
          <a:p>
            <a:pPr marL="100013" lvl="1" indent="0">
              <a:buNone/>
              <a:tabLst>
                <a:tab pos="36513" algn="l"/>
              </a:tabLst>
            </a:pPr>
            <a:r>
              <a:rPr lang="fr-FR" sz="3600" b="1" dirty="0">
                <a:solidFill>
                  <a:srgbClr val="011893"/>
                </a:solidFill>
                <a:latin typeface="Neue Haas Grotesk Text Pro" panose="020B0504020202020204" pitchFamily="34" charset="77"/>
                <a:cs typeface="Book Antiqua"/>
              </a:rPr>
              <a:t>Titre III : Une union de citoyens</a:t>
            </a:r>
          </a:p>
          <a:p>
            <a:pPr marL="557213" lvl="2" indent="0">
              <a:buNone/>
              <a:tabLst>
                <a:tab pos="36513" algn="l"/>
              </a:tabLst>
            </a:pPr>
            <a:r>
              <a:rPr lang="fr-FR" sz="3200" b="1" dirty="0">
                <a:solidFill>
                  <a:srgbClr val="000000"/>
                </a:solidFill>
                <a:latin typeface="Neue Haas Grotesk Text Pro" panose="020B0504020202020204" pitchFamily="34" charset="77"/>
                <a:cs typeface="Book Antiqua"/>
              </a:rPr>
              <a:t>Chapitre I : Une union de citoyens nationaux</a:t>
            </a:r>
          </a:p>
          <a:p>
            <a:pPr marL="557213" lvl="2" indent="0">
              <a:buNone/>
              <a:tabLst>
                <a:tab pos="36513" algn="l"/>
              </a:tabLst>
            </a:pPr>
            <a:endParaRPr lang="fr-FR" sz="3200" b="1" dirty="0">
              <a:solidFill>
                <a:srgbClr val="000000"/>
              </a:solidFill>
              <a:latin typeface="Neue Haas Grotesk Text Pro" panose="020B0504020202020204" pitchFamily="34" charset="77"/>
              <a:cs typeface="Book Antiqua"/>
            </a:endParaRPr>
          </a:p>
          <a:p>
            <a:pPr marL="557213" lvl="2" indent="0">
              <a:buNone/>
              <a:tabLst>
                <a:tab pos="36513" algn="l"/>
              </a:tabLst>
            </a:pPr>
            <a:r>
              <a:rPr lang="fr-FR" sz="1800" b="1" dirty="0">
                <a:solidFill>
                  <a:srgbClr val="011893"/>
                </a:solidFill>
                <a:latin typeface="Neue Haas Grotesk Text Pro" panose="020B0504020202020204" pitchFamily="34" charset="77"/>
                <a:cs typeface="Book Antiqua"/>
              </a:rPr>
              <a:t>Art 10 § 2 TUE</a:t>
            </a:r>
            <a:r>
              <a:rPr lang="fr-FR" sz="1800" b="1" dirty="0">
                <a:solidFill>
                  <a:srgbClr val="002060"/>
                </a:solidFill>
                <a:latin typeface="Neue Haas Grotesk Text Pro" panose="020B0504020202020204" pitchFamily="34" charset="77"/>
                <a:cs typeface="Book Antiqua"/>
              </a:rPr>
              <a:t> </a:t>
            </a:r>
            <a:r>
              <a:rPr lang="fr-FR" sz="1800" b="1" dirty="0">
                <a:solidFill>
                  <a:srgbClr val="000000"/>
                </a:solidFill>
                <a:latin typeface="Neue Haas Grotesk Text Pro" panose="020B0504020202020204" pitchFamily="34" charset="77"/>
                <a:cs typeface="Book Antiqua"/>
              </a:rPr>
              <a:t>: </a:t>
            </a:r>
            <a:r>
              <a:rPr lang="fr-FR" sz="1800" dirty="0">
                <a:solidFill>
                  <a:srgbClr val="000000"/>
                </a:solidFill>
                <a:latin typeface="Neue Haas Grotesk Text Pro" panose="020B0504020202020204" pitchFamily="34" charset="77"/>
                <a:cs typeface="Book Antiqua"/>
              </a:rPr>
              <a:t>composition du Conseil européen</a:t>
            </a:r>
          </a:p>
          <a:p>
            <a:pPr marL="557213" lvl="2" indent="0">
              <a:buNone/>
              <a:tabLst>
                <a:tab pos="36513" algn="l"/>
              </a:tabLst>
            </a:pPr>
            <a:endParaRPr lang="fr-FR" sz="1800" b="1" dirty="0">
              <a:solidFill>
                <a:srgbClr val="000000"/>
              </a:solidFill>
              <a:latin typeface="Neue Haas Grotesk Text Pro" panose="020B0504020202020204" pitchFamily="34" charset="77"/>
              <a:cs typeface="Book Antiqua"/>
            </a:endParaRPr>
          </a:p>
          <a:p>
            <a:pPr marL="557213" lvl="2" indent="0">
              <a:buNone/>
              <a:tabLst>
                <a:tab pos="36513" algn="l"/>
              </a:tabLst>
            </a:pPr>
            <a:r>
              <a:rPr lang="fr-FR" sz="1800" b="1" dirty="0">
                <a:solidFill>
                  <a:srgbClr val="011893"/>
                </a:solidFill>
                <a:latin typeface="Neue Haas Grotesk Text Pro" panose="020B0504020202020204" pitchFamily="34" charset="77"/>
                <a:cs typeface="Book Antiqua"/>
              </a:rPr>
              <a:t>Art 12 TUE </a:t>
            </a:r>
            <a:r>
              <a:rPr lang="fr-FR" sz="1800" b="1" dirty="0">
                <a:solidFill>
                  <a:srgbClr val="000000"/>
                </a:solidFill>
                <a:latin typeface="Neue Haas Grotesk Text Pro" panose="020B0504020202020204" pitchFamily="34" charset="77"/>
                <a:cs typeface="Book Antiqua"/>
              </a:rPr>
              <a:t>: </a:t>
            </a:r>
            <a:r>
              <a:rPr lang="fr-FR" sz="1800" dirty="0">
                <a:solidFill>
                  <a:srgbClr val="000000"/>
                </a:solidFill>
                <a:latin typeface="Neue Haas Grotesk Text Pro" panose="020B0504020202020204" pitchFamily="34" charset="77"/>
                <a:cs typeface="Book Antiqua"/>
              </a:rPr>
              <a:t>rôle des parlements nationaux</a:t>
            </a:r>
          </a:p>
        </p:txBody>
      </p:sp>
      <p:pic>
        <p:nvPicPr>
          <p:cNvPr id="4" name="Image 3" descr="Une image contenant hall, salle de concert, intérieur, Centre des arts de la scène&#10;&#10;Description générée automatiquement">
            <a:extLst>
              <a:ext uri="{FF2B5EF4-FFF2-40B4-BE49-F238E27FC236}">
                <a16:creationId xmlns:a16="http://schemas.microsoft.com/office/drawing/2014/main" id="{EC35F0EC-4763-2F79-1255-4F78498E81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0833" y="3128498"/>
            <a:ext cx="5443526" cy="3061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7396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Slide Background">
            <a:extLst>
              <a:ext uri="{FF2B5EF4-FFF2-40B4-BE49-F238E27FC236}">
                <a16:creationId xmlns:a16="http://schemas.microsoft.com/office/drawing/2014/main" id="{649C91A9-84E7-4BF0-9026-62F01380D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9670" y="1188025"/>
            <a:ext cx="5498932" cy="4481950"/>
          </a:xfrm>
        </p:spPr>
        <p:txBody>
          <a:bodyPr anchor="ctr">
            <a:normAutofit/>
          </a:bodyPr>
          <a:lstStyle/>
          <a:p>
            <a:pPr marL="100013" lvl="1" indent="0">
              <a:buNone/>
              <a:tabLst>
                <a:tab pos="36513" algn="l"/>
              </a:tabLst>
            </a:pPr>
            <a:r>
              <a:rPr lang="fr-FR" sz="3600" b="1" dirty="0">
                <a:solidFill>
                  <a:srgbClr val="011893"/>
                </a:solidFill>
                <a:latin typeface="Neue Haas Grotesk Text Pro" panose="020B0504020202020204" pitchFamily="34" charset="77"/>
                <a:cs typeface="Book Antiqua"/>
              </a:rPr>
              <a:t>Titre III : Une union de citoyens</a:t>
            </a:r>
          </a:p>
          <a:p>
            <a:pPr marL="557213" lvl="2" indent="0">
              <a:buNone/>
              <a:tabLst>
                <a:tab pos="36513" algn="l"/>
              </a:tabLst>
            </a:pPr>
            <a:r>
              <a:rPr lang="fr-FR" sz="3200" b="1" dirty="0">
                <a:latin typeface="Neue Haas Grotesk Text Pro" panose="020B0504020202020204" pitchFamily="34" charset="77"/>
                <a:cs typeface="Book Antiqua"/>
              </a:rPr>
              <a:t>Chapitre II : Une union de citoyens européens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B47378D-AD27-45D0-8C1C-5B1098DCC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200" y="0"/>
            <a:ext cx="6781799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77800" dist="215900" dir="8520000" sx="94000" sy="94000" algn="t" rotWithShape="0">
              <a:srgbClr val="000000">
                <a:alpha val="1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 descr="Une image contenant personne, funérailles, habits, bleu&#10;&#10;Description générée automatiquement">
            <a:extLst>
              <a:ext uri="{FF2B5EF4-FFF2-40B4-BE49-F238E27FC236}">
                <a16:creationId xmlns:a16="http://schemas.microsoft.com/office/drawing/2014/main" id="{EFA4593C-BFE8-EF17-95D5-D566734E6F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654168"/>
            <a:ext cx="5334197" cy="3549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4124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29898" y="259646"/>
            <a:ext cx="10321871" cy="6245577"/>
          </a:xfrm>
        </p:spPr>
        <p:txBody>
          <a:bodyPr>
            <a:noAutofit/>
          </a:bodyPr>
          <a:lstStyle/>
          <a:p>
            <a:pPr marL="100013" lvl="1" indent="0">
              <a:buNone/>
              <a:tabLst>
                <a:tab pos="36513" algn="l"/>
              </a:tabLst>
            </a:pPr>
            <a:r>
              <a:rPr lang="fr-FR" sz="3600" b="1" dirty="0">
                <a:solidFill>
                  <a:srgbClr val="011893"/>
                </a:solidFill>
                <a:latin typeface="Neue Haas Grotesk Text Pro" panose="020B0504020202020204" pitchFamily="34" charset="77"/>
                <a:cs typeface="Book Antiqua"/>
              </a:rPr>
              <a:t>Titre III : Une union de citoyens</a:t>
            </a:r>
          </a:p>
          <a:p>
            <a:pPr marL="557213" lvl="2" indent="0">
              <a:buNone/>
              <a:tabLst>
                <a:tab pos="36513" algn="l"/>
              </a:tabLst>
            </a:pPr>
            <a:r>
              <a:rPr lang="fr-FR" sz="3200" b="1" dirty="0">
                <a:solidFill>
                  <a:srgbClr val="000000"/>
                </a:solidFill>
                <a:latin typeface="Neue Haas Grotesk Text Pro" panose="020B0504020202020204" pitchFamily="34" charset="77"/>
                <a:cs typeface="Book Antiqua"/>
              </a:rPr>
              <a:t>Chapitre II : Une union de citoyens européens</a:t>
            </a:r>
          </a:p>
          <a:p>
            <a:pPr marL="285750" lvl="3" indent="-285750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6513" algn="l"/>
              </a:tabLst>
            </a:pPr>
            <a:endParaRPr lang="fr-FR" b="1" dirty="0">
              <a:solidFill>
                <a:srgbClr val="000090"/>
              </a:solidFill>
              <a:latin typeface="Neue Haas Grotesk Text Pro" panose="020B0504020202020204" pitchFamily="34" charset="77"/>
              <a:cs typeface="Book Antiqua"/>
            </a:endParaRPr>
          </a:p>
          <a:p>
            <a:pPr marL="285750" lvl="3" indent="-285750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6513" algn="l"/>
              </a:tabLst>
            </a:pP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77"/>
                <a:cs typeface="Book Antiqua"/>
              </a:rPr>
              <a:t>Art 10 TUE </a:t>
            </a:r>
            <a:endParaRPr lang="fr-FR" dirty="0">
              <a:latin typeface="Neue Haas Grotesk Text Pro" panose="020B0504020202020204" pitchFamily="34" charset="77"/>
              <a:cs typeface="Book Antiqua"/>
            </a:endParaRPr>
          </a:p>
          <a:p>
            <a:pPr marL="285750" lvl="3" indent="-285750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6513" algn="l"/>
              </a:tabLst>
            </a:pP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77"/>
                <a:cs typeface="Book Antiqua"/>
              </a:rPr>
              <a:t>Art 20 § 1 TFUE </a:t>
            </a:r>
            <a:endParaRPr lang="fr-FR" dirty="0">
              <a:solidFill>
                <a:srgbClr val="000000"/>
              </a:solidFill>
              <a:latin typeface="Neue Haas Grotesk Text Pro" panose="020B0504020202020204" pitchFamily="34" charset="77"/>
              <a:cs typeface="Book Antiqua"/>
            </a:endParaRPr>
          </a:p>
          <a:p>
            <a:pPr marL="285750" lvl="3" indent="-285750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6513" algn="l"/>
              </a:tabLst>
            </a:pPr>
            <a:r>
              <a:rPr lang="fr-FR" b="1" dirty="0">
                <a:solidFill>
                  <a:srgbClr val="000000"/>
                </a:solidFill>
                <a:latin typeface="Neue Haas Grotesk Text Pro" panose="020B0504020202020204" pitchFamily="34" charset="77"/>
                <a:cs typeface="Book Antiqua"/>
              </a:rPr>
              <a:t>A ce statut correspond des ……. : </a:t>
            </a:r>
          </a:p>
          <a:p>
            <a:pPr marL="800100" lvl="4" indent="-342900" algn="just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6513" algn="l"/>
              </a:tabLst>
            </a:pP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la liberté de circuler </a:t>
            </a:r>
            <a:r>
              <a:rPr lang="fr-FR" dirty="0"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et </a:t>
            </a: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de séjourner,</a:t>
            </a:r>
            <a:r>
              <a:rPr lang="fr-FR" dirty="0"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</a:p>
          <a:p>
            <a:pPr marL="800100" lvl="4" indent="-342900" algn="just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6513" algn="l"/>
              </a:tabLst>
            </a:pPr>
            <a:r>
              <a:rPr lang="fr-FR" dirty="0"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le</a:t>
            </a: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 droit d’adresser des pétitions au Parlement européen, de s’adresser au médiateur européen, </a:t>
            </a:r>
          </a:p>
          <a:p>
            <a:pPr marL="800100" lvl="4" indent="-342900" algn="just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6513" algn="l"/>
              </a:tabLst>
            </a:pPr>
            <a:r>
              <a:rPr lang="fr-FR" dirty="0"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le</a:t>
            </a: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 droit d’être protégé en dehors de l’Union européenne </a:t>
            </a:r>
            <a:r>
              <a:rPr lang="fr-FR" dirty="0"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par une ambassade autre que celle du pays de nationalité, </a:t>
            </a:r>
          </a:p>
          <a:p>
            <a:pPr marL="800100" lvl="4" indent="-342900" algn="just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6513" algn="l"/>
              </a:tabLst>
            </a:pP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Le droit de vote et d’éligibilité</a:t>
            </a:r>
            <a:r>
              <a:rPr lang="fr-FR" dirty="0"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 aux élections locales et européennes</a:t>
            </a:r>
          </a:p>
          <a:p>
            <a:pPr marL="285750" lvl="3" indent="-285750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6513" algn="l"/>
              </a:tabLst>
            </a:pPr>
            <a:r>
              <a:rPr lang="fr-FR" dirty="0">
                <a:solidFill>
                  <a:srgbClr val="000000"/>
                </a:solidFill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marque </a:t>
            </a: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l’appartenance à une communauté politique</a:t>
            </a:r>
            <a:r>
              <a:rPr lang="fr-FR" b="1" dirty="0">
                <a:solidFill>
                  <a:srgbClr val="000000"/>
                </a:solidFill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fr-FR" dirty="0">
                <a:solidFill>
                  <a:srgbClr val="000000"/>
                </a:solidFill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et de valeurs communes</a:t>
            </a:r>
            <a:endParaRPr lang="fr-FR" b="1" dirty="0">
              <a:solidFill>
                <a:srgbClr val="000000"/>
              </a:solidFill>
              <a:latin typeface="Neue Haas Grotesk Text Pro" panose="020B0504020202020204" pitchFamily="34" charset="77"/>
              <a:cs typeface="Book Antiqua"/>
            </a:endParaRPr>
          </a:p>
        </p:txBody>
      </p:sp>
    </p:spTree>
    <p:extLst>
      <p:ext uri="{BB962C8B-B14F-4D97-AF65-F5344CB8AC3E}">
        <p14:creationId xmlns:p14="http://schemas.microsoft.com/office/powerpoint/2010/main" val="12947179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3F44F4C5-FE4F-44AB-AAA5-ED31D2E5CB15}"/>
              </a:ext>
            </a:extLst>
          </p:cNvPr>
          <p:cNvCxnSpPr>
            <a:cxnSpLocks/>
          </p:cNvCxnSpPr>
          <p:nvPr/>
        </p:nvCxnSpPr>
        <p:spPr>
          <a:xfrm>
            <a:off x="838200" y="3264794"/>
            <a:ext cx="7031864" cy="0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9173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5307"/>
            <a:ext cx="10733468" cy="58683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3600" b="1" dirty="0">
                <a:solidFill>
                  <a:srgbClr val="000099"/>
                </a:solidFill>
                <a:latin typeface="Neue Haas Grotesk Text Pro" panose="020B0504020202020204" pitchFamily="34" charset="77"/>
              </a:rPr>
              <a:t>Partie I : La spécificité de l’Union européenne</a:t>
            </a:r>
          </a:p>
        </p:txBody>
      </p:sp>
      <p:sp>
        <p:nvSpPr>
          <p:cNvPr id="4" name="Triangle isocèle 3">
            <a:extLst>
              <a:ext uri="{FF2B5EF4-FFF2-40B4-BE49-F238E27FC236}">
                <a16:creationId xmlns:a16="http://schemas.microsoft.com/office/drawing/2014/main" id="{8C7AE96A-8540-23EA-C94E-504255524D6D}"/>
              </a:ext>
            </a:extLst>
          </p:cNvPr>
          <p:cNvSpPr/>
          <p:nvPr/>
        </p:nvSpPr>
        <p:spPr>
          <a:xfrm>
            <a:off x="4215076" y="2402807"/>
            <a:ext cx="3602128" cy="2995899"/>
          </a:xfrm>
          <a:prstGeom prst="triangl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69D9C6C-6A2F-6958-62D9-A2C58C7950C0}"/>
              </a:ext>
            </a:extLst>
          </p:cNvPr>
          <p:cNvSpPr txBox="1"/>
          <p:nvPr/>
        </p:nvSpPr>
        <p:spPr>
          <a:xfrm>
            <a:off x="5125446" y="1971040"/>
            <a:ext cx="1781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Neue Haas Grotesk Text Pro" panose="020B0504020202020204" pitchFamily="34" charset="0"/>
              </a:rPr>
              <a:t>Union d’Etats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340D47E8-3E84-BE11-3DB2-C381D0E27E30}"/>
              </a:ext>
            </a:extLst>
          </p:cNvPr>
          <p:cNvSpPr/>
          <p:nvPr/>
        </p:nvSpPr>
        <p:spPr>
          <a:xfrm>
            <a:off x="2953110" y="1892410"/>
            <a:ext cx="6126057" cy="4198289"/>
          </a:xfrm>
          <a:prstGeom prst="ellipse">
            <a:avLst/>
          </a:prstGeom>
          <a:gradFill>
            <a:gsLst>
              <a:gs pos="0">
                <a:schemeClr val="accent4">
                  <a:lumMod val="110000"/>
                  <a:satMod val="105000"/>
                  <a:tint val="67000"/>
                  <a:alpha val="0"/>
                </a:schemeClr>
              </a:gs>
              <a:gs pos="50000">
                <a:schemeClr val="accent4">
                  <a:lumMod val="105000"/>
                  <a:satMod val="103000"/>
                  <a:tint val="73000"/>
                  <a:alpha val="25000"/>
                </a:schemeClr>
              </a:gs>
              <a:gs pos="100000">
                <a:schemeClr val="accent4">
                  <a:lumMod val="105000"/>
                  <a:satMod val="109000"/>
                  <a:tint val="81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6264CB-EEEF-53AE-EC8B-5F016AD73E97}"/>
              </a:ext>
            </a:extLst>
          </p:cNvPr>
          <p:cNvSpPr txBox="1"/>
          <p:nvPr/>
        </p:nvSpPr>
        <p:spPr>
          <a:xfrm>
            <a:off x="3227493" y="5461141"/>
            <a:ext cx="1781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Neue Haas Grotesk Text Pro" panose="020B0504020202020204" pitchFamily="34" charset="0"/>
              </a:rPr>
              <a:t>Union de droit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3715F8E-666B-91D8-BF17-263A624E0F5C}"/>
              </a:ext>
            </a:extLst>
          </p:cNvPr>
          <p:cNvSpPr txBox="1"/>
          <p:nvPr/>
        </p:nvSpPr>
        <p:spPr>
          <a:xfrm>
            <a:off x="7127240" y="5461141"/>
            <a:ext cx="2436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Neue Haas Grotesk Text Pro" panose="020B0504020202020204" pitchFamily="34" charset="0"/>
              </a:rPr>
              <a:t>Union de citoyens</a:t>
            </a:r>
          </a:p>
        </p:txBody>
      </p:sp>
    </p:spTree>
    <p:extLst>
      <p:ext uri="{BB962C8B-B14F-4D97-AF65-F5344CB8AC3E}">
        <p14:creationId xmlns:p14="http://schemas.microsoft.com/office/powerpoint/2010/main" val="1985663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B210AC1D-4063-4C6E-9528-FA9C4C0C1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2F8C595-E68C-4306-AED8-DC7826A0A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416414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 descr="Une image contenant intérieur, ordinateur portable, personne, habits&#10;&#10;Description générée automatiquement">
            <a:extLst>
              <a:ext uri="{FF2B5EF4-FFF2-40B4-BE49-F238E27FC236}">
                <a16:creationId xmlns:a16="http://schemas.microsoft.com/office/drawing/2014/main" id="{C6667543-4616-37F7-4A9A-968ED210DC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05" r="26261" b="-2"/>
          <a:stretch/>
        </p:blipFill>
        <p:spPr>
          <a:xfrm>
            <a:off x="-1" y="-2"/>
            <a:ext cx="6096001" cy="6858002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096000" y="1623578"/>
            <a:ext cx="5980853" cy="3769835"/>
          </a:xfrm>
        </p:spPr>
        <p:txBody>
          <a:bodyPr anchor="ctr">
            <a:normAutofit/>
          </a:bodyPr>
          <a:lstStyle/>
          <a:p>
            <a:pPr marL="100013" lvl="1" indent="0">
              <a:buNone/>
              <a:tabLst>
                <a:tab pos="36513" algn="l"/>
              </a:tabLst>
            </a:pPr>
            <a:r>
              <a:rPr lang="fr-FR" sz="3600" b="1" dirty="0">
                <a:solidFill>
                  <a:srgbClr val="011893"/>
                </a:solidFill>
                <a:latin typeface="Neue Haas Grotesk Text Pro" panose="020B0504020202020204" pitchFamily="34" charset="77"/>
                <a:cs typeface="Book Antiqua"/>
              </a:rPr>
              <a:t>Titre I : Une union d’Etats</a:t>
            </a:r>
          </a:p>
        </p:txBody>
      </p:sp>
    </p:spTree>
    <p:extLst>
      <p:ext uri="{BB962C8B-B14F-4D97-AF65-F5344CB8AC3E}">
        <p14:creationId xmlns:p14="http://schemas.microsoft.com/office/powerpoint/2010/main" val="1661518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5307"/>
            <a:ext cx="10053918" cy="58683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600" b="1" dirty="0">
                <a:solidFill>
                  <a:srgbClr val="011893"/>
                </a:solidFill>
                <a:latin typeface="Neue Haas Grotesk Text Pro" panose="020B0504020202020204" pitchFamily="34" charset="77"/>
              </a:rPr>
              <a:t>Titre I : Une union d’Etats</a:t>
            </a:r>
          </a:p>
          <a:p>
            <a:pPr marL="457200" lvl="1" indent="0" algn="just">
              <a:buNone/>
            </a:pPr>
            <a:r>
              <a:rPr lang="fr-FR" sz="3200" b="1" dirty="0">
                <a:latin typeface="Neue Haas Grotesk Text Pro" panose="020B0504020202020204" pitchFamily="34" charset="77"/>
              </a:rPr>
              <a:t>Chapitre I : Une union d’Etats souverains</a:t>
            </a:r>
          </a:p>
          <a:p>
            <a:pPr marL="457200" lvl="1" indent="0" algn="just">
              <a:buNone/>
              <a:tabLst>
                <a:tab pos="10266363" algn="l"/>
                <a:tab pos="10480675" algn="l"/>
              </a:tabLst>
            </a:pPr>
            <a:endParaRPr lang="fr-FR" sz="3200" b="1" dirty="0">
              <a:latin typeface="Neue Haas Grotesk Text Pro" panose="020B0504020202020204" pitchFamily="34" charset="77"/>
            </a:endParaRPr>
          </a:p>
          <a:p>
            <a:pPr marL="457200" lvl="1" indent="0" algn="just">
              <a:buNone/>
              <a:tabLst>
                <a:tab pos="10266363" algn="l"/>
                <a:tab pos="10480675" algn="l"/>
              </a:tabLst>
            </a:pPr>
            <a:r>
              <a:rPr lang="fr-FR" sz="1800" dirty="0">
                <a:effectLst/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« La souveraineté, en tant que </a:t>
            </a:r>
            <a:r>
              <a:rPr lang="fr-FR" sz="1800" b="1" dirty="0">
                <a:solidFill>
                  <a:srgbClr val="C00000"/>
                </a:solidFill>
                <a:effectLst/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puissance suprême</a:t>
            </a:r>
            <a:r>
              <a:rPr lang="fr-FR" sz="1800" dirty="0">
                <a:effectLst/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, demeure l’apanage de l’État ; la souveraineté, en tant </a:t>
            </a:r>
            <a:r>
              <a:rPr lang="fr-FR" sz="1800" b="1" dirty="0">
                <a:solidFill>
                  <a:srgbClr val="C00000"/>
                </a:solidFill>
                <a:effectLst/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qu’ensemble de pouvoirs </a:t>
            </a:r>
            <a:r>
              <a:rPr lang="fr-FR" sz="1800" dirty="0">
                <a:effectLst/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compris dans la puissance de l’État, peut en revanche être partagée ».</a:t>
            </a:r>
          </a:p>
          <a:p>
            <a:pPr marL="457200" lvl="1" indent="0" algn="just">
              <a:buNone/>
              <a:tabLst>
                <a:tab pos="10266363" algn="l"/>
                <a:tab pos="10480675" algn="l"/>
              </a:tabLst>
            </a:pPr>
            <a:r>
              <a:rPr lang="fr-FR" sz="1600" b="1" dirty="0">
                <a:solidFill>
                  <a:srgbClr val="000090"/>
                </a:solidFill>
                <a:effectLst/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Raymond Carré de Malberg</a:t>
            </a:r>
            <a:r>
              <a:rPr lang="fr-FR" sz="1600" b="1" i="1" dirty="0">
                <a:solidFill>
                  <a:srgbClr val="000090"/>
                </a:solidFill>
                <a:effectLst/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, Contribution à la théorie de l’État, </a:t>
            </a:r>
            <a:r>
              <a:rPr lang="fr-FR" sz="1600" b="1" dirty="0">
                <a:solidFill>
                  <a:srgbClr val="000090"/>
                </a:solidFill>
                <a:effectLst/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1970</a:t>
            </a:r>
            <a:endParaRPr lang="fr-FR" sz="1600" b="1" dirty="0">
              <a:solidFill>
                <a:srgbClr val="000090"/>
              </a:solidFill>
              <a:latin typeface="Neue Haas Grotesk Text Pro" panose="020B0504020202020204" pitchFamily="34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457200" lvl="1" indent="0" algn="just">
              <a:buNone/>
              <a:tabLst>
                <a:tab pos="10266363" algn="l"/>
                <a:tab pos="10480675" algn="l"/>
              </a:tabLst>
            </a:pPr>
            <a:endParaRPr lang="fr-FR" sz="1600" b="1" dirty="0">
              <a:solidFill>
                <a:srgbClr val="000090"/>
              </a:solidFill>
              <a:effectLst/>
              <a:latin typeface="Neue Haas Grotesk Text Pro" panose="020B0504020202020204" pitchFamily="34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457200" lvl="1" indent="0" algn="just">
              <a:buNone/>
              <a:tabLst>
                <a:tab pos="10266363" algn="l"/>
                <a:tab pos="10480675" algn="l"/>
              </a:tabLst>
            </a:pPr>
            <a:r>
              <a:rPr lang="fr-FR" sz="1800" dirty="0">
                <a:effectLst/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L’Unio</a:t>
            </a:r>
            <a:r>
              <a:rPr lang="fr-FR" sz="1800" dirty="0"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n européenne …………………… la puissance suprême</a:t>
            </a:r>
          </a:p>
          <a:p>
            <a:pPr marL="457200" lvl="1" indent="0" algn="just">
              <a:buNone/>
              <a:tabLst>
                <a:tab pos="10266363" algn="l"/>
                <a:tab pos="10480675" algn="l"/>
              </a:tabLst>
            </a:pPr>
            <a:r>
              <a:rPr lang="fr-FR" sz="1800" dirty="0"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L’Union européenne …………………..... certains pouvoirs</a:t>
            </a:r>
            <a:endParaRPr lang="fr-FR" sz="1800" dirty="0">
              <a:effectLst/>
              <a:latin typeface="Neue Haas Grotesk Text Pro" panose="020B0504020202020204" pitchFamily="34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457200" lvl="1" indent="0" algn="just">
              <a:buNone/>
              <a:tabLst>
                <a:tab pos="10266363" algn="l"/>
                <a:tab pos="10480675" algn="l"/>
              </a:tabLst>
            </a:pPr>
            <a:endParaRPr lang="fr-FR" sz="1800" dirty="0">
              <a:latin typeface="Neue Haas Grotesk Text Pro" panose="020B0504020202020204" pitchFamily="34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457200" lvl="1" indent="0" algn="just">
              <a:buNone/>
              <a:tabLst>
                <a:tab pos="10266363" algn="l"/>
                <a:tab pos="10480675" algn="l"/>
              </a:tabLst>
            </a:pPr>
            <a:endParaRPr lang="fr-FR" sz="1800" dirty="0">
              <a:effectLst/>
              <a:latin typeface="Neue Haas Grotesk Text Pro" panose="020B0504020202020204" pitchFamily="34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457200" lvl="1" indent="0" algn="just">
              <a:buNone/>
            </a:pPr>
            <a:endParaRPr lang="fr-FR" sz="1800" b="1" dirty="0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57284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pPr marL="100013" lvl="1" indent="0">
              <a:buNone/>
              <a:tabLst>
                <a:tab pos="36513" algn="l"/>
              </a:tabLst>
            </a:pPr>
            <a:r>
              <a:rPr lang="fr-FR" sz="2000" b="1" dirty="0">
                <a:latin typeface="Neue Haas Grotesk Text Pro" panose="020B0504020202020204" pitchFamily="34" charset="77"/>
                <a:cs typeface="Book Antiqua"/>
              </a:rPr>
              <a:t>Chapitre II : Une union d’Etats interdépendants</a:t>
            </a:r>
          </a:p>
          <a:p>
            <a:pPr marL="557213" lvl="2" indent="0">
              <a:buNone/>
              <a:tabLst>
                <a:tab pos="36513" algn="l"/>
              </a:tabLst>
            </a:pPr>
            <a:r>
              <a:rPr lang="fr-FR" b="1" dirty="0">
                <a:latin typeface="Neue Haas Grotesk Text Pro" panose="020B0504020202020204" pitchFamily="34" charset="77"/>
                <a:cs typeface="Book Antiqua"/>
              </a:rPr>
              <a:t>Section 1 : Des Etats unis par un lien de solidarité</a:t>
            </a:r>
          </a:p>
          <a:p>
            <a:pPr marL="468313" lvl="3" indent="-457200">
              <a:spcBef>
                <a:spcPts val="0"/>
              </a:spcBef>
              <a:spcAft>
                <a:spcPts val="600"/>
              </a:spcAft>
              <a:tabLst>
                <a:tab pos="36513" algn="l"/>
              </a:tabLst>
            </a:pPr>
            <a:endParaRPr lang="fr-FR" sz="2000" b="1" dirty="0">
              <a:latin typeface="Neue Haas Grotesk Text Pro" panose="020B0504020202020204" pitchFamily="34" charset="77"/>
              <a:cs typeface="Book Antiqua"/>
            </a:endParaRPr>
          </a:p>
          <a:p>
            <a:pPr marL="468313" lvl="3" indent="-457200">
              <a:spcBef>
                <a:spcPts val="0"/>
              </a:spcBef>
              <a:spcAft>
                <a:spcPts val="600"/>
              </a:spcAft>
              <a:tabLst>
                <a:tab pos="36513" algn="l"/>
              </a:tabLst>
            </a:pPr>
            <a:r>
              <a:rPr lang="fr-FR" sz="2000" b="1" dirty="0">
                <a:latin typeface="Neue Haas Grotesk Text Pro" panose="020B0504020202020204" pitchFamily="34" charset="77"/>
                <a:cs typeface="Book Antiqua"/>
              </a:rPr>
              <a:t>La solidarité </a:t>
            </a:r>
            <a:r>
              <a:rPr lang="fr-FR" sz="2000" dirty="0">
                <a:latin typeface="Neue Haas Grotesk Text Pro" panose="020B0504020202020204" pitchFamily="34" charset="77"/>
                <a:cs typeface="Book Antiqua"/>
              </a:rPr>
              <a:t>: principe …………………… du droit de l’Union</a:t>
            </a:r>
          </a:p>
          <a:p>
            <a:pPr marL="2589213" lvl="8" indent="-188913">
              <a:spcBef>
                <a:spcPts val="0"/>
              </a:spcBef>
              <a:spcAft>
                <a:spcPts val="600"/>
              </a:spcAft>
              <a:buNone/>
              <a:tabLst>
                <a:tab pos="36513" algn="l"/>
              </a:tabLst>
            </a:pPr>
            <a:endParaRPr lang="fr-FR" sz="2000" dirty="0">
              <a:latin typeface="Neue Haas Grotesk Text Pro" panose="020B0504020202020204" pitchFamily="34" charset="77"/>
              <a:cs typeface="Book Antiqua"/>
            </a:endParaRPr>
          </a:p>
          <a:p>
            <a:pPr marL="2589213" lvl="8" indent="-188913">
              <a:spcBef>
                <a:spcPts val="0"/>
              </a:spcBef>
              <a:spcAft>
                <a:spcPts val="600"/>
              </a:spcAft>
              <a:buNone/>
              <a:tabLst>
                <a:tab pos="36513" algn="l"/>
              </a:tabLst>
            </a:pPr>
            <a:r>
              <a:rPr lang="fr-FR" sz="2000" dirty="0">
                <a:latin typeface="Neue Haas Grotesk Text Pro" panose="020B0504020202020204" pitchFamily="34" charset="77"/>
                <a:cs typeface="Book Antiqua"/>
              </a:rPr>
              <a:t>1. une clause ……………. : </a:t>
            </a:r>
          </a:p>
          <a:p>
            <a:pPr marL="2589213" lvl="8" indent="-188913">
              <a:spcBef>
                <a:spcPts val="0"/>
              </a:spcBef>
              <a:spcAft>
                <a:spcPts val="600"/>
              </a:spcAft>
              <a:buNone/>
              <a:tabLst>
                <a:tab pos="36513" algn="l"/>
              </a:tabLst>
            </a:pPr>
            <a:r>
              <a:rPr lang="fr-FR" sz="2000" dirty="0">
                <a:latin typeface="Neue Haas Grotesk Text Pro" panose="020B0504020202020204" pitchFamily="34" charset="77"/>
                <a:cs typeface="Book Antiqua"/>
              </a:rPr>
              <a:t>2. des clauses ………………. :</a:t>
            </a:r>
          </a:p>
          <a:p>
            <a:pPr marL="357188" lvl="8" indent="0">
              <a:spcBef>
                <a:spcPts val="0"/>
              </a:spcBef>
              <a:spcAft>
                <a:spcPts val="600"/>
              </a:spcAft>
              <a:buNone/>
              <a:tabLst>
                <a:tab pos="36513" algn="l"/>
              </a:tabLst>
            </a:pPr>
            <a:endParaRPr lang="fr-FR" sz="2000" dirty="0">
              <a:latin typeface="Neue Haas Grotesk Text Pro" panose="020B0504020202020204" pitchFamily="34" charset="77"/>
              <a:cs typeface="Book Antiqua"/>
            </a:endParaRPr>
          </a:p>
        </p:txBody>
      </p:sp>
    </p:spTree>
    <p:extLst>
      <p:ext uri="{BB962C8B-B14F-4D97-AF65-F5344CB8AC3E}">
        <p14:creationId xmlns:p14="http://schemas.microsoft.com/office/powerpoint/2010/main" val="1817246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marL="100013" lvl="1" indent="0">
              <a:buNone/>
              <a:tabLst>
                <a:tab pos="36513" algn="l"/>
              </a:tabLst>
            </a:pPr>
            <a:r>
              <a:rPr lang="fr-FR" sz="2000" b="1">
                <a:latin typeface="Neue Haas Grotesk Text Pro" panose="020B0504020202020204" pitchFamily="34" charset="77"/>
                <a:cs typeface="Book Antiqua"/>
              </a:rPr>
              <a:t>Chapitre II : Une union d’Etats interdépendants</a:t>
            </a:r>
          </a:p>
          <a:p>
            <a:pPr marL="557213" lvl="2" indent="0">
              <a:buNone/>
              <a:tabLst>
                <a:tab pos="36513" algn="l"/>
              </a:tabLst>
            </a:pPr>
            <a:r>
              <a:rPr lang="fr-FR" b="1">
                <a:latin typeface="Neue Haas Grotesk Text Pro" panose="020B0504020202020204" pitchFamily="34" charset="77"/>
                <a:cs typeface="Book Antiqua"/>
              </a:rPr>
              <a:t>Section 2 : Des Etats unis par un lien de confiance mutuelle</a:t>
            </a:r>
          </a:p>
          <a:p>
            <a:pPr marL="468313" lvl="3" indent="-457200">
              <a:spcBef>
                <a:spcPts val="0"/>
              </a:spcBef>
              <a:spcAft>
                <a:spcPts val="600"/>
              </a:spcAft>
              <a:tabLst>
                <a:tab pos="36513" algn="l"/>
              </a:tabLst>
            </a:pPr>
            <a:endParaRPr lang="fr-FR" sz="2000" b="1">
              <a:latin typeface="Neue Haas Grotesk Text Pro" panose="020B0504020202020204" pitchFamily="34" charset="77"/>
              <a:cs typeface="Book Antiqua"/>
            </a:endParaRPr>
          </a:p>
          <a:p>
            <a:pPr marL="468313" lvl="3" indent="-457200">
              <a:spcBef>
                <a:spcPts val="0"/>
              </a:spcBef>
              <a:spcAft>
                <a:spcPts val="600"/>
              </a:spcAft>
              <a:tabLst>
                <a:tab pos="36513" algn="l"/>
              </a:tabLst>
            </a:pPr>
            <a:r>
              <a:rPr lang="fr-FR" sz="2000" b="1">
                <a:latin typeface="Neue Haas Grotesk Text Pro" panose="020B0504020202020204" pitchFamily="34" charset="77"/>
                <a:cs typeface="Book Antiqua"/>
              </a:rPr>
              <a:t>La confiance mutuelle </a:t>
            </a:r>
            <a:r>
              <a:rPr lang="fr-FR" sz="2000">
                <a:latin typeface="Neue Haas Grotesk Text Pro" panose="020B0504020202020204" pitchFamily="34" charset="77"/>
                <a:cs typeface="Book Antiqua"/>
              </a:rPr>
              <a:t>: principe …………………… du droit de l’Union.</a:t>
            </a:r>
          </a:p>
          <a:p>
            <a:pPr marL="11113" lvl="3" indent="0">
              <a:spcBef>
                <a:spcPts val="0"/>
              </a:spcBef>
              <a:spcAft>
                <a:spcPts val="600"/>
              </a:spcAft>
              <a:buNone/>
              <a:tabLst>
                <a:tab pos="36513" algn="l"/>
              </a:tabLst>
            </a:pPr>
            <a:endParaRPr lang="fr-FR" sz="2000">
              <a:latin typeface="Neue Haas Grotesk Text Pro" panose="020B0504020202020204" pitchFamily="34" charset="77"/>
              <a:cs typeface="Book Antiqua"/>
            </a:endParaRPr>
          </a:p>
          <a:p>
            <a:pPr marL="11113" lvl="3" indent="0">
              <a:spcBef>
                <a:spcPts val="0"/>
              </a:spcBef>
              <a:spcAft>
                <a:spcPts val="600"/>
              </a:spcAft>
              <a:buNone/>
              <a:tabLst>
                <a:tab pos="36513" algn="l"/>
              </a:tabLst>
            </a:pPr>
            <a:r>
              <a:rPr lang="fr-FR" sz="2000">
                <a:latin typeface="Neue Haas Grotesk Text Pro" panose="020B0504020202020204" pitchFamily="34" charset="77"/>
                <a:cs typeface="Book Antiqua"/>
              </a:rPr>
              <a:t>Consacré par la cour dans le cadre de l’Espace de Sécurité, de Liberté et de Justice.</a:t>
            </a:r>
          </a:p>
          <a:p>
            <a:pPr marL="557213" lvl="2" indent="0">
              <a:buNone/>
              <a:tabLst>
                <a:tab pos="36513" algn="l"/>
              </a:tabLst>
            </a:pPr>
            <a:endParaRPr lang="fr-FR" b="1">
              <a:latin typeface="Book Antiqua"/>
              <a:cs typeface="Book Antiqua"/>
            </a:endParaRPr>
          </a:p>
        </p:txBody>
      </p:sp>
    </p:spTree>
    <p:extLst>
      <p:ext uri="{BB962C8B-B14F-4D97-AF65-F5344CB8AC3E}">
        <p14:creationId xmlns:p14="http://schemas.microsoft.com/office/powerpoint/2010/main" val="975771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statue, plein air&#10;&#10;Description générée automatiquement">
            <a:extLst>
              <a:ext uri="{FF2B5EF4-FFF2-40B4-BE49-F238E27FC236}">
                <a16:creationId xmlns:a16="http://schemas.microsoft.com/office/drawing/2014/main" id="{49E58493-77D5-461B-17C1-93508955FB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09" r="13159" b="-1"/>
          <a:stretch/>
        </p:blipFill>
        <p:spPr>
          <a:xfrm>
            <a:off x="20" y="10"/>
            <a:ext cx="7390243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E3A741D-C19B-960A-5803-1C5887147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879677" y="2347416"/>
            <a:ext cx="1630908" cy="7390262"/>
          </a:xfrm>
          <a:prstGeom prst="rect">
            <a:avLst/>
          </a:prstGeom>
          <a:gradFill>
            <a:gsLst>
              <a:gs pos="0">
                <a:schemeClr val="accent5"/>
              </a:gs>
              <a:gs pos="47000">
                <a:schemeClr val="accent2"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C39DE25-0E4E-0AA7-0932-1D78C2372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 flipV="1">
            <a:off x="-1919061" y="1919060"/>
            <a:ext cx="6854280" cy="3016159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47000">
                <a:schemeClr val="accent2">
                  <a:alpha val="0"/>
                </a:schemeClr>
              </a:gs>
            </a:gsLst>
            <a:lin ang="4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D6EA299-0840-6DEA-E670-C49AEBC87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461657" y="4425055"/>
            <a:ext cx="2928605" cy="2432945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51000">
                <a:schemeClr val="accent5">
                  <a:lumMod val="60000"/>
                  <a:lumOff val="40000"/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477795" y="2861950"/>
            <a:ext cx="4829452" cy="3447832"/>
          </a:xfrm>
        </p:spPr>
        <p:txBody>
          <a:bodyPr anchor="t">
            <a:normAutofit/>
          </a:bodyPr>
          <a:lstStyle/>
          <a:p>
            <a:pPr marL="100013" lvl="1" indent="0">
              <a:buNone/>
              <a:tabLst>
                <a:tab pos="36513" algn="l"/>
              </a:tabLst>
            </a:pPr>
            <a:r>
              <a:rPr lang="fr-FR" sz="3600" b="1" dirty="0">
                <a:solidFill>
                  <a:srgbClr val="011893"/>
                </a:solidFill>
                <a:latin typeface="Neue Haas Grotesk Text Pro" panose="020B0504020202020204" pitchFamily="34" charset="77"/>
                <a:cs typeface="Book Antiqua"/>
              </a:rPr>
              <a:t>Titre II : Une union de droit</a:t>
            </a:r>
          </a:p>
        </p:txBody>
      </p:sp>
    </p:spTree>
    <p:extLst>
      <p:ext uri="{BB962C8B-B14F-4D97-AF65-F5344CB8AC3E}">
        <p14:creationId xmlns:p14="http://schemas.microsoft.com/office/powerpoint/2010/main" val="2008119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 descr="Une image contenant bougie, conception&#10;&#10;Description générée automatiquement">
            <a:extLst>
              <a:ext uri="{FF2B5EF4-FFF2-40B4-BE49-F238E27FC236}">
                <a16:creationId xmlns:a16="http://schemas.microsoft.com/office/drawing/2014/main" id="{15F7E810-EB38-EFD0-483E-B3C3631BF7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82" r="19983" b="-1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512456" y="1179199"/>
            <a:ext cx="6116549" cy="3843666"/>
          </a:xfrm>
        </p:spPr>
        <p:txBody>
          <a:bodyPr>
            <a:normAutofit/>
          </a:bodyPr>
          <a:lstStyle/>
          <a:p>
            <a:pPr marL="100013" lvl="1" indent="0">
              <a:buNone/>
              <a:tabLst>
                <a:tab pos="36513" algn="l"/>
              </a:tabLst>
            </a:pPr>
            <a:r>
              <a:rPr lang="fr-FR" sz="3600" b="1" dirty="0">
                <a:solidFill>
                  <a:srgbClr val="011893"/>
                </a:solidFill>
                <a:latin typeface="Neue Haas Grotesk Text Pro" panose="020B0504020202020204" pitchFamily="34" charset="77"/>
                <a:cs typeface="Book Antiqua"/>
              </a:rPr>
              <a:t>Titre II : Une union de droit</a:t>
            </a:r>
          </a:p>
          <a:p>
            <a:pPr marL="557213" lvl="2" indent="0">
              <a:buNone/>
              <a:tabLst>
                <a:tab pos="36513" algn="l"/>
              </a:tabLst>
            </a:pPr>
            <a:r>
              <a:rPr lang="fr-FR" sz="3200" b="1" dirty="0">
                <a:latin typeface="Neue Haas Grotesk Text Pro" panose="020B0504020202020204" pitchFamily="34" charset="77"/>
                <a:cs typeface="Book Antiqua"/>
              </a:rPr>
              <a:t>Chapitre I : Approche formelle</a:t>
            </a:r>
          </a:p>
          <a:p>
            <a:pPr marL="1014413" lvl="3" indent="0">
              <a:buNone/>
              <a:tabLst>
                <a:tab pos="36513" algn="l"/>
              </a:tabLst>
            </a:pPr>
            <a:r>
              <a:rPr lang="fr-FR" sz="2800" b="1" dirty="0">
                <a:latin typeface="Neue Haas Grotesk Text Pro" panose="020B0504020202020204" pitchFamily="34" charset="77"/>
                <a:cs typeface="Book Antiqua"/>
              </a:rPr>
              <a:t>Section 1. Des normes hiérarchisées</a:t>
            </a:r>
          </a:p>
        </p:txBody>
      </p:sp>
    </p:spTree>
    <p:extLst>
      <p:ext uri="{BB962C8B-B14F-4D97-AF65-F5344CB8AC3E}">
        <p14:creationId xmlns:p14="http://schemas.microsoft.com/office/powerpoint/2010/main" val="11848652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13661" y="259646"/>
            <a:ext cx="10678331" cy="6245577"/>
          </a:xfrm>
        </p:spPr>
        <p:txBody>
          <a:bodyPr>
            <a:noAutofit/>
          </a:bodyPr>
          <a:lstStyle/>
          <a:p>
            <a:pPr marL="100013" lvl="1" indent="0">
              <a:buNone/>
              <a:tabLst>
                <a:tab pos="36513" algn="l"/>
              </a:tabLst>
            </a:pPr>
            <a:r>
              <a:rPr lang="fr-FR" sz="3600" b="1" dirty="0">
                <a:solidFill>
                  <a:srgbClr val="011893"/>
                </a:solidFill>
                <a:latin typeface="Neue Haas Grotesk Text Pro" panose="020B0504020202020204" pitchFamily="34" charset="77"/>
                <a:cs typeface="Book Antiqua"/>
              </a:rPr>
              <a:t>Titre II : Une union de droit</a:t>
            </a:r>
          </a:p>
          <a:p>
            <a:pPr marL="557213" lvl="2" indent="0">
              <a:buNone/>
              <a:tabLst>
                <a:tab pos="36513" algn="l"/>
              </a:tabLst>
            </a:pPr>
            <a:r>
              <a:rPr lang="fr-FR" sz="3200" b="1" dirty="0">
                <a:solidFill>
                  <a:srgbClr val="000000"/>
                </a:solidFill>
                <a:latin typeface="Neue Haas Grotesk Text Pro" panose="020B0504020202020204" pitchFamily="34" charset="77"/>
                <a:cs typeface="Book Antiqua"/>
              </a:rPr>
              <a:t>Chapitre I : Approche formelle</a:t>
            </a:r>
          </a:p>
          <a:p>
            <a:pPr marL="1014413" lvl="3" indent="0">
              <a:buNone/>
              <a:tabLst>
                <a:tab pos="36513" algn="l"/>
              </a:tabLst>
            </a:pPr>
            <a:r>
              <a:rPr lang="fr-FR" sz="2800" b="1" dirty="0">
                <a:solidFill>
                  <a:srgbClr val="000000"/>
                </a:solidFill>
                <a:latin typeface="Neue Haas Grotesk Text Pro" panose="020B0504020202020204" pitchFamily="34" charset="77"/>
                <a:cs typeface="Book Antiqua"/>
              </a:rPr>
              <a:t>Section 1. Des normes hiérarchisées</a:t>
            </a:r>
          </a:p>
          <a:p>
            <a:pPr marL="11113" lvl="4" indent="0">
              <a:buNone/>
              <a:tabLst>
                <a:tab pos="36513" algn="l"/>
              </a:tabLst>
            </a:pPr>
            <a:r>
              <a:rPr lang="fr-FR" dirty="0">
                <a:solidFill>
                  <a:srgbClr val="000000"/>
                </a:solidFill>
                <a:latin typeface="Neue Haas Grotesk Text Pro" panose="020B0504020202020204" pitchFamily="34" charset="77"/>
                <a:cs typeface="Book Antiqua"/>
              </a:rPr>
              <a:t>Selon la CJUE, les traités constituent « La charte constitutionnelle de base d’une communauté de droit » (</a:t>
            </a: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77"/>
              </a:rPr>
              <a:t>CJCE, 23 avril 1986, </a:t>
            </a:r>
            <a:r>
              <a:rPr lang="fr-FR" b="1" i="1" dirty="0">
                <a:solidFill>
                  <a:srgbClr val="000090"/>
                </a:solidFill>
                <a:latin typeface="Neue Haas Grotesk Text Pro" panose="020B0504020202020204" pitchFamily="34" charset="77"/>
              </a:rPr>
              <a:t>Parti écologiste Les Verts</a:t>
            </a: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77"/>
              </a:rPr>
              <a:t>, </a:t>
            </a:r>
            <a:r>
              <a:rPr lang="fr-FR" b="1" dirty="0" err="1">
                <a:solidFill>
                  <a:srgbClr val="000090"/>
                </a:solidFill>
                <a:latin typeface="Neue Haas Grotesk Text Pro" panose="020B0504020202020204" pitchFamily="34" charset="77"/>
              </a:rPr>
              <a:t>aff.</a:t>
            </a: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77"/>
              </a:rPr>
              <a:t> 294/83</a:t>
            </a:r>
            <a:r>
              <a:rPr lang="fr-FR" dirty="0">
                <a:latin typeface="Neue Haas Grotesk Text Pro" panose="020B0504020202020204" pitchFamily="34" charset="77"/>
              </a:rPr>
              <a:t> ).</a:t>
            </a:r>
          </a:p>
          <a:p>
            <a:pPr marL="11113" lvl="4" indent="0">
              <a:buNone/>
              <a:tabLst>
                <a:tab pos="36513" algn="l"/>
              </a:tabLst>
            </a:pPr>
            <a:r>
              <a:rPr lang="fr-FR" dirty="0">
                <a:latin typeface="Neue Haas Grotesk Text Pro" panose="020B0504020202020204" pitchFamily="34" charset="77"/>
              </a:rPr>
              <a:t>Les traités forment donc la </a:t>
            </a: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77"/>
              </a:rPr>
              <a:t>norme fondamentale </a:t>
            </a:r>
            <a:r>
              <a:rPr lang="fr-FR" dirty="0">
                <a:latin typeface="Neue Haas Grotesk Text Pro" panose="020B0504020202020204" pitchFamily="34" charset="77"/>
              </a:rPr>
              <a:t>d’un ordre juridique </a:t>
            </a: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77"/>
              </a:rPr>
              <a:t>hiérarchisé : </a:t>
            </a:r>
          </a:p>
          <a:p>
            <a:pPr marL="1211263" lvl="6" indent="-285750">
              <a:buFont typeface="Wingdings" panose="05000000000000000000" pitchFamily="2" charset="2"/>
              <a:buChar char="Ø"/>
              <a:tabLst>
                <a:tab pos="36513" algn="l"/>
              </a:tabLst>
            </a:pPr>
            <a:endParaRPr lang="fr-FR" b="1" dirty="0">
              <a:solidFill>
                <a:srgbClr val="000090"/>
              </a:solidFill>
              <a:latin typeface="Neue Haas Grotesk Text Pro" panose="020B0504020202020204" pitchFamily="34" charset="77"/>
            </a:endParaRPr>
          </a:p>
          <a:p>
            <a:pPr marL="1211263" lvl="6" indent="-285750">
              <a:buFont typeface="Wingdings" panose="05000000000000000000" pitchFamily="2" charset="2"/>
              <a:buChar char="Ø"/>
              <a:tabLst>
                <a:tab pos="36513" algn="l"/>
              </a:tabLst>
            </a:pP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77"/>
              </a:rPr>
              <a:t>Le droit primaire, </a:t>
            </a:r>
            <a:r>
              <a:rPr lang="fr-FR" b="1" dirty="0">
                <a:solidFill>
                  <a:srgbClr val="C00000"/>
                </a:solidFill>
                <a:latin typeface="Neue Haas Grotesk Text Pro" panose="020B0504020202020204" pitchFamily="34" charset="77"/>
              </a:rPr>
              <a:t>de rang supérieur </a:t>
            </a:r>
            <a:endParaRPr lang="fr-FR" dirty="0">
              <a:solidFill>
                <a:srgbClr val="C00000"/>
              </a:solidFill>
              <a:latin typeface="Neue Haas Grotesk Text Pro" panose="020B0504020202020204" pitchFamily="34" charset="77"/>
            </a:endParaRPr>
          </a:p>
          <a:p>
            <a:pPr marL="1211263" lvl="6" indent="-285750">
              <a:buFont typeface="Wingdings" panose="05000000000000000000" pitchFamily="2" charset="2"/>
              <a:buChar char="Ø"/>
              <a:tabLst>
                <a:tab pos="36513" algn="l"/>
              </a:tabLst>
            </a:pPr>
            <a:endParaRPr lang="fr-FR" b="1" dirty="0">
              <a:solidFill>
                <a:srgbClr val="000090"/>
              </a:solidFill>
              <a:latin typeface="Neue Haas Grotesk Text Pro" panose="020B0504020202020204" pitchFamily="34" charset="77"/>
            </a:endParaRPr>
          </a:p>
          <a:p>
            <a:pPr marL="1211263" lvl="6" indent="-285750">
              <a:buFont typeface="Wingdings" panose="05000000000000000000" pitchFamily="2" charset="2"/>
              <a:buChar char="Ø"/>
              <a:tabLst>
                <a:tab pos="36513" algn="l"/>
              </a:tabLst>
            </a:pP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77"/>
              </a:rPr>
              <a:t>Les principes généraux du droit de l’Union européenne ET  les accords internationaux, </a:t>
            </a:r>
            <a:r>
              <a:rPr lang="fr-FR" b="1" dirty="0">
                <a:solidFill>
                  <a:srgbClr val="C00000"/>
                </a:solidFill>
                <a:latin typeface="Neue Haas Grotesk Text Pro" panose="020B0504020202020204" pitchFamily="34" charset="77"/>
              </a:rPr>
              <a:t>de rang intermédiaire</a:t>
            </a:r>
            <a:r>
              <a:rPr lang="fr-FR" b="1" dirty="0">
                <a:latin typeface="Neue Haas Grotesk Text Pro" panose="020B0504020202020204" pitchFamily="34" charset="77"/>
              </a:rPr>
              <a:t>.</a:t>
            </a:r>
            <a:endParaRPr lang="fr-FR" b="1" dirty="0">
              <a:solidFill>
                <a:srgbClr val="000090"/>
              </a:solidFill>
              <a:latin typeface="Neue Haas Grotesk Text Pro" panose="020B0504020202020204" pitchFamily="34" charset="77"/>
            </a:endParaRPr>
          </a:p>
          <a:p>
            <a:pPr marL="1211263" lvl="6" indent="-285750">
              <a:buFont typeface="Wingdings" panose="05000000000000000000" pitchFamily="2" charset="2"/>
              <a:buChar char="Ø"/>
              <a:tabLst>
                <a:tab pos="36513" algn="l"/>
              </a:tabLst>
            </a:pPr>
            <a:endParaRPr lang="fr-FR" b="1" dirty="0">
              <a:solidFill>
                <a:srgbClr val="000090"/>
              </a:solidFill>
              <a:latin typeface="Neue Haas Grotesk Text Pro" panose="020B0504020202020204" pitchFamily="34" charset="77"/>
            </a:endParaRPr>
          </a:p>
          <a:p>
            <a:pPr marL="1211263" lvl="6" indent="-285750">
              <a:buFont typeface="Wingdings" panose="05000000000000000000" pitchFamily="2" charset="2"/>
              <a:buChar char="Ø"/>
              <a:tabLst>
                <a:tab pos="36513" algn="l"/>
              </a:tabLst>
            </a:pP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77"/>
              </a:rPr>
              <a:t>Le droit dérivé, </a:t>
            </a:r>
            <a:r>
              <a:rPr lang="fr-FR" b="1" dirty="0">
                <a:solidFill>
                  <a:srgbClr val="C00000"/>
                </a:solidFill>
                <a:latin typeface="Neue Haas Grotesk Text Pro" panose="020B0504020202020204" pitchFamily="34" charset="77"/>
              </a:rPr>
              <a:t>de rang inférieur </a:t>
            </a:r>
            <a:r>
              <a:rPr lang="fr-FR" b="1" dirty="0">
                <a:latin typeface="Neue Haas Grotesk Text Pro" panose="020B0504020202020204" pitchFamily="34" charset="77"/>
              </a:rPr>
              <a:t>: </a:t>
            </a:r>
            <a:r>
              <a:rPr lang="fr-FR" dirty="0">
                <a:latin typeface="Neue Haas Grotesk Text Pro" panose="020B0504020202020204" pitchFamily="34" charset="77"/>
              </a:rPr>
              <a:t>les actes pris par les institutions (art </a:t>
            </a:r>
            <a:r>
              <a:rPr lang="fr-FR" b="1" dirty="0">
                <a:latin typeface="Neue Haas Grotesk Text Pro" panose="020B0504020202020204" pitchFamily="34" charset="77"/>
              </a:rPr>
              <a:t>288 TFUE</a:t>
            </a:r>
            <a:r>
              <a:rPr lang="fr-FR" dirty="0">
                <a:latin typeface="Neue Haas Grotesk Text Pro" panose="020B0504020202020204" pitchFamily="34" charset="77"/>
              </a:rPr>
              <a:t>) </a:t>
            </a:r>
          </a:p>
          <a:p>
            <a:pPr marL="1433513" lvl="6" indent="-285750">
              <a:tabLst>
                <a:tab pos="36513" algn="l"/>
              </a:tabLst>
            </a:pPr>
            <a:r>
              <a:rPr lang="fr-FR" dirty="0">
                <a:latin typeface="Neue Haas Grotesk Text Pro" panose="020B0504020202020204" pitchFamily="34" charset="77"/>
              </a:rPr>
              <a:t>Les </a:t>
            </a:r>
            <a:r>
              <a:rPr lang="fr-FR" u="sng" dirty="0">
                <a:latin typeface="Neue Haas Grotesk Text Pro" panose="020B0504020202020204" pitchFamily="34" charset="77"/>
              </a:rPr>
              <a:t>directives</a:t>
            </a:r>
            <a:r>
              <a:rPr lang="fr-FR" dirty="0">
                <a:latin typeface="Neue Haas Grotesk Text Pro" panose="020B0504020202020204" pitchFamily="34" charset="77"/>
              </a:rPr>
              <a:t> </a:t>
            </a:r>
          </a:p>
          <a:p>
            <a:pPr marL="1433513" lvl="6" indent="-285750">
              <a:tabLst>
                <a:tab pos="36513" algn="l"/>
              </a:tabLst>
            </a:pPr>
            <a:r>
              <a:rPr lang="fr-FR" dirty="0">
                <a:latin typeface="Neue Haas Grotesk Text Pro" panose="020B0504020202020204" pitchFamily="34" charset="77"/>
              </a:rPr>
              <a:t>Les </a:t>
            </a:r>
            <a:r>
              <a:rPr lang="fr-FR" u="sng" dirty="0">
                <a:latin typeface="Neue Haas Grotesk Text Pro" panose="020B0504020202020204" pitchFamily="34" charset="77"/>
              </a:rPr>
              <a:t>règlements</a:t>
            </a:r>
            <a:r>
              <a:rPr lang="fr-FR" dirty="0">
                <a:latin typeface="Neue Haas Grotesk Text Pro" panose="020B0504020202020204" pitchFamily="34" charset="77"/>
              </a:rPr>
              <a:t> </a:t>
            </a:r>
          </a:p>
          <a:p>
            <a:pPr marL="1433513" lvl="6" indent="-285750">
              <a:tabLst>
                <a:tab pos="36513" algn="l"/>
              </a:tabLst>
            </a:pPr>
            <a:r>
              <a:rPr lang="fr-FR" dirty="0">
                <a:latin typeface="Neue Haas Grotesk Text Pro" panose="020B0504020202020204" pitchFamily="34" charset="77"/>
              </a:rPr>
              <a:t>Les </a:t>
            </a:r>
            <a:r>
              <a:rPr lang="fr-FR" u="sng" dirty="0">
                <a:latin typeface="Neue Haas Grotesk Text Pro" panose="020B0504020202020204" pitchFamily="34" charset="77"/>
              </a:rPr>
              <a:t>décisions</a:t>
            </a:r>
            <a:endParaRPr lang="fr-FR" dirty="0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6005962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e21e9783-d0a0-48f8-850e-0b081b46d788}" enabled="0" method="" siteId="{e21e9783-d0a0-48f8-850e-0b081b46d78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355</TotalTime>
  <Words>814</Words>
  <Application>Microsoft Office PowerPoint</Application>
  <PresentationFormat>Grand écran</PresentationFormat>
  <Paragraphs>104</Paragraphs>
  <Slides>19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19</vt:i4>
      </vt:variant>
    </vt:vector>
  </HeadingPairs>
  <TitlesOfParts>
    <vt:vector size="29" baseType="lpstr">
      <vt:lpstr>Arial</vt:lpstr>
      <vt:lpstr>Book Antiqua</vt:lpstr>
      <vt:lpstr>Calibri</vt:lpstr>
      <vt:lpstr>Calibri Light</vt:lpstr>
      <vt:lpstr>Neue Haas Grotesk Text Pro</vt:lpstr>
      <vt:lpstr>Times New Roman</vt:lpstr>
      <vt:lpstr>Wingdings</vt:lpstr>
      <vt:lpstr>Thème Office</vt:lpstr>
      <vt:lpstr>Thème Office</vt:lpstr>
      <vt:lpstr>Thème Office</vt:lpstr>
      <vt:lpstr>Droit institutionnel  de l’Union européenne      Cours magistral de M. Damien Bouvier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Droit institutionnel  de l’Union européenne  Cours magistral de M. Damien Bouvier</dc:title>
  <dc:creator>Damien BOUVIER</dc:creator>
  <cp:lastModifiedBy>Damien Bouvier</cp:lastModifiedBy>
  <cp:revision>16</cp:revision>
  <dcterms:created xsi:type="dcterms:W3CDTF">2021-01-19T08:42:12Z</dcterms:created>
  <dcterms:modified xsi:type="dcterms:W3CDTF">2026-01-28T08:42:35Z</dcterms:modified>
</cp:coreProperties>
</file>