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312" r:id="rId5"/>
    <p:sldId id="258" r:id="rId6"/>
    <p:sldId id="313" r:id="rId7"/>
    <p:sldId id="365" r:id="rId8"/>
    <p:sldId id="315" r:id="rId9"/>
    <p:sldId id="314" r:id="rId10"/>
    <p:sldId id="261" r:id="rId11"/>
    <p:sldId id="316" r:id="rId12"/>
    <p:sldId id="361" r:id="rId13"/>
    <p:sldId id="366" r:id="rId14"/>
    <p:sldId id="269" r:id="rId15"/>
    <p:sldId id="275" r:id="rId16"/>
    <p:sldId id="297" r:id="rId17"/>
    <p:sldId id="309" r:id="rId18"/>
    <p:sldId id="299" r:id="rId19"/>
    <p:sldId id="308" r:id="rId20"/>
    <p:sldId id="298" r:id="rId21"/>
    <p:sldId id="367" r:id="rId22"/>
    <p:sldId id="362" r:id="rId23"/>
    <p:sldId id="281" r:id="rId24"/>
    <p:sldId id="283" r:id="rId25"/>
    <p:sldId id="284" r:id="rId26"/>
    <p:sldId id="290" r:id="rId27"/>
    <p:sldId id="322" r:id="rId28"/>
    <p:sldId id="338"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09" autoAdjust="0"/>
    <p:restoredTop sz="94660"/>
  </p:normalViewPr>
  <p:slideViewPr>
    <p:cSldViewPr snapToGrid="0">
      <p:cViewPr varScale="1">
        <p:scale>
          <a:sx n="74" d="100"/>
          <a:sy n="74" d="100"/>
        </p:scale>
        <p:origin x="58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D:\PROFESSIONNEL\Recherche\En%20cours\Mood%20Environnement\Mood%20environnement.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Mes%20documents\Th&#232;se\Partie1\Chapitre2-Politisation%20du%20clivage\donn&#233;es%20et%20al&#61481;\R&#233;sultats%20Verts%20Europ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DoiMouChap!$B$1</c:f>
              <c:strCache>
                <c:ptCount val="1"/>
                <c:pt idx="0">
                  <c:v>Mood environnement</c:v>
                </c:pt>
              </c:strCache>
            </c:strRef>
          </c:tx>
          <c:spPr>
            <a:ln w="12700" cmpd="sng">
              <a:solidFill>
                <a:schemeClr val="tx1"/>
              </a:solidFill>
            </a:ln>
          </c:spPr>
          <c:marker>
            <c:symbol val="none"/>
          </c:marker>
          <c:cat>
            <c:numRef>
              <c:f>DoiMouChap!$A$2:$A$49</c:f>
              <c:numCache>
                <c:formatCode>General</c:formatCode>
                <c:ptCount val="48"/>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pt idx="41">
                  <c:v>2013</c:v>
                </c:pt>
                <c:pt idx="42">
                  <c:v>2014</c:v>
                </c:pt>
                <c:pt idx="43">
                  <c:v>2015</c:v>
                </c:pt>
                <c:pt idx="44">
                  <c:v>2016</c:v>
                </c:pt>
                <c:pt idx="45">
                  <c:v>2017</c:v>
                </c:pt>
                <c:pt idx="46">
                  <c:v>2018</c:v>
                </c:pt>
                <c:pt idx="47">
                  <c:v>2019</c:v>
                </c:pt>
              </c:numCache>
            </c:numRef>
          </c:cat>
          <c:val>
            <c:numRef>
              <c:f>DoiMouChap!$B$2:$B$49</c:f>
              <c:numCache>
                <c:formatCode>General</c:formatCode>
                <c:ptCount val="48"/>
                <c:pt idx="0">
                  <c:v>43.725000000000001</c:v>
                </c:pt>
                <c:pt idx="1">
                  <c:v>43.527999999999999</c:v>
                </c:pt>
                <c:pt idx="2">
                  <c:v>43.968000000000004</c:v>
                </c:pt>
                <c:pt idx="3">
                  <c:v>47.805</c:v>
                </c:pt>
                <c:pt idx="4">
                  <c:v>52.585999999999999</c:v>
                </c:pt>
                <c:pt idx="5">
                  <c:v>52.363999999999997</c:v>
                </c:pt>
                <c:pt idx="6">
                  <c:v>51.704000000000001</c:v>
                </c:pt>
                <c:pt idx="7">
                  <c:v>53.372</c:v>
                </c:pt>
                <c:pt idx="8">
                  <c:v>48.75</c:v>
                </c:pt>
                <c:pt idx="9">
                  <c:v>45.95</c:v>
                </c:pt>
                <c:pt idx="10">
                  <c:v>46.322000000000003</c:v>
                </c:pt>
                <c:pt idx="11">
                  <c:v>46.430999999999997</c:v>
                </c:pt>
                <c:pt idx="12">
                  <c:v>44.787999999999997</c:v>
                </c:pt>
                <c:pt idx="13">
                  <c:v>45.49</c:v>
                </c:pt>
                <c:pt idx="14">
                  <c:v>47.445999999999998</c:v>
                </c:pt>
                <c:pt idx="15">
                  <c:v>44.728999999999999</c:v>
                </c:pt>
                <c:pt idx="16">
                  <c:v>50.180999999999997</c:v>
                </c:pt>
                <c:pt idx="17">
                  <c:v>53.487000000000002</c:v>
                </c:pt>
                <c:pt idx="18">
                  <c:v>58.688000000000002</c:v>
                </c:pt>
                <c:pt idx="19">
                  <c:v>54.356999999999999</c:v>
                </c:pt>
                <c:pt idx="20">
                  <c:v>55.268999999999998</c:v>
                </c:pt>
                <c:pt idx="21">
                  <c:v>51.482999999999997</c:v>
                </c:pt>
                <c:pt idx="22">
                  <c:v>47.984000000000002</c:v>
                </c:pt>
                <c:pt idx="23">
                  <c:v>47.362000000000002</c:v>
                </c:pt>
                <c:pt idx="24">
                  <c:v>48.302999999999997</c:v>
                </c:pt>
                <c:pt idx="25">
                  <c:v>47.981000000000002</c:v>
                </c:pt>
                <c:pt idx="26">
                  <c:v>49.610999999999997</c:v>
                </c:pt>
                <c:pt idx="27">
                  <c:v>49.326999999999998</c:v>
                </c:pt>
                <c:pt idx="28">
                  <c:v>53.534999999999997</c:v>
                </c:pt>
                <c:pt idx="29">
                  <c:v>57.994999999999997</c:v>
                </c:pt>
                <c:pt idx="30">
                  <c:v>55.914999999999999</c:v>
                </c:pt>
                <c:pt idx="31">
                  <c:v>56.067999999999998</c:v>
                </c:pt>
                <c:pt idx="32">
                  <c:v>56.561</c:v>
                </c:pt>
                <c:pt idx="33">
                  <c:v>58.448</c:v>
                </c:pt>
                <c:pt idx="34">
                  <c:v>61.009</c:v>
                </c:pt>
                <c:pt idx="35">
                  <c:v>61.454000000000001</c:v>
                </c:pt>
                <c:pt idx="36">
                  <c:v>63.954999999999998</c:v>
                </c:pt>
                <c:pt idx="37">
                  <c:v>58.64</c:v>
                </c:pt>
                <c:pt idx="38">
                  <c:v>59.113</c:v>
                </c:pt>
                <c:pt idx="39">
                  <c:v>57.576999999999998</c:v>
                </c:pt>
                <c:pt idx="40">
                  <c:v>56.220999999999997</c:v>
                </c:pt>
                <c:pt idx="41">
                  <c:v>54.387999999999998</c:v>
                </c:pt>
                <c:pt idx="42">
                  <c:v>53.542999999999999</c:v>
                </c:pt>
                <c:pt idx="43">
                  <c:v>54.213000000000001</c:v>
                </c:pt>
                <c:pt idx="44">
                  <c:v>58.2</c:v>
                </c:pt>
                <c:pt idx="45">
                  <c:v>58.3</c:v>
                </c:pt>
                <c:pt idx="46">
                  <c:v>60.2</c:v>
                </c:pt>
                <c:pt idx="47">
                  <c:v>66.8</c:v>
                </c:pt>
              </c:numCache>
            </c:numRef>
          </c:val>
          <c:smooth val="0"/>
          <c:extLst>
            <c:ext xmlns:c16="http://schemas.microsoft.com/office/drawing/2014/chart" uri="{C3380CC4-5D6E-409C-BE32-E72D297353CC}">
              <c16:uniqueId val="{00000000-86CD-4E17-BEE7-74B26425B1D1}"/>
            </c:ext>
          </c:extLst>
        </c:ser>
        <c:dLbls>
          <c:showLegendKey val="0"/>
          <c:showVal val="0"/>
          <c:showCatName val="0"/>
          <c:showSerName val="0"/>
          <c:showPercent val="0"/>
          <c:showBubbleSize val="0"/>
        </c:dLbls>
        <c:smooth val="0"/>
        <c:axId val="2084144600"/>
        <c:axId val="2084119880"/>
      </c:lineChart>
      <c:catAx>
        <c:axId val="2084144600"/>
        <c:scaling>
          <c:orientation val="minMax"/>
        </c:scaling>
        <c:delete val="0"/>
        <c:axPos val="b"/>
        <c:numFmt formatCode="General" sourceLinked="1"/>
        <c:majorTickMark val="out"/>
        <c:minorTickMark val="none"/>
        <c:tickLblPos val="nextTo"/>
        <c:txPr>
          <a:bodyPr/>
          <a:lstStyle/>
          <a:p>
            <a:pPr>
              <a:defRPr sz="1200"/>
            </a:pPr>
            <a:endParaRPr lang="fr-FR"/>
          </a:p>
        </c:txPr>
        <c:crossAx val="2084119880"/>
        <c:crosses val="autoZero"/>
        <c:auto val="1"/>
        <c:lblAlgn val="ctr"/>
        <c:lblOffset val="100"/>
        <c:noMultiLvlLbl val="0"/>
      </c:catAx>
      <c:valAx>
        <c:axId val="2084119880"/>
        <c:scaling>
          <c:orientation val="minMax"/>
          <c:min val="30"/>
        </c:scaling>
        <c:delete val="0"/>
        <c:axPos val="l"/>
        <c:majorGridlines/>
        <c:numFmt formatCode="General" sourceLinked="1"/>
        <c:majorTickMark val="out"/>
        <c:minorTickMark val="none"/>
        <c:tickLblPos val="nextTo"/>
        <c:spPr>
          <a:ln>
            <a:noFill/>
          </a:ln>
        </c:spPr>
        <c:crossAx val="2084144600"/>
        <c:crosses val="autoZero"/>
        <c:crossBetween val="between"/>
        <c:majorUnit val="1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800" dirty="0">
                <a:latin typeface="Calibri Light" panose="020F0302020204030204" pitchFamily="34" charset="0"/>
              </a:rPr>
              <a:t>Score des partis écologistes aux élections européennes, par zone géographique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'EU-Scores'!$A$31:$B$31</c:f>
              <c:strCache>
                <c:ptCount val="2"/>
                <c:pt idx="0">
                  <c:v>Europe de l'Ouest et du Nord</c:v>
                </c:pt>
              </c:strCache>
            </c:strRef>
          </c:tx>
          <c:spPr>
            <a:ln w="28575" cap="rnd">
              <a:solidFill>
                <a:schemeClr val="accent1"/>
              </a:solidFill>
              <a:round/>
            </a:ln>
            <a:effectLst/>
          </c:spPr>
          <c:marker>
            <c:symbol val="none"/>
          </c:marker>
          <c:cat>
            <c:strRef>
              <c:f>'EU-Scores'!$C$1:$K$1</c:f>
              <c:strCache>
                <c:ptCount val="9"/>
                <c:pt idx="0">
                  <c:v>1979</c:v>
                </c:pt>
                <c:pt idx="1">
                  <c:v>1984 [1987]</c:v>
                </c:pt>
                <c:pt idx="2">
                  <c:v>1989</c:v>
                </c:pt>
                <c:pt idx="3">
                  <c:v>1994 [1995-6]</c:v>
                </c:pt>
                <c:pt idx="4">
                  <c:v>1999</c:v>
                </c:pt>
                <c:pt idx="5">
                  <c:v>2004 [2007]</c:v>
                </c:pt>
                <c:pt idx="6">
                  <c:v>2009</c:v>
                </c:pt>
                <c:pt idx="7">
                  <c:v>2014</c:v>
                </c:pt>
                <c:pt idx="8">
                  <c:v>2019</c:v>
                </c:pt>
              </c:strCache>
            </c:strRef>
          </c:cat>
          <c:val>
            <c:numRef>
              <c:f>'EU-Scores'!$C$31:$K$31</c:f>
              <c:numCache>
                <c:formatCode>0.0</c:formatCode>
                <c:ptCount val="9"/>
                <c:pt idx="0">
                  <c:v>3.28</c:v>
                </c:pt>
                <c:pt idx="1">
                  <c:v>8.8833333333333329</c:v>
                </c:pt>
                <c:pt idx="2">
                  <c:v>9.9666666666666668</c:v>
                </c:pt>
                <c:pt idx="3">
                  <c:v>7.9874999999999998</c:v>
                </c:pt>
                <c:pt idx="4">
                  <c:v>11.037500000000001</c:v>
                </c:pt>
                <c:pt idx="5">
                  <c:v>10.770000000000001</c:v>
                </c:pt>
                <c:pt idx="6">
                  <c:v>12.977777777777776</c:v>
                </c:pt>
                <c:pt idx="7">
                  <c:v>11.455555555555556</c:v>
                </c:pt>
                <c:pt idx="8">
                  <c:v>14.833333333333334</c:v>
                </c:pt>
              </c:numCache>
            </c:numRef>
          </c:val>
          <c:smooth val="0"/>
          <c:extLst>
            <c:ext xmlns:c16="http://schemas.microsoft.com/office/drawing/2014/chart" uri="{C3380CC4-5D6E-409C-BE32-E72D297353CC}">
              <c16:uniqueId val="{00000000-B790-41DA-BAD5-7782893AD71A}"/>
            </c:ext>
          </c:extLst>
        </c:ser>
        <c:ser>
          <c:idx val="1"/>
          <c:order val="1"/>
          <c:tx>
            <c:strRef>
              <c:f>'EU-Scores'!$A$32:$B$32</c:f>
              <c:strCache>
                <c:ptCount val="2"/>
                <c:pt idx="0">
                  <c:v>Europe du Sud</c:v>
                </c:pt>
              </c:strCache>
            </c:strRef>
          </c:tx>
          <c:spPr>
            <a:ln w="28575" cap="rnd">
              <a:solidFill>
                <a:schemeClr val="accent2"/>
              </a:solidFill>
              <a:round/>
            </a:ln>
            <a:effectLst/>
          </c:spPr>
          <c:marker>
            <c:symbol val="none"/>
          </c:marker>
          <c:cat>
            <c:strRef>
              <c:f>'EU-Scores'!$C$1:$K$1</c:f>
              <c:strCache>
                <c:ptCount val="9"/>
                <c:pt idx="0">
                  <c:v>1979</c:v>
                </c:pt>
                <c:pt idx="1">
                  <c:v>1984 [1987]</c:v>
                </c:pt>
                <c:pt idx="2">
                  <c:v>1989</c:v>
                </c:pt>
                <c:pt idx="3">
                  <c:v>1994 [1995-6]</c:v>
                </c:pt>
                <c:pt idx="4">
                  <c:v>1999</c:v>
                </c:pt>
                <c:pt idx="5">
                  <c:v>2004 [2007]</c:v>
                </c:pt>
                <c:pt idx="6">
                  <c:v>2009</c:v>
                </c:pt>
                <c:pt idx="7">
                  <c:v>2014</c:v>
                </c:pt>
                <c:pt idx="8">
                  <c:v>2019</c:v>
                </c:pt>
              </c:strCache>
            </c:strRef>
          </c:cat>
          <c:val>
            <c:numRef>
              <c:f>'EU-Scores'!$C$32:$K$32</c:f>
              <c:numCache>
                <c:formatCode>0.0</c:formatCode>
                <c:ptCount val="9"/>
                <c:pt idx="1">
                  <c:v>0.9</c:v>
                </c:pt>
                <c:pt idx="2">
                  <c:v>3.8333333333333335</c:v>
                </c:pt>
                <c:pt idx="3">
                  <c:v>1.6000000000000003</c:v>
                </c:pt>
                <c:pt idx="4">
                  <c:v>1.8</c:v>
                </c:pt>
                <c:pt idx="5">
                  <c:v>1.6</c:v>
                </c:pt>
                <c:pt idx="6">
                  <c:v>3.5</c:v>
                </c:pt>
                <c:pt idx="7">
                  <c:v>0.9</c:v>
                </c:pt>
                <c:pt idx="8">
                  <c:v>2.3000000000000003</c:v>
                </c:pt>
              </c:numCache>
            </c:numRef>
          </c:val>
          <c:smooth val="0"/>
          <c:extLst>
            <c:ext xmlns:c16="http://schemas.microsoft.com/office/drawing/2014/chart" uri="{C3380CC4-5D6E-409C-BE32-E72D297353CC}">
              <c16:uniqueId val="{00000001-B790-41DA-BAD5-7782893AD71A}"/>
            </c:ext>
          </c:extLst>
        </c:ser>
        <c:ser>
          <c:idx val="2"/>
          <c:order val="2"/>
          <c:tx>
            <c:strRef>
              <c:f>'EU-Scores'!$A$33:$B$33</c:f>
              <c:strCache>
                <c:ptCount val="2"/>
                <c:pt idx="0">
                  <c:v>Îles britanniques</c:v>
                </c:pt>
              </c:strCache>
            </c:strRef>
          </c:tx>
          <c:spPr>
            <a:ln w="28575" cap="rnd">
              <a:solidFill>
                <a:schemeClr val="accent3"/>
              </a:solidFill>
              <a:round/>
            </a:ln>
            <a:effectLst/>
          </c:spPr>
          <c:marker>
            <c:symbol val="none"/>
          </c:marker>
          <c:cat>
            <c:strRef>
              <c:f>'EU-Scores'!$C$1:$K$1</c:f>
              <c:strCache>
                <c:ptCount val="9"/>
                <c:pt idx="0">
                  <c:v>1979</c:v>
                </c:pt>
                <c:pt idx="1">
                  <c:v>1984 [1987]</c:v>
                </c:pt>
                <c:pt idx="2">
                  <c:v>1989</c:v>
                </c:pt>
                <c:pt idx="3">
                  <c:v>1994 [1995-6]</c:v>
                </c:pt>
                <c:pt idx="4">
                  <c:v>1999</c:v>
                </c:pt>
                <c:pt idx="5">
                  <c:v>2004 [2007]</c:v>
                </c:pt>
                <c:pt idx="6">
                  <c:v>2009</c:v>
                </c:pt>
                <c:pt idx="7">
                  <c:v>2014</c:v>
                </c:pt>
                <c:pt idx="8">
                  <c:v>2019</c:v>
                </c:pt>
              </c:strCache>
            </c:strRef>
          </c:cat>
          <c:val>
            <c:numRef>
              <c:f>'EU-Scores'!$C$33:$K$33</c:f>
              <c:numCache>
                <c:formatCode>0.0</c:formatCode>
                <c:ptCount val="9"/>
                <c:pt idx="0">
                  <c:v>0.1</c:v>
                </c:pt>
                <c:pt idx="1">
                  <c:v>1.2</c:v>
                </c:pt>
                <c:pt idx="2">
                  <c:v>9.3000000000000007</c:v>
                </c:pt>
                <c:pt idx="3">
                  <c:v>5.5</c:v>
                </c:pt>
                <c:pt idx="4">
                  <c:v>6.5</c:v>
                </c:pt>
                <c:pt idx="5">
                  <c:v>5.3</c:v>
                </c:pt>
                <c:pt idx="6">
                  <c:v>5</c:v>
                </c:pt>
                <c:pt idx="7">
                  <c:v>5.9</c:v>
                </c:pt>
                <c:pt idx="8">
                  <c:v>13.05</c:v>
                </c:pt>
              </c:numCache>
            </c:numRef>
          </c:val>
          <c:smooth val="0"/>
          <c:extLst>
            <c:ext xmlns:c16="http://schemas.microsoft.com/office/drawing/2014/chart" uri="{C3380CC4-5D6E-409C-BE32-E72D297353CC}">
              <c16:uniqueId val="{00000002-B790-41DA-BAD5-7782893AD71A}"/>
            </c:ext>
          </c:extLst>
        </c:ser>
        <c:ser>
          <c:idx val="3"/>
          <c:order val="3"/>
          <c:tx>
            <c:strRef>
              <c:f>'EU-Scores'!$A$34:$B$34</c:f>
              <c:strCache>
                <c:ptCount val="2"/>
                <c:pt idx="0">
                  <c:v>PECO</c:v>
                </c:pt>
              </c:strCache>
            </c:strRef>
          </c:tx>
          <c:spPr>
            <a:ln w="28575" cap="rnd">
              <a:solidFill>
                <a:schemeClr val="accent4"/>
              </a:solidFill>
              <a:round/>
            </a:ln>
            <a:effectLst/>
          </c:spPr>
          <c:marker>
            <c:symbol val="none"/>
          </c:marker>
          <c:cat>
            <c:strRef>
              <c:f>'EU-Scores'!$C$1:$K$1</c:f>
              <c:strCache>
                <c:ptCount val="9"/>
                <c:pt idx="0">
                  <c:v>1979</c:v>
                </c:pt>
                <c:pt idx="1">
                  <c:v>1984 [1987]</c:v>
                </c:pt>
                <c:pt idx="2">
                  <c:v>1989</c:v>
                </c:pt>
                <c:pt idx="3">
                  <c:v>1994 [1995-6]</c:v>
                </c:pt>
                <c:pt idx="4">
                  <c:v>1999</c:v>
                </c:pt>
                <c:pt idx="5">
                  <c:v>2004 [2007]</c:v>
                </c:pt>
                <c:pt idx="6">
                  <c:v>2009</c:v>
                </c:pt>
                <c:pt idx="7">
                  <c:v>2014</c:v>
                </c:pt>
                <c:pt idx="8">
                  <c:v>2019</c:v>
                </c:pt>
              </c:strCache>
            </c:strRef>
          </c:cat>
          <c:val>
            <c:numRef>
              <c:f>'EU-Scores'!$C$34:$K$34</c:f>
              <c:numCache>
                <c:formatCode>General</c:formatCode>
                <c:ptCount val="9"/>
                <c:pt idx="5" formatCode="0.0">
                  <c:v>2.35</c:v>
                </c:pt>
                <c:pt idx="6" formatCode="0.0">
                  <c:v>3.4571428571428577</c:v>
                </c:pt>
                <c:pt idx="7" formatCode="0.0">
                  <c:v>2.8888888888888893</c:v>
                </c:pt>
                <c:pt idx="8" formatCode="0.0">
                  <c:v>3.8499999999999996</c:v>
                </c:pt>
              </c:numCache>
            </c:numRef>
          </c:val>
          <c:smooth val="0"/>
          <c:extLst>
            <c:ext xmlns:c16="http://schemas.microsoft.com/office/drawing/2014/chart" uri="{C3380CC4-5D6E-409C-BE32-E72D297353CC}">
              <c16:uniqueId val="{00000003-B790-41DA-BAD5-7782893AD71A}"/>
            </c:ext>
          </c:extLst>
        </c:ser>
        <c:dLbls>
          <c:showLegendKey val="0"/>
          <c:showVal val="0"/>
          <c:showCatName val="0"/>
          <c:showSerName val="0"/>
          <c:showPercent val="0"/>
          <c:showBubbleSize val="0"/>
        </c:dLbls>
        <c:smooth val="0"/>
        <c:axId val="353148288"/>
        <c:axId val="310433792"/>
      </c:lineChart>
      <c:catAx>
        <c:axId val="35314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mn-cs"/>
              </a:defRPr>
            </a:pPr>
            <a:endParaRPr lang="fr-FR"/>
          </a:p>
        </c:txPr>
        <c:crossAx val="310433792"/>
        <c:crosses val="autoZero"/>
        <c:auto val="1"/>
        <c:lblAlgn val="ctr"/>
        <c:lblOffset val="100"/>
        <c:noMultiLvlLbl val="0"/>
      </c:catAx>
      <c:valAx>
        <c:axId val="3104337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mn-cs"/>
              </a:defRPr>
            </a:pPr>
            <a:endParaRPr lang="fr-FR"/>
          </a:p>
        </c:txPr>
        <c:crossAx val="353148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4711C-EB0C-4872-A2DB-72ACD89A83D0}" type="datetimeFigureOut">
              <a:rPr lang="fr-FR" smtClean="0"/>
              <a:t>13/03/2025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56933-DD00-44EF-92CB-3EB63100D4EC}" type="slidenum">
              <a:rPr lang="fr-FR" smtClean="0"/>
              <a:t>‹N°›</a:t>
            </a:fld>
            <a:endParaRPr lang="fr-FR"/>
          </a:p>
        </p:txBody>
      </p:sp>
    </p:spTree>
    <p:extLst>
      <p:ext uri="{BB962C8B-B14F-4D97-AF65-F5344CB8AC3E}">
        <p14:creationId xmlns:p14="http://schemas.microsoft.com/office/powerpoint/2010/main" val="1681503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5B03434-750D-469E-9E84-F80F8BB8759F}" type="slidenum">
              <a:rPr lang="fr-FR" smtClean="0"/>
              <a:pPr/>
              <a:t>1</a:t>
            </a:fld>
            <a:endParaRPr lang="fr-FR" dirty="0"/>
          </a:p>
        </p:txBody>
      </p:sp>
    </p:spTree>
    <p:extLst>
      <p:ext uri="{BB962C8B-B14F-4D97-AF65-F5344CB8AC3E}">
        <p14:creationId xmlns:p14="http://schemas.microsoft.com/office/powerpoint/2010/main" val="4140020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C7DC5FAB-A7E0-4D91-90F9-9A157DFDD9DC}" type="datetimeFigureOut">
              <a:rPr lang="fr-FR" smtClean="0"/>
              <a:t>13/03/2025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FE4802-23D7-43CE-BCBF-0BBE55C61F4C}" type="slidenum">
              <a:rPr lang="fr-FR" smtClean="0"/>
              <a:t>‹N°›</a:t>
            </a:fld>
            <a:endParaRPr lang="fr-FR"/>
          </a:p>
        </p:txBody>
      </p:sp>
    </p:spTree>
    <p:extLst>
      <p:ext uri="{BB962C8B-B14F-4D97-AF65-F5344CB8AC3E}">
        <p14:creationId xmlns:p14="http://schemas.microsoft.com/office/powerpoint/2010/main" val="296852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7DC5FAB-A7E0-4D91-90F9-9A157DFDD9DC}" type="datetimeFigureOut">
              <a:rPr lang="fr-FR" smtClean="0"/>
              <a:t>13/03/2025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FE4802-23D7-43CE-BCBF-0BBE55C61F4C}" type="slidenum">
              <a:rPr lang="fr-FR" smtClean="0"/>
              <a:t>‹N°›</a:t>
            </a:fld>
            <a:endParaRPr lang="fr-FR"/>
          </a:p>
        </p:txBody>
      </p:sp>
    </p:spTree>
    <p:extLst>
      <p:ext uri="{BB962C8B-B14F-4D97-AF65-F5344CB8AC3E}">
        <p14:creationId xmlns:p14="http://schemas.microsoft.com/office/powerpoint/2010/main" val="1530702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7DC5FAB-A7E0-4D91-90F9-9A157DFDD9DC}" type="datetimeFigureOut">
              <a:rPr lang="fr-FR" smtClean="0"/>
              <a:t>13/03/2025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FE4802-23D7-43CE-BCBF-0BBE55C61F4C}" type="slidenum">
              <a:rPr lang="fr-FR" smtClean="0"/>
              <a:t>‹N°›</a:t>
            </a:fld>
            <a:endParaRPr lang="fr-FR"/>
          </a:p>
        </p:txBody>
      </p:sp>
    </p:spTree>
    <p:extLst>
      <p:ext uri="{BB962C8B-B14F-4D97-AF65-F5344CB8AC3E}">
        <p14:creationId xmlns:p14="http://schemas.microsoft.com/office/powerpoint/2010/main" val="2984999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a:t>Cliquez pour modifier le style du titre</a:t>
            </a:r>
          </a:p>
        </p:txBody>
      </p:sp>
      <p:sp>
        <p:nvSpPr>
          <p:cNvPr id="3" name="Espace réservé du tableau 2"/>
          <p:cNvSpPr>
            <a:spLocks noGrp="1"/>
          </p:cNvSpPr>
          <p:nvPr>
            <p:ph type="tbl" idx="1"/>
          </p:nvPr>
        </p:nvSpPr>
        <p:spPr>
          <a:xfrm>
            <a:off x="609600" y="1600206"/>
            <a:ext cx="10972800" cy="4525963"/>
          </a:xfrm>
        </p:spPr>
        <p:txBody>
          <a:bodyPr/>
          <a:lstStyle/>
          <a:p>
            <a:pPr lvl="0"/>
            <a:endParaRPr lang="fr-FR" noProof="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6F6779B-C41D-435F-AEF2-24E5BEB5EF9B}" type="slidenum">
              <a:rPr lang="fr-FR"/>
              <a:pPr>
                <a:defRPr/>
              </a:pPr>
              <a:t>‹N°›</a:t>
            </a:fld>
            <a:endParaRPr lang="fr-FR"/>
          </a:p>
        </p:txBody>
      </p:sp>
    </p:spTree>
    <p:extLst>
      <p:ext uri="{BB962C8B-B14F-4D97-AF65-F5344CB8AC3E}">
        <p14:creationId xmlns:p14="http://schemas.microsoft.com/office/powerpoint/2010/main" val="3189468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7DC5FAB-A7E0-4D91-90F9-9A157DFDD9DC}" type="datetimeFigureOut">
              <a:rPr lang="fr-FR" smtClean="0"/>
              <a:t>13/03/2025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FE4802-23D7-43CE-BCBF-0BBE55C61F4C}" type="slidenum">
              <a:rPr lang="fr-FR" smtClean="0"/>
              <a:t>‹N°›</a:t>
            </a:fld>
            <a:endParaRPr lang="fr-FR"/>
          </a:p>
        </p:txBody>
      </p:sp>
    </p:spTree>
    <p:extLst>
      <p:ext uri="{BB962C8B-B14F-4D97-AF65-F5344CB8AC3E}">
        <p14:creationId xmlns:p14="http://schemas.microsoft.com/office/powerpoint/2010/main" val="1956512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C7DC5FAB-A7E0-4D91-90F9-9A157DFDD9DC}" type="datetimeFigureOut">
              <a:rPr lang="fr-FR" smtClean="0"/>
              <a:t>13/03/2025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FE4802-23D7-43CE-BCBF-0BBE55C61F4C}" type="slidenum">
              <a:rPr lang="fr-FR" smtClean="0"/>
              <a:t>‹N°›</a:t>
            </a:fld>
            <a:endParaRPr lang="fr-FR"/>
          </a:p>
        </p:txBody>
      </p:sp>
    </p:spTree>
    <p:extLst>
      <p:ext uri="{BB962C8B-B14F-4D97-AF65-F5344CB8AC3E}">
        <p14:creationId xmlns:p14="http://schemas.microsoft.com/office/powerpoint/2010/main" val="16223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7DC5FAB-A7E0-4D91-90F9-9A157DFDD9DC}" type="datetimeFigureOut">
              <a:rPr lang="fr-FR" smtClean="0"/>
              <a:t>13/03/2025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FE4802-23D7-43CE-BCBF-0BBE55C61F4C}" type="slidenum">
              <a:rPr lang="fr-FR" smtClean="0"/>
              <a:t>‹N°›</a:t>
            </a:fld>
            <a:endParaRPr lang="fr-FR"/>
          </a:p>
        </p:txBody>
      </p:sp>
    </p:spTree>
    <p:extLst>
      <p:ext uri="{BB962C8B-B14F-4D97-AF65-F5344CB8AC3E}">
        <p14:creationId xmlns:p14="http://schemas.microsoft.com/office/powerpoint/2010/main" val="2287887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7DC5FAB-A7E0-4D91-90F9-9A157DFDD9DC}" type="datetimeFigureOut">
              <a:rPr lang="fr-FR" smtClean="0"/>
              <a:t>13/03/2025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9FE4802-23D7-43CE-BCBF-0BBE55C61F4C}" type="slidenum">
              <a:rPr lang="fr-FR" smtClean="0"/>
              <a:t>‹N°›</a:t>
            </a:fld>
            <a:endParaRPr lang="fr-FR"/>
          </a:p>
        </p:txBody>
      </p:sp>
    </p:spTree>
    <p:extLst>
      <p:ext uri="{BB962C8B-B14F-4D97-AF65-F5344CB8AC3E}">
        <p14:creationId xmlns:p14="http://schemas.microsoft.com/office/powerpoint/2010/main" val="104565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7DC5FAB-A7E0-4D91-90F9-9A157DFDD9DC}" type="datetimeFigureOut">
              <a:rPr lang="fr-FR" smtClean="0"/>
              <a:t>13/03/2025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9FE4802-23D7-43CE-BCBF-0BBE55C61F4C}" type="slidenum">
              <a:rPr lang="fr-FR" smtClean="0"/>
              <a:t>‹N°›</a:t>
            </a:fld>
            <a:endParaRPr lang="fr-FR"/>
          </a:p>
        </p:txBody>
      </p:sp>
    </p:spTree>
    <p:extLst>
      <p:ext uri="{BB962C8B-B14F-4D97-AF65-F5344CB8AC3E}">
        <p14:creationId xmlns:p14="http://schemas.microsoft.com/office/powerpoint/2010/main" val="4166025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7DC5FAB-A7E0-4D91-90F9-9A157DFDD9DC}" type="datetimeFigureOut">
              <a:rPr lang="fr-FR" smtClean="0"/>
              <a:t>13/03/2025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9FE4802-23D7-43CE-BCBF-0BBE55C61F4C}" type="slidenum">
              <a:rPr lang="fr-FR" smtClean="0"/>
              <a:t>‹N°›</a:t>
            </a:fld>
            <a:endParaRPr lang="fr-FR"/>
          </a:p>
        </p:txBody>
      </p:sp>
    </p:spTree>
    <p:extLst>
      <p:ext uri="{BB962C8B-B14F-4D97-AF65-F5344CB8AC3E}">
        <p14:creationId xmlns:p14="http://schemas.microsoft.com/office/powerpoint/2010/main" val="853824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7DC5FAB-A7E0-4D91-90F9-9A157DFDD9DC}" type="datetimeFigureOut">
              <a:rPr lang="fr-FR" smtClean="0"/>
              <a:t>13/03/2025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FE4802-23D7-43CE-BCBF-0BBE55C61F4C}" type="slidenum">
              <a:rPr lang="fr-FR" smtClean="0"/>
              <a:t>‹N°›</a:t>
            </a:fld>
            <a:endParaRPr lang="fr-FR"/>
          </a:p>
        </p:txBody>
      </p:sp>
    </p:spTree>
    <p:extLst>
      <p:ext uri="{BB962C8B-B14F-4D97-AF65-F5344CB8AC3E}">
        <p14:creationId xmlns:p14="http://schemas.microsoft.com/office/powerpoint/2010/main" val="75268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7DC5FAB-A7E0-4D91-90F9-9A157DFDD9DC}" type="datetimeFigureOut">
              <a:rPr lang="fr-FR" smtClean="0"/>
              <a:t>13/03/2025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FE4802-23D7-43CE-BCBF-0BBE55C61F4C}" type="slidenum">
              <a:rPr lang="fr-FR" smtClean="0"/>
              <a:t>‹N°›</a:t>
            </a:fld>
            <a:endParaRPr lang="fr-FR"/>
          </a:p>
        </p:txBody>
      </p:sp>
    </p:spTree>
    <p:extLst>
      <p:ext uri="{BB962C8B-B14F-4D97-AF65-F5344CB8AC3E}">
        <p14:creationId xmlns:p14="http://schemas.microsoft.com/office/powerpoint/2010/main" val="1065370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C5FAB-A7E0-4D91-90F9-9A157DFDD9DC}" type="datetimeFigureOut">
              <a:rPr lang="fr-FR" smtClean="0"/>
              <a:t>13/03/2025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E4802-23D7-43CE-BCBF-0BBE55C61F4C}" type="slidenum">
              <a:rPr lang="fr-FR" smtClean="0"/>
              <a:t>‹N°›</a:t>
            </a:fld>
            <a:endParaRPr lang="fr-FR"/>
          </a:p>
        </p:txBody>
      </p:sp>
    </p:spTree>
    <p:extLst>
      <p:ext uri="{BB962C8B-B14F-4D97-AF65-F5344CB8AC3E}">
        <p14:creationId xmlns:p14="http://schemas.microsoft.com/office/powerpoint/2010/main" val="3637324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a:extLst>
              <a:ext uri="{FF2B5EF4-FFF2-40B4-BE49-F238E27FC236}">
                <a16:creationId xmlns:a16="http://schemas.microsoft.com/office/drawing/2014/main" id="{EB147F74-58D1-44BC-9EAD-0A56D179D8D0}"/>
              </a:ext>
            </a:extLst>
          </p:cNvPr>
          <p:cNvSpPr>
            <a:spLocks noGrp="1"/>
          </p:cNvSpPr>
          <p:nvPr>
            <p:ph type="subTitle" idx="1"/>
          </p:nvPr>
        </p:nvSpPr>
        <p:spPr>
          <a:xfrm>
            <a:off x="5589624" y="5955762"/>
            <a:ext cx="6378176" cy="1101790"/>
          </a:xfrm>
        </p:spPr>
        <p:txBody>
          <a:bodyPr>
            <a:normAutofit/>
          </a:bodyPr>
          <a:lstStyle/>
          <a:p>
            <a:pPr algn="r">
              <a:spcBef>
                <a:spcPts val="0"/>
              </a:spcBef>
            </a:pPr>
            <a:r>
              <a:rPr lang="fr-BE" b="1" dirty="0">
                <a:solidFill>
                  <a:srgbClr val="FF0000"/>
                </a:solidFill>
                <a:latin typeface="+mj-lt"/>
              </a:rPr>
              <a:t>Simon </a:t>
            </a:r>
            <a:r>
              <a:rPr lang="fr-BE" b="1" dirty="0" err="1">
                <a:solidFill>
                  <a:srgbClr val="FF0000"/>
                </a:solidFill>
                <a:latin typeface="+mj-lt"/>
              </a:rPr>
              <a:t>Persico</a:t>
            </a:r>
            <a:endParaRPr lang="fr-BE" b="1" dirty="0">
              <a:solidFill>
                <a:srgbClr val="FF0000"/>
              </a:solidFill>
              <a:latin typeface="+mj-lt"/>
            </a:endParaRPr>
          </a:p>
          <a:p>
            <a:pPr algn="r">
              <a:spcBef>
                <a:spcPts val="0"/>
              </a:spcBef>
              <a:spcAft>
                <a:spcPts val="1200"/>
              </a:spcAft>
            </a:pPr>
            <a:r>
              <a:rPr lang="fr-BE" dirty="0">
                <a:latin typeface="+mj-lt"/>
              </a:rPr>
              <a:t>Sciences Po Grenoble, Pacte</a:t>
            </a:r>
            <a:endParaRPr lang="fr-FR" sz="3200" dirty="0">
              <a:latin typeface="+mj-lt"/>
            </a:endParaRPr>
          </a:p>
        </p:txBody>
      </p:sp>
      <p:sp>
        <p:nvSpPr>
          <p:cNvPr id="6" name="Titre 1"/>
          <p:cNvSpPr txBox="1">
            <a:spLocks/>
          </p:cNvSpPr>
          <p:nvPr/>
        </p:nvSpPr>
        <p:spPr>
          <a:xfrm>
            <a:off x="1671063" y="2023938"/>
            <a:ext cx="8389455" cy="3347478"/>
          </a:xfrm>
          <a:prstGeom prst="rect">
            <a:avLst/>
          </a:prstGeom>
        </p:spPr>
        <p:txBody>
          <a:bodyPr vert="horz" lIns="91440" tIns="45720" rIns="91440" bIns="45720" rtlCol="0" anchor="b">
            <a:normAutofit lnSpcReduction="10000"/>
          </a:bodyPr>
          <a:lstStyle>
            <a:lvl1pPr algn="ctr" defTabSz="914332"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1800"/>
              </a:spcBef>
            </a:pPr>
            <a:r>
              <a:rPr lang="fr-FR" sz="3600" b="1" i="1" dirty="0">
                <a:solidFill>
                  <a:srgbClr val="FF0000"/>
                </a:solidFill>
              </a:rPr>
              <a:t>Les conflits autour de l’écologie et la transformation des démocraties en Europe de l’Ouest</a:t>
            </a:r>
          </a:p>
          <a:p>
            <a:pPr>
              <a:spcBef>
                <a:spcPts val="1800"/>
              </a:spcBef>
            </a:pPr>
            <a:endParaRPr lang="fr-FR" sz="3600" dirty="0"/>
          </a:p>
          <a:p>
            <a:pPr>
              <a:spcBef>
                <a:spcPts val="1800"/>
              </a:spcBef>
            </a:pPr>
            <a:r>
              <a:rPr lang="fr-FR" sz="2600" dirty="0"/>
              <a:t>Université Savoie-Mont-Blanc</a:t>
            </a:r>
          </a:p>
          <a:p>
            <a:pPr>
              <a:spcBef>
                <a:spcPts val="1800"/>
              </a:spcBef>
            </a:pPr>
            <a:r>
              <a:rPr lang="fr-FR" sz="2600" dirty="0"/>
              <a:t>13 mars 2025</a:t>
            </a:r>
            <a:endParaRPr lang="fr-FR" sz="3000"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88" y="270730"/>
            <a:ext cx="5748502" cy="1168862"/>
          </a:xfrm>
          <a:prstGeom prst="rect">
            <a:avLst/>
          </a:prstGeom>
        </p:spPr>
      </p:pic>
    </p:spTree>
    <p:extLst>
      <p:ext uri="{BB962C8B-B14F-4D97-AF65-F5344CB8AC3E}">
        <p14:creationId xmlns:p14="http://schemas.microsoft.com/office/powerpoint/2010/main" val="1058625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rot="5400000">
            <a:off x="2665200" y="-2665200"/>
            <a:ext cx="6861600" cy="12192000"/>
          </a:xfrm>
          <a:prstGeom prst="rect">
            <a:avLst/>
          </a:prstGeom>
          <a:solidFill>
            <a:srgbClr val="FF0000"/>
          </a:solidFill>
          <a:ln w="9525">
            <a:solidFill>
              <a:schemeClr val="accent1"/>
            </a:solidFill>
            <a:miter lim="800000"/>
            <a:headEnd/>
            <a:tailEnd/>
          </a:ln>
        </p:spPr>
        <p:txBody>
          <a:bodyPr wrap="none" anchor="ctr"/>
          <a:lstStyle/>
          <a:p>
            <a:endParaRPr lang="fr-FR" dirty="0"/>
          </a:p>
        </p:txBody>
      </p:sp>
      <p:sp>
        <p:nvSpPr>
          <p:cNvPr id="10" name="Rectangle 2"/>
          <p:cNvSpPr txBox="1">
            <a:spLocks noChangeArrowheads="1"/>
          </p:cNvSpPr>
          <p:nvPr/>
        </p:nvSpPr>
        <p:spPr>
          <a:xfrm>
            <a:off x="414779" y="251999"/>
            <a:ext cx="11355912" cy="11426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b="1" dirty="0">
                <a:solidFill>
                  <a:schemeClr val="bg1"/>
                </a:solidFill>
              </a:rPr>
              <a:t>2. Le clivage Ecologie / Productivisme</a:t>
            </a:r>
          </a:p>
          <a:p>
            <a:pPr algn="ctr"/>
            <a:r>
              <a:rPr lang="fr-FR" sz="3600" b="1" dirty="0">
                <a:solidFill>
                  <a:schemeClr val="bg1"/>
                </a:solidFill>
              </a:rPr>
              <a:t>Idéologie, organisations et changement social</a:t>
            </a:r>
          </a:p>
        </p:txBody>
      </p:sp>
      <p:pic>
        <p:nvPicPr>
          <p:cNvPr id="3" name="Image 2"/>
          <p:cNvPicPr>
            <a:picLocks noChangeAspect="1"/>
          </p:cNvPicPr>
          <p:nvPr/>
        </p:nvPicPr>
        <p:blipFill>
          <a:blip r:embed="rId2"/>
          <a:stretch>
            <a:fillRect/>
          </a:stretch>
        </p:blipFill>
        <p:spPr>
          <a:xfrm>
            <a:off x="1585514" y="1510438"/>
            <a:ext cx="9014442" cy="5069160"/>
          </a:xfrm>
          <a:prstGeom prst="rect">
            <a:avLst/>
          </a:prstGeom>
        </p:spPr>
      </p:pic>
    </p:spTree>
    <p:extLst>
      <p:ext uri="{BB962C8B-B14F-4D97-AF65-F5344CB8AC3E}">
        <p14:creationId xmlns:p14="http://schemas.microsoft.com/office/powerpoint/2010/main" val="2248763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330691" y="252000"/>
            <a:ext cx="10440000" cy="7200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FF0000"/>
                </a:solidFill>
              </a:rPr>
              <a:t>La théorie des clivages pour expliquer la politisation des conflits </a:t>
            </a:r>
          </a:p>
        </p:txBody>
      </p:sp>
      <p:sp>
        <p:nvSpPr>
          <p:cNvPr id="9" name="Rectangle 4"/>
          <p:cNvSpPr>
            <a:spLocks noChangeArrowheads="1"/>
          </p:cNvSpPr>
          <p:nvPr/>
        </p:nvSpPr>
        <p:spPr bwMode="auto">
          <a:xfrm rot="5400000">
            <a:off x="-2908800" y="2905200"/>
            <a:ext cx="6861600" cy="1044000"/>
          </a:xfrm>
          <a:prstGeom prst="rect">
            <a:avLst/>
          </a:prstGeom>
          <a:solidFill>
            <a:srgbClr val="FF0000"/>
          </a:solidFill>
          <a:ln w="9525">
            <a:solidFill>
              <a:schemeClr val="accent1"/>
            </a:solidFill>
            <a:miter lim="800000"/>
            <a:headEnd/>
            <a:tailEnd/>
          </a:ln>
        </p:spPr>
        <p:txBody>
          <a:bodyPr wrap="none" anchor="ctr"/>
          <a:lstStyle/>
          <a:p>
            <a:endParaRPr lang="fr-FR" dirty="0"/>
          </a:p>
        </p:txBody>
      </p:sp>
      <p:sp>
        <p:nvSpPr>
          <p:cNvPr id="8" name="Rectangle 992"/>
          <p:cNvSpPr>
            <a:spLocks noChangeArrowheads="1"/>
          </p:cNvSpPr>
          <p:nvPr/>
        </p:nvSpPr>
        <p:spPr bwMode="auto">
          <a:xfrm>
            <a:off x="1336432" y="1188013"/>
            <a:ext cx="10440000" cy="5381599"/>
          </a:xfrm>
          <a:prstGeom prst="rect">
            <a:avLst/>
          </a:prstGeom>
          <a:noFill/>
          <a:ln w="9525">
            <a:noFill/>
            <a:miter lim="800000"/>
            <a:headEnd/>
            <a:tailEnd/>
          </a:ln>
        </p:spPr>
        <p:txBody>
          <a:bodyPr/>
          <a:lstStyle/>
          <a:p>
            <a:pPr marL="342891" indent="-342891" algn="just">
              <a:lnSpc>
                <a:spcPct val="90000"/>
              </a:lnSpc>
              <a:spcBef>
                <a:spcPct val="20000"/>
              </a:spcBef>
              <a:buClr>
                <a:srgbClr val="FF0000"/>
              </a:buClr>
              <a:buFont typeface="Wingdings" pitchFamily="2" charset="2"/>
              <a:buChar char="§"/>
            </a:pPr>
            <a:r>
              <a:rPr lang="fr-FR" sz="2400" dirty="0" err="1">
                <a:solidFill>
                  <a:srgbClr val="FF0000"/>
                </a:solidFill>
                <a:latin typeface="Calibri Light" pitchFamily="34" charset="0"/>
              </a:rPr>
              <a:t>Lipset</a:t>
            </a:r>
            <a:r>
              <a:rPr lang="fr-FR" sz="2400" dirty="0">
                <a:solidFill>
                  <a:srgbClr val="FF0000"/>
                </a:solidFill>
                <a:latin typeface="Calibri Light" pitchFamily="34" charset="0"/>
              </a:rPr>
              <a:t> et </a:t>
            </a:r>
            <a:r>
              <a:rPr lang="fr-FR" sz="2400" dirty="0" err="1">
                <a:solidFill>
                  <a:srgbClr val="FF0000"/>
                </a:solidFill>
                <a:latin typeface="Calibri Light" pitchFamily="34" charset="0"/>
              </a:rPr>
              <a:t>Rokkan</a:t>
            </a:r>
            <a:r>
              <a:rPr lang="fr-FR" sz="2400" dirty="0">
                <a:solidFill>
                  <a:srgbClr val="FF0000"/>
                </a:solidFill>
                <a:latin typeface="Calibri Light" pitchFamily="34" charset="0"/>
              </a:rPr>
              <a:t>, 1967</a:t>
            </a:r>
          </a:p>
          <a:p>
            <a:pPr marL="342891" indent="-342891" algn="just">
              <a:lnSpc>
                <a:spcPct val="90000"/>
              </a:lnSpc>
              <a:spcBef>
                <a:spcPct val="20000"/>
              </a:spcBef>
              <a:buClr>
                <a:srgbClr val="FF0000"/>
              </a:buClr>
              <a:buFont typeface="Wingdings" pitchFamily="2" charset="2"/>
              <a:buChar char="§"/>
            </a:pPr>
            <a:r>
              <a:rPr lang="fr-FR" sz="2400" dirty="0">
                <a:solidFill>
                  <a:srgbClr val="FF0000"/>
                </a:solidFill>
                <a:latin typeface="Calibri Light" pitchFamily="34" charset="0"/>
              </a:rPr>
              <a:t>Les sociétés d'Europe occidentale ont connu deux grandes révolutions</a:t>
            </a:r>
          </a:p>
          <a:p>
            <a:pPr marL="800091" lvl="1" indent="-342891" algn="just">
              <a:lnSpc>
                <a:spcPct val="90000"/>
              </a:lnSpc>
              <a:spcBef>
                <a:spcPct val="20000"/>
              </a:spcBef>
              <a:buClr>
                <a:srgbClr val="FF0000"/>
              </a:buClr>
              <a:buFont typeface="Wingdings" pitchFamily="2" charset="2"/>
              <a:buChar char="§"/>
            </a:pPr>
            <a:r>
              <a:rPr lang="fr-FR" sz="2000" dirty="0">
                <a:latin typeface="Calibri Light" pitchFamily="34" charset="0"/>
              </a:rPr>
              <a:t>La révolution nationale : développement de l'État-nation</a:t>
            </a:r>
          </a:p>
          <a:p>
            <a:pPr marL="800091" lvl="1" indent="-342891" algn="just">
              <a:lnSpc>
                <a:spcPct val="90000"/>
              </a:lnSpc>
              <a:spcBef>
                <a:spcPct val="20000"/>
              </a:spcBef>
              <a:buClr>
                <a:srgbClr val="FF0000"/>
              </a:buClr>
              <a:buFont typeface="Wingdings" pitchFamily="2" charset="2"/>
              <a:buChar char="§"/>
            </a:pPr>
            <a:r>
              <a:rPr lang="fr-FR" sz="2000" dirty="0">
                <a:latin typeface="Calibri Light" pitchFamily="34" charset="0"/>
              </a:rPr>
              <a:t>La révolution industrielle</a:t>
            </a:r>
          </a:p>
          <a:p>
            <a:pPr marL="800091" lvl="1" indent="-342891" algn="just">
              <a:lnSpc>
                <a:spcPct val="90000"/>
              </a:lnSpc>
              <a:spcBef>
                <a:spcPct val="20000"/>
              </a:spcBef>
              <a:buClr>
                <a:srgbClr val="FF0000"/>
              </a:buClr>
              <a:buFont typeface="Wingdings" pitchFamily="2" charset="2"/>
              <a:buChar char="§"/>
            </a:pPr>
            <a:endParaRPr lang="fr-FR" sz="2000" dirty="0">
              <a:latin typeface="Calibri Light" pitchFamily="34" charset="0"/>
            </a:endParaRPr>
          </a:p>
          <a:p>
            <a:pPr marL="342891" indent="-342891" algn="just">
              <a:lnSpc>
                <a:spcPct val="90000"/>
              </a:lnSpc>
              <a:spcBef>
                <a:spcPct val="20000"/>
              </a:spcBef>
              <a:buClr>
                <a:srgbClr val="FF0000"/>
              </a:buClr>
              <a:buFont typeface="Wingdings" pitchFamily="2" charset="2"/>
              <a:buChar char="§"/>
            </a:pPr>
            <a:r>
              <a:rPr lang="fr-FR" sz="2400" dirty="0">
                <a:solidFill>
                  <a:srgbClr val="FF0000"/>
                </a:solidFill>
                <a:latin typeface="Calibri Light" pitchFamily="34" charset="0"/>
              </a:rPr>
              <a:t>Les systèmes de partis ouest-européens étaient structurés selon quatre clivages principaux</a:t>
            </a:r>
            <a:endParaRPr lang="fr-FR" sz="2000" dirty="0">
              <a:solidFill>
                <a:srgbClr val="FF0000"/>
              </a:solidFill>
              <a:latin typeface="Calibri Light" pitchFamily="34" charset="0"/>
            </a:endParaRPr>
          </a:p>
          <a:p>
            <a:pPr marL="800091" lvl="1" indent="-342891" algn="just">
              <a:lnSpc>
                <a:spcPct val="90000"/>
              </a:lnSpc>
              <a:spcBef>
                <a:spcPct val="20000"/>
              </a:spcBef>
              <a:buClr>
                <a:srgbClr val="FF0000"/>
              </a:buClr>
              <a:buFont typeface="Wingdings" pitchFamily="2" charset="2"/>
              <a:buChar char="§"/>
            </a:pPr>
            <a:r>
              <a:rPr lang="fr-FR" sz="2000" dirty="0">
                <a:latin typeface="Calibri Light" pitchFamily="34" charset="0"/>
              </a:rPr>
              <a:t>Église vs. État</a:t>
            </a:r>
          </a:p>
          <a:p>
            <a:pPr marL="800091" lvl="1" indent="-342891" algn="just">
              <a:lnSpc>
                <a:spcPct val="90000"/>
              </a:lnSpc>
              <a:spcBef>
                <a:spcPct val="20000"/>
              </a:spcBef>
              <a:buClr>
                <a:srgbClr val="FF0000"/>
              </a:buClr>
              <a:buFont typeface="Wingdings" pitchFamily="2" charset="2"/>
              <a:buChar char="§"/>
            </a:pPr>
            <a:r>
              <a:rPr lang="fr-FR" sz="2000" dirty="0">
                <a:latin typeface="Calibri Light" pitchFamily="34" charset="0"/>
              </a:rPr>
              <a:t>Périphérie vs. centre</a:t>
            </a:r>
          </a:p>
          <a:p>
            <a:pPr marL="800091" lvl="1" indent="-342891" algn="just">
              <a:lnSpc>
                <a:spcPct val="90000"/>
              </a:lnSpc>
              <a:spcBef>
                <a:spcPct val="20000"/>
              </a:spcBef>
              <a:buClr>
                <a:srgbClr val="FF0000"/>
              </a:buClr>
              <a:buFont typeface="Wingdings" pitchFamily="2" charset="2"/>
              <a:buChar char="§"/>
            </a:pPr>
            <a:r>
              <a:rPr lang="fr-FR" sz="2000" dirty="0">
                <a:latin typeface="Calibri Light" pitchFamily="34" charset="0"/>
              </a:rPr>
              <a:t>Travailleurs vs. propriétaires</a:t>
            </a:r>
          </a:p>
          <a:p>
            <a:pPr marL="800091" lvl="1" indent="-342891" algn="just">
              <a:lnSpc>
                <a:spcPct val="90000"/>
              </a:lnSpc>
              <a:spcBef>
                <a:spcPct val="20000"/>
              </a:spcBef>
              <a:buClr>
                <a:srgbClr val="FF0000"/>
              </a:buClr>
              <a:buFont typeface="Wingdings" pitchFamily="2" charset="2"/>
              <a:buChar char="§"/>
            </a:pPr>
            <a:r>
              <a:rPr lang="fr-FR" sz="2000" dirty="0">
                <a:latin typeface="Calibri Light" pitchFamily="34" charset="0"/>
              </a:rPr>
              <a:t>Rural vs. urbain</a:t>
            </a:r>
          </a:p>
          <a:p>
            <a:pPr marL="342891" indent="-342891" algn="just">
              <a:lnSpc>
                <a:spcPct val="90000"/>
              </a:lnSpc>
              <a:spcBef>
                <a:spcPct val="20000"/>
              </a:spcBef>
              <a:buClr>
                <a:srgbClr val="FF0000"/>
              </a:buClr>
              <a:buFont typeface="Wingdings" pitchFamily="2" charset="2"/>
              <a:buChar char="§"/>
            </a:pPr>
            <a:endParaRPr lang="fr-FR" sz="2000" dirty="0">
              <a:latin typeface="Calibri Light" pitchFamily="34" charset="0"/>
            </a:endParaRPr>
          </a:p>
          <a:p>
            <a:pPr marL="342891" indent="-342891" algn="just">
              <a:lnSpc>
                <a:spcPct val="90000"/>
              </a:lnSpc>
              <a:spcBef>
                <a:spcPct val="20000"/>
              </a:spcBef>
              <a:buClr>
                <a:srgbClr val="FF0000"/>
              </a:buClr>
              <a:buFont typeface="Wingdings" pitchFamily="2" charset="2"/>
              <a:buChar char="§"/>
            </a:pPr>
            <a:r>
              <a:rPr lang="fr-FR" sz="2400" dirty="0">
                <a:solidFill>
                  <a:srgbClr val="FF0000"/>
                </a:solidFill>
                <a:latin typeface="Calibri Light" pitchFamily="34" charset="0"/>
              </a:rPr>
              <a:t>Pour qu'un clivage soit politisé, il faut qu'il y ait (Bartolini et Mair, 1990)</a:t>
            </a:r>
            <a:endParaRPr lang="fr-FR" sz="2000" dirty="0">
              <a:solidFill>
                <a:srgbClr val="FF0000"/>
              </a:solidFill>
              <a:latin typeface="Calibri Light" pitchFamily="34" charset="0"/>
            </a:endParaRPr>
          </a:p>
          <a:p>
            <a:pPr marL="800091" lvl="1" indent="-342891" algn="just">
              <a:lnSpc>
                <a:spcPct val="90000"/>
              </a:lnSpc>
              <a:spcBef>
                <a:spcPct val="20000"/>
              </a:spcBef>
              <a:buClr>
                <a:srgbClr val="FF0000"/>
              </a:buClr>
              <a:buFont typeface="Wingdings" pitchFamily="2" charset="2"/>
              <a:buChar char="§"/>
            </a:pPr>
            <a:r>
              <a:rPr lang="fr-FR" sz="2000" dirty="0">
                <a:latin typeface="Calibri Light" pitchFamily="34" charset="0"/>
              </a:rPr>
              <a:t>Une dimension idéologique</a:t>
            </a:r>
          </a:p>
          <a:p>
            <a:pPr marL="800091" lvl="1" indent="-342891" algn="just">
              <a:lnSpc>
                <a:spcPct val="90000"/>
              </a:lnSpc>
              <a:spcBef>
                <a:spcPct val="20000"/>
              </a:spcBef>
              <a:buClr>
                <a:srgbClr val="FF0000"/>
              </a:buClr>
              <a:buFont typeface="Wingdings" pitchFamily="2" charset="2"/>
              <a:buChar char="§"/>
            </a:pPr>
            <a:r>
              <a:rPr lang="fr-FR" sz="2000" dirty="0">
                <a:latin typeface="Calibri Light" pitchFamily="34" charset="0"/>
              </a:rPr>
              <a:t>Une dimension socioculturelle</a:t>
            </a:r>
          </a:p>
          <a:p>
            <a:pPr marL="800091" lvl="1" indent="-342891" algn="just">
              <a:lnSpc>
                <a:spcPct val="90000"/>
              </a:lnSpc>
              <a:spcBef>
                <a:spcPct val="20000"/>
              </a:spcBef>
              <a:buClr>
                <a:srgbClr val="FF0000"/>
              </a:buClr>
              <a:buFont typeface="Wingdings" pitchFamily="2" charset="2"/>
              <a:buChar char="§"/>
            </a:pPr>
            <a:r>
              <a:rPr lang="fr-FR" sz="2000" dirty="0">
                <a:latin typeface="Calibri Light" pitchFamily="34" charset="0"/>
              </a:rPr>
              <a:t>Une dimension organisationnelle (partis)</a:t>
            </a:r>
          </a:p>
          <a:p>
            <a:pPr lvl="1" algn="just">
              <a:lnSpc>
                <a:spcPct val="90000"/>
              </a:lnSpc>
              <a:spcBef>
                <a:spcPct val="20000"/>
              </a:spcBef>
              <a:buClr>
                <a:srgbClr val="FF0000"/>
              </a:buClr>
            </a:pPr>
            <a:endParaRPr lang="fr-FR" sz="2000" dirty="0">
              <a:latin typeface="Calibri Light" pitchFamily="34" charset="0"/>
            </a:endParaRPr>
          </a:p>
          <a:p>
            <a:pPr marL="342840" lvl="1" indent="-342874" algn="just">
              <a:lnSpc>
                <a:spcPct val="90000"/>
              </a:lnSpc>
              <a:spcBef>
                <a:spcPct val="20000"/>
              </a:spcBef>
              <a:buClr>
                <a:srgbClr val="FF0000"/>
              </a:buClr>
              <a:buFont typeface="Wingdings" pitchFamily="2" charset="2"/>
              <a:buChar char="§"/>
            </a:pPr>
            <a:endParaRPr lang="fr-FR" sz="2000" dirty="0">
              <a:latin typeface="Calibri Light" pitchFamily="34" charset="0"/>
            </a:endParaRPr>
          </a:p>
          <a:p>
            <a:pPr marL="800040" lvl="1" indent="-342874" algn="just">
              <a:lnSpc>
                <a:spcPct val="90000"/>
              </a:lnSpc>
              <a:spcBef>
                <a:spcPct val="20000"/>
              </a:spcBef>
              <a:buClr>
                <a:srgbClr val="FF0000"/>
              </a:buClr>
              <a:buFont typeface="Wingdings" pitchFamily="2" charset="2"/>
              <a:buChar char="§"/>
            </a:pPr>
            <a:endParaRPr lang="fr-FR" sz="2000" dirty="0">
              <a:latin typeface="Calibri Light" pitchFamily="34" charset="0"/>
            </a:endParaRPr>
          </a:p>
        </p:txBody>
      </p:sp>
      <p:sp>
        <p:nvSpPr>
          <p:cNvPr id="5" name="ZoneTexte 4">
            <a:extLst>
              <a:ext uri="{FF2B5EF4-FFF2-40B4-BE49-F238E27FC236}">
                <a16:creationId xmlns:a16="http://schemas.microsoft.com/office/drawing/2014/main" id="{EB99BAB6-9D2A-4310-8C06-9A014DC62EBA}"/>
              </a:ext>
            </a:extLst>
          </p:cNvPr>
          <p:cNvSpPr txBox="1"/>
          <p:nvPr/>
        </p:nvSpPr>
        <p:spPr>
          <a:xfrm>
            <a:off x="270556" y="665383"/>
            <a:ext cx="492443" cy="5655214"/>
          </a:xfrm>
          <a:prstGeom prst="rect">
            <a:avLst/>
          </a:prstGeom>
          <a:noFill/>
        </p:spPr>
        <p:txBody>
          <a:bodyPr vert="vert270" wrap="square" rtlCol="0">
            <a:spAutoFit/>
          </a:bodyPr>
          <a:lstStyle/>
          <a:p>
            <a:pPr marL="342900" indent="-342900"/>
            <a:r>
              <a:rPr lang="fr-FR" sz="2000" dirty="0">
                <a:solidFill>
                  <a:schemeClr val="bg1"/>
                </a:solidFill>
              </a:rPr>
              <a:t>2. Le clivage Ecologie / Productivisme</a:t>
            </a:r>
          </a:p>
        </p:txBody>
      </p:sp>
    </p:spTree>
    <p:extLst>
      <p:ext uri="{BB962C8B-B14F-4D97-AF65-F5344CB8AC3E}">
        <p14:creationId xmlns:p14="http://schemas.microsoft.com/office/powerpoint/2010/main" val="379755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330691" y="252000"/>
            <a:ext cx="10440000" cy="7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FF0000"/>
                </a:solidFill>
              </a:rPr>
              <a:t>La fin d’un long « gel des clivages »</a:t>
            </a:r>
          </a:p>
        </p:txBody>
      </p:sp>
      <p:sp>
        <p:nvSpPr>
          <p:cNvPr id="9" name="Rectangle 4"/>
          <p:cNvSpPr>
            <a:spLocks noChangeArrowheads="1"/>
          </p:cNvSpPr>
          <p:nvPr/>
        </p:nvSpPr>
        <p:spPr bwMode="auto">
          <a:xfrm rot="5400000">
            <a:off x="-2908800" y="2905200"/>
            <a:ext cx="6861600" cy="1044000"/>
          </a:xfrm>
          <a:prstGeom prst="rect">
            <a:avLst/>
          </a:prstGeom>
          <a:solidFill>
            <a:srgbClr val="FF0000"/>
          </a:solidFill>
          <a:ln w="9525">
            <a:solidFill>
              <a:schemeClr val="accent1"/>
            </a:solidFill>
            <a:miter lim="800000"/>
            <a:headEnd/>
            <a:tailEnd/>
          </a:ln>
        </p:spPr>
        <p:txBody>
          <a:bodyPr wrap="none" anchor="ctr"/>
          <a:lstStyle/>
          <a:p>
            <a:endParaRPr lang="fr-FR" dirty="0"/>
          </a:p>
        </p:txBody>
      </p:sp>
      <p:sp>
        <p:nvSpPr>
          <p:cNvPr id="8" name="Rectangle 992"/>
          <p:cNvSpPr>
            <a:spLocks noChangeArrowheads="1"/>
          </p:cNvSpPr>
          <p:nvPr/>
        </p:nvSpPr>
        <p:spPr bwMode="auto">
          <a:xfrm>
            <a:off x="1336432" y="1188013"/>
            <a:ext cx="10440000" cy="5381599"/>
          </a:xfrm>
          <a:prstGeom prst="rect">
            <a:avLst/>
          </a:prstGeom>
          <a:noFill/>
          <a:ln w="9525">
            <a:noFill/>
            <a:miter lim="800000"/>
            <a:headEnd/>
            <a:tailEnd/>
          </a:ln>
        </p:spPr>
        <p:txBody>
          <a:bodyPr/>
          <a:lstStyle/>
          <a:p>
            <a:pPr marL="342891" indent="-342891">
              <a:lnSpc>
                <a:spcPct val="90000"/>
              </a:lnSpc>
              <a:spcBef>
                <a:spcPct val="20000"/>
              </a:spcBef>
              <a:buClr>
                <a:srgbClr val="FF0000"/>
              </a:buClr>
              <a:buFont typeface="Wingdings" pitchFamily="2" charset="2"/>
              <a:buChar char="§"/>
            </a:pPr>
            <a:r>
              <a:rPr lang="fr-FR" sz="2400" dirty="0">
                <a:solidFill>
                  <a:srgbClr val="FF0000"/>
                </a:solidFill>
                <a:latin typeface="Calibri Light" pitchFamily="34" charset="0"/>
              </a:rPr>
              <a:t>L’observation d’une grande continuité des systèmes partisans</a:t>
            </a:r>
          </a:p>
          <a:p>
            <a:pPr marL="800040" lvl="1" indent="-342874">
              <a:lnSpc>
                <a:spcPct val="90000"/>
              </a:lnSpc>
              <a:spcBef>
                <a:spcPct val="20000"/>
              </a:spcBef>
              <a:buClr>
                <a:srgbClr val="FF0000"/>
              </a:buClr>
              <a:buFont typeface="Wingdings" pitchFamily="2" charset="2"/>
              <a:buChar char="§"/>
            </a:pPr>
            <a:r>
              <a:rPr lang="fr-FR" sz="2000" dirty="0">
                <a:latin typeface="Calibri Light" pitchFamily="34" charset="0"/>
              </a:rPr>
              <a:t>« The party </a:t>
            </a:r>
            <a:r>
              <a:rPr lang="fr-FR" sz="2000" dirty="0" err="1">
                <a:latin typeface="Calibri Light" pitchFamily="34" charset="0"/>
              </a:rPr>
              <a:t>systems</a:t>
            </a:r>
            <a:r>
              <a:rPr lang="fr-FR" sz="2000" dirty="0">
                <a:latin typeface="Calibri Light" pitchFamily="34" charset="0"/>
              </a:rPr>
              <a:t> of the 1960s </a:t>
            </a:r>
            <a:r>
              <a:rPr lang="fr-FR" sz="2000" dirty="0" err="1">
                <a:latin typeface="Calibri Light" pitchFamily="34" charset="0"/>
              </a:rPr>
              <a:t>reflect</a:t>
            </a:r>
            <a:r>
              <a:rPr lang="fr-FR" sz="2000" dirty="0">
                <a:latin typeface="Calibri Light" pitchFamily="34" charset="0"/>
              </a:rPr>
              <a:t> the </a:t>
            </a:r>
            <a:r>
              <a:rPr lang="fr-FR" sz="2000" dirty="0" err="1">
                <a:latin typeface="Calibri Light" pitchFamily="34" charset="0"/>
              </a:rPr>
              <a:t>cleavage</a:t>
            </a:r>
            <a:r>
              <a:rPr lang="fr-FR" sz="2000" dirty="0">
                <a:latin typeface="Calibri Light" pitchFamily="34" charset="0"/>
              </a:rPr>
              <a:t> structure of the 1920s… [T]</a:t>
            </a:r>
            <a:r>
              <a:rPr lang="fr-FR" sz="2000" dirty="0" err="1">
                <a:latin typeface="Calibri Light" pitchFamily="34" charset="0"/>
              </a:rPr>
              <a:t>he</a:t>
            </a:r>
            <a:r>
              <a:rPr lang="fr-FR" sz="2000" dirty="0">
                <a:latin typeface="Calibri Light" pitchFamily="34" charset="0"/>
              </a:rPr>
              <a:t> party alternatives and in </a:t>
            </a:r>
            <a:r>
              <a:rPr lang="fr-FR" sz="2000" dirty="0" err="1">
                <a:latin typeface="Calibri Light" pitchFamily="34" charset="0"/>
              </a:rPr>
              <a:t>remarkably</a:t>
            </a:r>
            <a:r>
              <a:rPr lang="fr-FR" sz="2000" dirty="0">
                <a:latin typeface="Calibri Light" pitchFamily="34" charset="0"/>
              </a:rPr>
              <a:t> </a:t>
            </a:r>
            <a:r>
              <a:rPr lang="fr-FR" sz="2000" dirty="0" err="1">
                <a:latin typeface="Calibri Light" pitchFamily="34" charset="0"/>
              </a:rPr>
              <a:t>many</a:t>
            </a:r>
            <a:r>
              <a:rPr lang="fr-FR" sz="2000" dirty="0">
                <a:latin typeface="Calibri Light" pitchFamily="34" charset="0"/>
              </a:rPr>
              <a:t> cases, the party </a:t>
            </a:r>
            <a:r>
              <a:rPr lang="fr-FR" sz="2000" dirty="0" err="1">
                <a:latin typeface="Calibri Light" pitchFamily="34" charset="0"/>
              </a:rPr>
              <a:t>organizations</a:t>
            </a:r>
            <a:r>
              <a:rPr lang="fr-FR" sz="2000" dirty="0">
                <a:latin typeface="Calibri Light" pitchFamily="34" charset="0"/>
              </a:rPr>
              <a:t>, are </a:t>
            </a:r>
            <a:r>
              <a:rPr lang="fr-FR" sz="2000" dirty="0" err="1">
                <a:latin typeface="Calibri Light" pitchFamily="34" charset="0"/>
              </a:rPr>
              <a:t>older</a:t>
            </a:r>
            <a:r>
              <a:rPr lang="fr-FR" sz="2000" dirty="0">
                <a:latin typeface="Calibri Light" pitchFamily="34" charset="0"/>
              </a:rPr>
              <a:t> </a:t>
            </a:r>
            <a:r>
              <a:rPr lang="fr-FR" sz="2000" dirty="0" err="1">
                <a:latin typeface="Calibri Light" pitchFamily="34" charset="0"/>
              </a:rPr>
              <a:t>than</a:t>
            </a:r>
            <a:r>
              <a:rPr lang="fr-FR" sz="2000" dirty="0">
                <a:latin typeface="Calibri Light" pitchFamily="34" charset="0"/>
              </a:rPr>
              <a:t> the </a:t>
            </a:r>
            <a:r>
              <a:rPr lang="fr-FR" sz="2000" dirty="0" err="1">
                <a:latin typeface="Calibri Light" pitchFamily="34" charset="0"/>
              </a:rPr>
              <a:t>majority</a:t>
            </a:r>
            <a:r>
              <a:rPr lang="fr-FR" sz="2000" dirty="0">
                <a:latin typeface="Calibri Light" pitchFamily="34" charset="0"/>
              </a:rPr>
              <a:t> of the national </a:t>
            </a:r>
            <a:r>
              <a:rPr lang="fr-FR" sz="2000" dirty="0" err="1">
                <a:latin typeface="Calibri Light" pitchFamily="34" charset="0"/>
              </a:rPr>
              <a:t>electorates</a:t>
            </a:r>
            <a:r>
              <a:rPr lang="fr-FR" sz="2000" dirty="0">
                <a:latin typeface="Calibri Light" pitchFamily="34" charset="0"/>
              </a:rPr>
              <a:t> » (</a:t>
            </a:r>
            <a:r>
              <a:rPr lang="fr-FR" sz="2000" dirty="0" err="1">
                <a:latin typeface="Calibri Light" pitchFamily="34" charset="0"/>
              </a:rPr>
              <a:t>Lipset</a:t>
            </a:r>
            <a:r>
              <a:rPr lang="fr-FR" sz="2000" dirty="0">
                <a:latin typeface="Calibri Light" pitchFamily="34" charset="0"/>
              </a:rPr>
              <a:t> et </a:t>
            </a:r>
            <a:r>
              <a:rPr lang="fr-FR" sz="2000" dirty="0" err="1">
                <a:latin typeface="Calibri Light" pitchFamily="34" charset="0"/>
              </a:rPr>
              <a:t>Rokkan</a:t>
            </a:r>
            <a:r>
              <a:rPr lang="fr-FR" sz="2000" dirty="0">
                <a:latin typeface="Calibri Light" pitchFamily="34" charset="0"/>
              </a:rPr>
              <a:t>, 1967)</a:t>
            </a:r>
          </a:p>
          <a:p>
            <a:pPr marL="342840" indent="-342874">
              <a:lnSpc>
                <a:spcPct val="90000"/>
              </a:lnSpc>
              <a:spcBef>
                <a:spcPct val="20000"/>
              </a:spcBef>
              <a:buClr>
                <a:srgbClr val="FF0000"/>
              </a:buClr>
              <a:buFont typeface="Wingdings" pitchFamily="2" charset="2"/>
              <a:buChar char="§"/>
            </a:pPr>
            <a:endParaRPr lang="fr-FR" sz="2400" dirty="0">
              <a:solidFill>
                <a:srgbClr val="FF0000"/>
              </a:solidFill>
              <a:latin typeface="Calibri Light" pitchFamily="34" charset="0"/>
            </a:endParaRPr>
          </a:p>
          <a:p>
            <a:pPr marL="342840" indent="-342874">
              <a:lnSpc>
                <a:spcPct val="90000"/>
              </a:lnSpc>
              <a:spcBef>
                <a:spcPct val="20000"/>
              </a:spcBef>
              <a:buClr>
                <a:srgbClr val="FF0000"/>
              </a:buClr>
              <a:buFont typeface="Wingdings" pitchFamily="2" charset="2"/>
              <a:buChar char="§"/>
            </a:pPr>
            <a:r>
              <a:rPr lang="fr-FR" sz="2400" dirty="0">
                <a:solidFill>
                  <a:srgbClr val="FF0000"/>
                </a:solidFill>
                <a:latin typeface="Calibri Light" pitchFamily="34" charset="0"/>
              </a:rPr>
              <a:t>Vers un dégel des clivages ?</a:t>
            </a:r>
          </a:p>
          <a:p>
            <a:pPr marL="800040" lvl="1" indent="-342874">
              <a:lnSpc>
                <a:spcPct val="90000"/>
              </a:lnSpc>
              <a:spcBef>
                <a:spcPct val="20000"/>
              </a:spcBef>
              <a:buClr>
                <a:srgbClr val="FF0000"/>
              </a:buClr>
              <a:buFont typeface="Wingdings" pitchFamily="2" charset="2"/>
              <a:buChar char="§"/>
            </a:pPr>
            <a:r>
              <a:rPr lang="fr-FR" sz="2000" dirty="0">
                <a:latin typeface="Calibri Light" pitchFamily="34" charset="0"/>
              </a:rPr>
              <a:t>Transformation radicale des systèmes partisans en Europe</a:t>
            </a:r>
          </a:p>
          <a:p>
            <a:pPr marL="800040" lvl="1" indent="-342874">
              <a:lnSpc>
                <a:spcPct val="90000"/>
              </a:lnSpc>
              <a:spcBef>
                <a:spcPct val="20000"/>
              </a:spcBef>
              <a:buClr>
                <a:srgbClr val="FF0000"/>
              </a:buClr>
              <a:buFont typeface="Wingdings" pitchFamily="2" charset="2"/>
              <a:buChar char="§"/>
            </a:pPr>
            <a:endParaRPr lang="fr-FR" sz="2000" dirty="0">
              <a:latin typeface="Calibri Light" pitchFamily="34" charset="0"/>
            </a:endParaRPr>
          </a:p>
          <a:p>
            <a:pPr marL="800040" lvl="1" indent="-342874">
              <a:lnSpc>
                <a:spcPct val="90000"/>
              </a:lnSpc>
              <a:spcBef>
                <a:spcPct val="20000"/>
              </a:spcBef>
              <a:buClr>
                <a:srgbClr val="FF0000"/>
              </a:buClr>
              <a:buFont typeface="Wingdings" pitchFamily="2" charset="2"/>
              <a:buChar char="§"/>
            </a:pPr>
            <a:endParaRPr lang="fr-FR" sz="2000" dirty="0">
              <a:latin typeface="Calibri Light" pitchFamily="34" charset="0"/>
            </a:endParaRPr>
          </a:p>
        </p:txBody>
      </p:sp>
      <p:sp>
        <p:nvSpPr>
          <p:cNvPr id="11" name="ZoneTexte 10">
            <a:extLst>
              <a:ext uri="{FF2B5EF4-FFF2-40B4-BE49-F238E27FC236}">
                <a16:creationId xmlns:a16="http://schemas.microsoft.com/office/drawing/2014/main" id="{EB99BAB6-9D2A-4310-8C06-9A014DC62EBA}"/>
              </a:ext>
            </a:extLst>
          </p:cNvPr>
          <p:cNvSpPr txBox="1"/>
          <p:nvPr/>
        </p:nvSpPr>
        <p:spPr>
          <a:xfrm>
            <a:off x="270556" y="665383"/>
            <a:ext cx="492443" cy="5655214"/>
          </a:xfrm>
          <a:prstGeom prst="rect">
            <a:avLst/>
          </a:prstGeom>
          <a:noFill/>
        </p:spPr>
        <p:txBody>
          <a:bodyPr vert="vert270" wrap="square" rtlCol="0">
            <a:spAutoFit/>
          </a:bodyPr>
          <a:lstStyle/>
          <a:p>
            <a:pPr marL="342900" indent="-342900"/>
            <a:r>
              <a:rPr lang="fr-FR" sz="2000" dirty="0">
                <a:solidFill>
                  <a:schemeClr val="bg1"/>
                </a:solidFill>
              </a:rPr>
              <a:t>2. Le clivage Ecologie / Productivisme</a:t>
            </a:r>
          </a:p>
        </p:txBody>
      </p:sp>
      <p:sp>
        <p:nvSpPr>
          <p:cNvPr id="2" name="AutoShape 2" descr="Crise mondiale et systèmes partisans - Pierre Martin | Cairn.inf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00" y="2617490"/>
            <a:ext cx="2772641" cy="4240510"/>
          </a:xfrm>
          <a:prstGeom prst="rect">
            <a:avLst/>
          </a:prstGeom>
        </p:spPr>
      </p:pic>
    </p:spTree>
    <p:extLst>
      <p:ext uri="{BB962C8B-B14F-4D97-AF65-F5344CB8AC3E}">
        <p14:creationId xmlns:p14="http://schemas.microsoft.com/office/powerpoint/2010/main" val="329205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330691" y="252000"/>
            <a:ext cx="10440000" cy="7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600" b="1" dirty="0">
                <a:solidFill>
                  <a:srgbClr val="FF0000"/>
                </a:solidFill>
                <a:latin typeface="Calibri Light"/>
              </a:rPr>
              <a:t>Une idéologie écologiste plurielle</a:t>
            </a:r>
            <a:endParaRPr kumimoji="0" lang="fr-FR" sz="3600" b="1" i="0" u="none" strike="noStrike" kern="1200" cap="none" spc="0" normalizeH="0" baseline="0" noProof="0" dirty="0">
              <a:ln>
                <a:noFill/>
              </a:ln>
              <a:solidFill>
                <a:srgbClr val="FF0000"/>
              </a:solidFill>
              <a:effectLst/>
              <a:uLnTx/>
              <a:uFillTx/>
              <a:latin typeface="Calibri Light"/>
              <a:ea typeface="+mj-ea"/>
              <a:cs typeface="+mj-cs"/>
            </a:endParaRPr>
          </a:p>
        </p:txBody>
      </p:sp>
      <p:sp>
        <p:nvSpPr>
          <p:cNvPr id="9" name="Rectangle 4"/>
          <p:cNvSpPr>
            <a:spLocks noChangeArrowheads="1"/>
          </p:cNvSpPr>
          <p:nvPr/>
        </p:nvSpPr>
        <p:spPr bwMode="auto">
          <a:xfrm rot="5400000">
            <a:off x="-2908800" y="2905200"/>
            <a:ext cx="6861600" cy="1044000"/>
          </a:xfrm>
          <a:prstGeom prst="rect">
            <a:avLst/>
          </a:prstGeom>
          <a:solidFill>
            <a:srgbClr val="FF0000"/>
          </a:solidFill>
          <a:ln w="9525">
            <a:solidFill>
              <a:schemeClr val="accent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Tableau 4"/>
          <p:cNvGraphicFramePr>
            <a:graphicFrameLocks noGrp="1"/>
          </p:cNvGraphicFramePr>
          <p:nvPr>
            <p:extLst>
              <p:ext uri="{D42A27DB-BD31-4B8C-83A1-F6EECF244321}">
                <p14:modId xmlns:p14="http://schemas.microsoft.com/office/powerpoint/2010/main" val="3878562660"/>
              </p:ext>
            </p:extLst>
          </p:nvPr>
        </p:nvGraphicFramePr>
        <p:xfrm>
          <a:off x="1798819" y="1188014"/>
          <a:ext cx="9513357" cy="5132583"/>
        </p:xfrm>
        <a:graphic>
          <a:graphicData uri="http://schemas.openxmlformats.org/drawingml/2006/table">
            <a:tbl>
              <a:tblPr firstRow="1" bandRow="1">
                <a:tableStyleId>{68D230F3-CF80-4859-8CE7-A43EE81993B5}</a:tableStyleId>
              </a:tblPr>
              <a:tblGrid>
                <a:gridCol w="2713447">
                  <a:extLst>
                    <a:ext uri="{9D8B030D-6E8A-4147-A177-3AD203B41FA5}">
                      <a16:colId xmlns:a16="http://schemas.microsoft.com/office/drawing/2014/main" val="751659833"/>
                    </a:ext>
                  </a:extLst>
                </a:gridCol>
                <a:gridCol w="3496151">
                  <a:extLst>
                    <a:ext uri="{9D8B030D-6E8A-4147-A177-3AD203B41FA5}">
                      <a16:colId xmlns:a16="http://schemas.microsoft.com/office/drawing/2014/main" val="1507447331"/>
                    </a:ext>
                  </a:extLst>
                </a:gridCol>
                <a:gridCol w="3303759">
                  <a:extLst>
                    <a:ext uri="{9D8B030D-6E8A-4147-A177-3AD203B41FA5}">
                      <a16:colId xmlns:a16="http://schemas.microsoft.com/office/drawing/2014/main" val="1712452091"/>
                    </a:ext>
                  </a:extLst>
                </a:gridCol>
              </a:tblGrid>
              <a:tr h="821454">
                <a:tc>
                  <a:txBody>
                    <a:bodyPr/>
                    <a:lstStyle/>
                    <a:p>
                      <a:pPr algn="ctr"/>
                      <a:endParaRPr lang="fr-FR" sz="2400" b="1" dirty="0"/>
                    </a:p>
                  </a:txBody>
                  <a:tcPr anchor="ctr">
                    <a:solidFill>
                      <a:schemeClr val="accent6">
                        <a:lumMod val="20000"/>
                        <a:lumOff val="80000"/>
                      </a:schemeClr>
                    </a:solidFill>
                  </a:tcPr>
                </a:tc>
                <a:tc>
                  <a:txBody>
                    <a:bodyPr/>
                    <a:lstStyle/>
                    <a:p>
                      <a:pPr algn="ctr"/>
                      <a:r>
                        <a:rPr lang="fr-FR" sz="2400" dirty="0"/>
                        <a:t>Autoritarisme</a:t>
                      </a:r>
                    </a:p>
                  </a:txBody>
                  <a:tcPr anchor="ctr">
                    <a:solidFill>
                      <a:schemeClr val="accent6">
                        <a:lumMod val="20000"/>
                        <a:lumOff val="80000"/>
                      </a:schemeClr>
                    </a:solidFill>
                  </a:tcPr>
                </a:tc>
                <a:tc>
                  <a:txBody>
                    <a:bodyPr/>
                    <a:lstStyle/>
                    <a:p>
                      <a:pPr algn="ctr"/>
                      <a:r>
                        <a:rPr lang="fr-FR" sz="2400" dirty="0"/>
                        <a:t>Démocratie</a:t>
                      </a:r>
                    </a:p>
                  </a:txBody>
                  <a:tcPr anchor="ctr">
                    <a:solidFill>
                      <a:schemeClr val="accent6">
                        <a:lumMod val="20000"/>
                        <a:lumOff val="80000"/>
                      </a:schemeClr>
                    </a:solidFill>
                  </a:tcPr>
                </a:tc>
                <a:extLst>
                  <a:ext uri="{0D108BD9-81ED-4DB2-BD59-A6C34878D82A}">
                    <a16:rowId xmlns:a16="http://schemas.microsoft.com/office/drawing/2014/main" val="3497477898"/>
                  </a:ext>
                </a:extLst>
              </a:tr>
              <a:tr h="1421695">
                <a:tc>
                  <a:txBody>
                    <a:bodyPr/>
                    <a:lstStyle/>
                    <a:p>
                      <a:pPr algn="ctr"/>
                      <a:r>
                        <a:rPr lang="fr-FR" sz="2400" b="1" dirty="0"/>
                        <a:t>Eco-centrisme</a:t>
                      </a: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fr-FR" sz="2000" dirty="0"/>
                        <a:t>Ecologie profonde</a:t>
                      </a:r>
                      <a:r>
                        <a:rPr lang="fr-FR" sz="2000" baseline="0" dirty="0"/>
                        <a:t> </a:t>
                      </a:r>
                    </a:p>
                    <a:p>
                      <a:pPr marL="0" marR="0" lvl="0" indent="0" algn="ctr" defTabSz="914332" rtl="0" eaLnBrk="1" fontAlgn="auto" latinLnBrk="0" hangingPunct="1">
                        <a:lnSpc>
                          <a:spcPct val="100000"/>
                        </a:lnSpc>
                        <a:spcBef>
                          <a:spcPts val="0"/>
                        </a:spcBef>
                        <a:spcAft>
                          <a:spcPts val="0"/>
                        </a:spcAft>
                        <a:buClrTx/>
                        <a:buSzTx/>
                        <a:buFontTx/>
                        <a:buNone/>
                        <a:tabLst/>
                        <a:defRPr/>
                      </a:pPr>
                      <a:r>
                        <a:rPr lang="fr-FR" sz="2000" baseline="0" dirty="0"/>
                        <a:t>Arne </a:t>
                      </a:r>
                      <a:r>
                        <a:rPr lang="fr-FR" sz="2000" baseline="0" dirty="0" err="1"/>
                        <a:t>Naess</a:t>
                      </a:r>
                      <a:endParaRPr lang="fr-FR" sz="2000" baseline="0" dirty="0"/>
                    </a:p>
                  </a:txBody>
                  <a:tcPr anchor="ctr"/>
                </a:tc>
                <a:tc>
                  <a:txBody>
                    <a:bodyPr/>
                    <a:lstStyle/>
                    <a:p>
                      <a:pPr algn="ctr"/>
                      <a:r>
                        <a:rPr lang="fr-FR" sz="2000" dirty="0"/>
                        <a:t>Ecologie libertaire et sociale</a:t>
                      </a:r>
                    </a:p>
                    <a:p>
                      <a:pPr algn="ctr"/>
                      <a:r>
                        <a:rPr lang="fr-FR" sz="2000" dirty="0"/>
                        <a:t>Murray </a:t>
                      </a:r>
                      <a:r>
                        <a:rPr lang="fr-FR" sz="2000" dirty="0" err="1"/>
                        <a:t>Bookchin</a:t>
                      </a:r>
                      <a:endParaRPr lang="fr-FR" sz="2000" dirty="0"/>
                    </a:p>
                  </a:txBody>
                  <a:tcPr anchor="ctr"/>
                </a:tc>
                <a:extLst>
                  <a:ext uri="{0D108BD9-81ED-4DB2-BD59-A6C34878D82A}">
                    <a16:rowId xmlns:a16="http://schemas.microsoft.com/office/drawing/2014/main" val="3083934336"/>
                  </a:ext>
                </a:extLst>
              </a:tr>
              <a:tr h="1444717">
                <a:tc>
                  <a:txBody>
                    <a:bodyPr/>
                    <a:lstStyle/>
                    <a:p>
                      <a:pPr algn="ctr"/>
                      <a:endParaRPr lang="fr-FR" sz="2400" b="1" dirty="0"/>
                    </a:p>
                  </a:txBody>
                  <a:tcPr anchor="ctr">
                    <a:solidFill>
                      <a:schemeClr val="accent6">
                        <a:lumMod val="20000"/>
                        <a:lumOff val="80000"/>
                      </a:schemeClr>
                    </a:solidFill>
                  </a:tcP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fr-FR" sz="2000" dirty="0"/>
                        <a:t>L’impératif écologique</a:t>
                      </a:r>
                    </a:p>
                    <a:p>
                      <a:pPr marL="0" marR="0" lvl="0" indent="0" algn="ctr" defTabSz="914332" rtl="0" eaLnBrk="1" fontAlgn="auto" latinLnBrk="0" hangingPunct="1">
                        <a:lnSpc>
                          <a:spcPct val="100000"/>
                        </a:lnSpc>
                        <a:spcBef>
                          <a:spcPts val="0"/>
                        </a:spcBef>
                        <a:spcAft>
                          <a:spcPts val="0"/>
                        </a:spcAft>
                        <a:buClrTx/>
                        <a:buSzTx/>
                        <a:buFontTx/>
                        <a:buNone/>
                        <a:tabLst/>
                        <a:defRPr/>
                      </a:pPr>
                      <a:r>
                        <a:rPr lang="fr-FR" sz="2000" baseline="0" dirty="0"/>
                        <a:t>Hans Jonas</a:t>
                      </a:r>
                    </a:p>
                  </a:txBody>
                  <a:tcPr anchor="ctr">
                    <a:solidFill>
                      <a:schemeClr val="accent6">
                        <a:lumMod val="20000"/>
                        <a:lumOff val="80000"/>
                      </a:schemeClr>
                    </a:solidFill>
                  </a:tcPr>
                </a:tc>
                <a:tc>
                  <a:txBody>
                    <a:bodyPr/>
                    <a:lstStyle/>
                    <a:p>
                      <a:pPr algn="ctr"/>
                      <a:r>
                        <a:rPr lang="fr-FR" sz="2000" dirty="0"/>
                        <a:t>Ecologie arcadienne</a:t>
                      </a:r>
                    </a:p>
                    <a:p>
                      <a:pPr algn="ctr"/>
                      <a:r>
                        <a:rPr lang="fr-FR" sz="2000" baseline="0" dirty="0"/>
                        <a:t>André </a:t>
                      </a:r>
                      <a:r>
                        <a:rPr lang="fr-FR" sz="2000" baseline="0" dirty="0" err="1"/>
                        <a:t>Gorz</a:t>
                      </a:r>
                      <a:endParaRPr lang="fr-FR" sz="2000" baseline="0" dirty="0"/>
                    </a:p>
                  </a:txBody>
                  <a:tcPr anchor="ctr">
                    <a:solidFill>
                      <a:schemeClr val="accent6">
                        <a:lumMod val="20000"/>
                        <a:lumOff val="80000"/>
                      </a:schemeClr>
                    </a:solidFill>
                  </a:tcPr>
                </a:tc>
                <a:extLst>
                  <a:ext uri="{0D108BD9-81ED-4DB2-BD59-A6C34878D82A}">
                    <a16:rowId xmlns:a16="http://schemas.microsoft.com/office/drawing/2014/main" val="2701317764"/>
                  </a:ext>
                </a:extLst>
              </a:tr>
              <a:tr h="1444717">
                <a:tc>
                  <a:txBody>
                    <a:bodyPr/>
                    <a:lstStyle/>
                    <a:p>
                      <a:pPr algn="ctr"/>
                      <a:r>
                        <a:rPr lang="fr-FR" sz="2400" b="1" dirty="0" err="1"/>
                        <a:t>Anthropo-centrisme</a:t>
                      </a:r>
                      <a:endParaRPr lang="fr-FR" sz="2400" b="1" dirty="0"/>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fr-FR" sz="2000" b="0" dirty="0"/>
                        <a:t>Ecologie malthusienne</a:t>
                      </a:r>
                    </a:p>
                    <a:p>
                      <a:pPr marL="0" marR="0" lvl="0" indent="0" algn="ctr" defTabSz="914332" rtl="0" eaLnBrk="1" fontAlgn="auto" latinLnBrk="0" hangingPunct="1">
                        <a:lnSpc>
                          <a:spcPct val="100000"/>
                        </a:lnSpc>
                        <a:spcBef>
                          <a:spcPts val="0"/>
                        </a:spcBef>
                        <a:spcAft>
                          <a:spcPts val="0"/>
                        </a:spcAft>
                        <a:buClrTx/>
                        <a:buSzTx/>
                        <a:buFontTx/>
                        <a:buNone/>
                        <a:tabLst/>
                        <a:defRPr/>
                      </a:pPr>
                      <a:r>
                        <a:rPr lang="fr-FR" sz="2000" b="0" baseline="0" dirty="0"/>
                        <a:t>Paul Ehrlich</a:t>
                      </a:r>
                    </a:p>
                  </a:txBody>
                  <a:tcPr anchor="ctr"/>
                </a:tc>
                <a:tc>
                  <a:txBody>
                    <a:bodyPr/>
                    <a:lstStyle/>
                    <a:p>
                      <a:pPr algn="ctr"/>
                      <a:r>
                        <a:rPr lang="fr-FR" sz="2000" dirty="0"/>
                        <a:t>Ecologie </a:t>
                      </a:r>
                      <a:r>
                        <a:rPr lang="fr-FR" sz="2000" dirty="0" err="1"/>
                        <a:t>institutionaliste</a:t>
                      </a:r>
                      <a:endParaRPr lang="fr-FR" sz="2000" dirty="0"/>
                    </a:p>
                    <a:p>
                      <a:pPr algn="ctr"/>
                      <a:r>
                        <a:rPr lang="fr-FR" sz="2000" dirty="0"/>
                        <a:t>Dominique</a:t>
                      </a:r>
                      <a:r>
                        <a:rPr lang="fr-FR" sz="2000" baseline="0" dirty="0"/>
                        <a:t> Bourg</a:t>
                      </a:r>
                      <a:endParaRPr lang="fr-FR" sz="2000" dirty="0"/>
                    </a:p>
                  </a:txBody>
                  <a:tcPr anchor="ctr"/>
                </a:tc>
                <a:extLst>
                  <a:ext uri="{0D108BD9-81ED-4DB2-BD59-A6C34878D82A}">
                    <a16:rowId xmlns:a16="http://schemas.microsoft.com/office/drawing/2014/main" val="583334240"/>
                  </a:ext>
                </a:extLst>
              </a:tr>
            </a:tbl>
          </a:graphicData>
        </a:graphic>
      </p:graphicFrame>
      <p:sp>
        <p:nvSpPr>
          <p:cNvPr id="6" name="ZoneTexte 5">
            <a:extLst>
              <a:ext uri="{FF2B5EF4-FFF2-40B4-BE49-F238E27FC236}">
                <a16:creationId xmlns:a16="http://schemas.microsoft.com/office/drawing/2014/main" id="{EB99BAB6-9D2A-4310-8C06-9A014DC62EBA}"/>
              </a:ext>
            </a:extLst>
          </p:cNvPr>
          <p:cNvSpPr txBox="1"/>
          <p:nvPr/>
        </p:nvSpPr>
        <p:spPr>
          <a:xfrm>
            <a:off x="270556" y="665383"/>
            <a:ext cx="492443" cy="5655214"/>
          </a:xfrm>
          <a:prstGeom prst="rect">
            <a:avLst/>
          </a:prstGeom>
          <a:noFill/>
        </p:spPr>
        <p:txBody>
          <a:bodyPr vert="vert270" wrap="square" rtlCol="0">
            <a:spAutoFit/>
          </a:bodyPr>
          <a:lstStyle/>
          <a:p>
            <a:pPr marL="342900" indent="-342900"/>
            <a:r>
              <a:rPr lang="fr-FR" sz="2000" dirty="0">
                <a:solidFill>
                  <a:schemeClr val="bg1"/>
                </a:solidFill>
              </a:rPr>
              <a:t>2. Le clivage Ecologie / Productivisme</a:t>
            </a:r>
          </a:p>
        </p:txBody>
      </p:sp>
    </p:spTree>
    <p:extLst>
      <p:ext uri="{BB962C8B-B14F-4D97-AF65-F5344CB8AC3E}">
        <p14:creationId xmlns:p14="http://schemas.microsoft.com/office/powerpoint/2010/main" val="2186717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330691" y="252000"/>
            <a:ext cx="10440000" cy="7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600" b="1" dirty="0">
                <a:solidFill>
                  <a:srgbClr val="FF0000"/>
                </a:solidFill>
                <a:latin typeface="Calibri Light"/>
              </a:rPr>
              <a:t>Une idéologie écologiste autonome</a:t>
            </a:r>
            <a:endParaRPr kumimoji="0" lang="fr-FR" sz="3600" b="1" i="0" u="none" strike="noStrike" kern="1200" cap="none" spc="0" normalizeH="0" baseline="0" noProof="0" dirty="0">
              <a:ln>
                <a:noFill/>
              </a:ln>
              <a:solidFill>
                <a:srgbClr val="FF0000"/>
              </a:solidFill>
              <a:effectLst/>
              <a:uLnTx/>
              <a:uFillTx/>
              <a:latin typeface="Calibri Light"/>
              <a:ea typeface="+mj-ea"/>
              <a:cs typeface="+mj-cs"/>
            </a:endParaRPr>
          </a:p>
        </p:txBody>
      </p:sp>
      <p:sp>
        <p:nvSpPr>
          <p:cNvPr id="9" name="Rectangle 4"/>
          <p:cNvSpPr>
            <a:spLocks noChangeArrowheads="1"/>
          </p:cNvSpPr>
          <p:nvPr/>
        </p:nvSpPr>
        <p:spPr bwMode="auto">
          <a:xfrm rot="5400000">
            <a:off x="-2908800" y="2905200"/>
            <a:ext cx="6861600" cy="1044000"/>
          </a:xfrm>
          <a:prstGeom prst="rect">
            <a:avLst/>
          </a:prstGeom>
          <a:solidFill>
            <a:srgbClr val="FF0000"/>
          </a:solidFill>
          <a:ln w="9525">
            <a:solidFill>
              <a:schemeClr val="accent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Image 5"/>
          <p:cNvPicPr>
            <a:picLocks noChangeAspect="1"/>
          </p:cNvPicPr>
          <p:nvPr/>
        </p:nvPicPr>
        <p:blipFill>
          <a:blip r:embed="rId2"/>
          <a:stretch>
            <a:fillRect/>
          </a:stretch>
        </p:blipFill>
        <p:spPr>
          <a:xfrm>
            <a:off x="5690336" y="1071418"/>
            <a:ext cx="6378527" cy="5187868"/>
          </a:xfrm>
          <a:prstGeom prst="rect">
            <a:avLst/>
          </a:prstGeom>
        </p:spPr>
      </p:pic>
      <p:sp>
        <p:nvSpPr>
          <p:cNvPr id="5" name="Rectangle 992"/>
          <p:cNvSpPr>
            <a:spLocks noChangeArrowheads="1"/>
          </p:cNvSpPr>
          <p:nvPr/>
        </p:nvSpPr>
        <p:spPr bwMode="auto">
          <a:xfrm>
            <a:off x="1336432" y="1188013"/>
            <a:ext cx="10440000" cy="5381599"/>
          </a:xfrm>
          <a:prstGeom prst="rect">
            <a:avLst/>
          </a:prstGeom>
          <a:noFill/>
          <a:ln w="9525">
            <a:noFill/>
            <a:miter lim="800000"/>
            <a:headEnd/>
            <a:tailEnd/>
          </a:ln>
        </p:spPr>
        <p:txBody>
          <a:bodyPr/>
          <a:lstStyle/>
          <a:p>
            <a:pPr marL="342891" indent="-342891">
              <a:lnSpc>
                <a:spcPct val="90000"/>
              </a:lnSpc>
              <a:spcBef>
                <a:spcPct val="20000"/>
              </a:spcBef>
              <a:buClr>
                <a:srgbClr val="FF0000"/>
              </a:buClr>
              <a:buFont typeface="Wingdings" pitchFamily="2" charset="2"/>
              <a:buChar char="§"/>
            </a:pPr>
            <a:r>
              <a:rPr lang="fr-FR" sz="2400" dirty="0">
                <a:solidFill>
                  <a:srgbClr val="FF0000"/>
                </a:solidFill>
                <a:latin typeface="Calibri Light" pitchFamily="34" charset="0"/>
              </a:rPr>
              <a:t>Vis-à-vis du conservatisme</a:t>
            </a:r>
          </a:p>
          <a:p>
            <a:pPr marL="342891" indent="-342891">
              <a:lnSpc>
                <a:spcPct val="90000"/>
              </a:lnSpc>
              <a:spcBef>
                <a:spcPct val="20000"/>
              </a:spcBef>
              <a:buClr>
                <a:srgbClr val="FF0000"/>
              </a:buClr>
              <a:buFont typeface="Wingdings" pitchFamily="2" charset="2"/>
              <a:buChar char="§"/>
            </a:pPr>
            <a:r>
              <a:rPr lang="fr-FR" sz="2400" dirty="0">
                <a:solidFill>
                  <a:srgbClr val="FF0000"/>
                </a:solidFill>
                <a:latin typeface="Calibri Light" pitchFamily="34" charset="0"/>
              </a:rPr>
              <a:t>Vis-à-vis du libéralisme</a:t>
            </a:r>
          </a:p>
          <a:p>
            <a:pPr marL="342840" indent="-342874">
              <a:lnSpc>
                <a:spcPct val="90000"/>
              </a:lnSpc>
              <a:spcBef>
                <a:spcPct val="20000"/>
              </a:spcBef>
              <a:buClr>
                <a:srgbClr val="FF0000"/>
              </a:buClr>
              <a:buFont typeface="Wingdings" pitchFamily="2" charset="2"/>
              <a:buChar char="§"/>
            </a:pPr>
            <a:r>
              <a:rPr lang="fr-FR" sz="2400" dirty="0">
                <a:solidFill>
                  <a:srgbClr val="FF0000"/>
                </a:solidFill>
                <a:latin typeface="Calibri Light" pitchFamily="34" charset="0"/>
              </a:rPr>
              <a:t>Vis-à-vis du socialisme</a:t>
            </a:r>
          </a:p>
          <a:p>
            <a:pPr marL="342840" indent="-342874">
              <a:lnSpc>
                <a:spcPct val="90000"/>
              </a:lnSpc>
              <a:spcBef>
                <a:spcPct val="20000"/>
              </a:spcBef>
              <a:buClr>
                <a:srgbClr val="FF0000"/>
              </a:buClr>
              <a:buFont typeface="Wingdings" pitchFamily="2" charset="2"/>
              <a:buChar char="§"/>
            </a:pPr>
            <a:endParaRPr lang="fr-FR" sz="2400" dirty="0">
              <a:solidFill>
                <a:srgbClr val="FF0000"/>
              </a:solidFill>
              <a:latin typeface="Calibri Light" pitchFamily="34" charset="0"/>
            </a:endParaRPr>
          </a:p>
          <a:p>
            <a:pPr marL="342840" indent="-342874">
              <a:lnSpc>
                <a:spcPct val="90000"/>
              </a:lnSpc>
              <a:spcBef>
                <a:spcPct val="20000"/>
              </a:spcBef>
              <a:buClr>
                <a:srgbClr val="FF0000"/>
              </a:buClr>
              <a:buFont typeface="Wingdings" pitchFamily="2" charset="2"/>
              <a:buChar char="§"/>
            </a:pPr>
            <a:r>
              <a:rPr lang="fr-FR" sz="2400" dirty="0">
                <a:solidFill>
                  <a:srgbClr val="FF0000"/>
                </a:solidFill>
                <a:latin typeface="Calibri Light" pitchFamily="34" charset="0"/>
              </a:rPr>
              <a:t>Les liens avec le féminisme</a:t>
            </a:r>
          </a:p>
          <a:p>
            <a:pPr marL="342840" indent="-342874">
              <a:lnSpc>
                <a:spcPct val="90000"/>
              </a:lnSpc>
              <a:spcBef>
                <a:spcPct val="20000"/>
              </a:spcBef>
              <a:buClr>
                <a:srgbClr val="FF0000"/>
              </a:buClr>
              <a:buFont typeface="Wingdings" pitchFamily="2" charset="2"/>
              <a:buChar char="§"/>
            </a:pPr>
            <a:r>
              <a:rPr lang="fr-FR" sz="2400" dirty="0">
                <a:solidFill>
                  <a:srgbClr val="FF0000"/>
                </a:solidFill>
                <a:latin typeface="Calibri Light" pitchFamily="34" charset="0"/>
              </a:rPr>
              <a:t>Les liens avec l’anarchisme</a:t>
            </a:r>
          </a:p>
          <a:p>
            <a:pPr marL="342840" indent="-342874">
              <a:lnSpc>
                <a:spcPct val="90000"/>
              </a:lnSpc>
              <a:spcBef>
                <a:spcPct val="20000"/>
              </a:spcBef>
              <a:buClr>
                <a:srgbClr val="FF0000"/>
              </a:buClr>
              <a:buFont typeface="Wingdings" pitchFamily="2" charset="2"/>
              <a:buChar char="§"/>
            </a:pPr>
            <a:endParaRPr lang="fr-FR" sz="2400" dirty="0">
              <a:solidFill>
                <a:srgbClr val="FF0000"/>
              </a:solidFill>
              <a:latin typeface="Calibri Light" pitchFamily="34" charset="0"/>
            </a:endParaRPr>
          </a:p>
          <a:p>
            <a:pPr marL="800040" lvl="1" indent="-342874">
              <a:lnSpc>
                <a:spcPct val="90000"/>
              </a:lnSpc>
              <a:spcBef>
                <a:spcPct val="20000"/>
              </a:spcBef>
              <a:buClr>
                <a:srgbClr val="FF0000"/>
              </a:buClr>
              <a:buFont typeface="Wingdings" pitchFamily="2" charset="2"/>
              <a:buChar char="§"/>
            </a:pPr>
            <a:endParaRPr lang="fr-FR" sz="2000" dirty="0">
              <a:latin typeface="Calibri Light" pitchFamily="34" charset="0"/>
            </a:endParaRPr>
          </a:p>
        </p:txBody>
      </p:sp>
      <p:sp>
        <p:nvSpPr>
          <p:cNvPr id="7" name="ZoneTexte 6">
            <a:extLst>
              <a:ext uri="{FF2B5EF4-FFF2-40B4-BE49-F238E27FC236}">
                <a16:creationId xmlns:a16="http://schemas.microsoft.com/office/drawing/2014/main" id="{EB99BAB6-9D2A-4310-8C06-9A014DC62EBA}"/>
              </a:ext>
            </a:extLst>
          </p:cNvPr>
          <p:cNvSpPr txBox="1"/>
          <p:nvPr/>
        </p:nvSpPr>
        <p:spPr>
          <a:xfrm>
            <a:off x="270556" y="665383"/>
            <a:ext cx="492443" cy="5655214"/>
          </a:xfrm>
          <a:prstGeom prst="rect">
            <a:avLst/>
          </a:prstGeom>
          <a:noFill/>
        </p:spPr>
        <p:txBody>
          <a:bodyPr vert="vert270" wrap="square" rtlCol="0">
            <a:spAutoFit/>
          </a:bodyPr>
          <a:lstStyle/>
          <a:p>
            <a:pPr marL="342900" indent="-342900"/>
            <a:r>
              <a:rPr lang="fr-FR" sz="2000" dirty="0">
                <a:solidFill>
                  <a:schemeClr val="bg1"/>
                </a:solidFill>
              </a:rPr>
              <a:t>2. Le clivage Ecologie / Productivisme</a:t>
            </a:r>
          </a:p>
        </p:txBody>
      </p:sp>
    </p:spTree>
    <p:extLst>
      <p:ext uri="{BB962C8B-B14F-4D97-AF65-F5344CB8AC3E}">
        <p14:creationId xmlns:p14="http://schemas.microsoft.com/office/powerpoint/2010/main" val="398386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330691" y="252000"/>
            <a:ext cx="10440000" cy="7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600" b="1" dirty="0">
                <a:solidFill>
                  <a:srgbClr val="FF0000"/>
                </a:solidFill>
                <a:latin typeface="Calibri Light"/>
              </a:rPr>
              <a:t>La transformation de l’opinion publique</a:t>
            </a:r>
            <a:endParaRPr kumimoji="0" lang="fr-FR" sz="3600" b="1" i="0" u="none" strike="noStrike" kern="1200" cap="none" spc="0" normalizeH="0" baseline="0" noProof="0" dirty="0">
              <a:ln>
                <a:noFill/>
              </a:ln>
              <a:solidFill>
                <a:srgbClr val="FF0000"/>
              </a:solidFill>
              <a:effectLst/>
              <a:uLnTx/>
              <a:uFillTx/>
              <a:latin typeface="Calibri Light"/>
              <a:ea typeface="+mj-ea"/>
              <a:cs typeface="+mj-cs"/>
            </a:endParaRPr>
          </a:p>
        </p:txBody>
      </p:sp>
      <p:sp>
        <p:nvSpPr>
          <p:cNvPr id="9" name="Rectangle 4"/>
          <p:cNvSpPr>
            <a:spLocks noChangeArrowheads="1"/>
          </p:cNvSpPr>
          <p:nvPr/>
        </p:nvSpPr>
        <p:spPr bwMode="auto">
          <a:xfrm rot="5400000">
            <a:off x="-2908800" y="2905200"/>
            <a:ext cx="6861600" cy="1044000"/>
          </a:xfrm>
          <a:prstGeom prst="rect">
            <a:avLst/>
          </a:prstGeom>
          <a:solidFill>
            <a:srgbClr val="FF0000"/>
          </a:solidFill>
          <a:ln w="9525">
            <a:solidFill>
              <a:schemeClr val="accent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EB99BAB6-9D2A-4310-8C06-9A014DC62EBA}"/>
              </a:ext>
            </a:extLst>
          </p:cNvPr>
          <p:cNvSpPr txBox="1"/>
          <p:nvPr/>
        </p:nvSpPr>
        <p:spPr>
          <a:xfrm>
            <a:off x="270556" y="665383"/>
            <a:ext cx="492443" cy="5655214"/>
          </a:xfrm>
          <a:prstGeom prst="rect">
            <a:avLst/>
          </a:prstGeom>
          <a:noFill/>
        </p:spPr>
        <p:txBody>
          <a:bodyPr vert="vert270" wrap="square" rtlCol="0">
            <a:spAutoFit/>
          </a:bodyPr>
          <a:lstStyle/>
          <a:p>
            <a:pPr marL="342900" indent="-342900"/>
            <a:r>
              <a:rPr lang="fr-FR" sz="2000" dirty="0">
                <a:solidFill>
                  <a:schemeClr val="bg1"/>
                </a:solidFill>
              </a:rPr>
              <a:t>2. Le clivage Ecologie / Productivisme</a:t>
            </a:r>
          </a:p>
        </p:txBody>
      </p:sp>
      <p:pic>
        <p:nvPicPr>
          <p:cNvPr id="2" name="Image 1"/>
          <p:cNvPicPr>
            <a:picLocks noChangeAspect="1"/>
          </p:cNvPicPr>
          <p:nvPr/>
        </p:nvPicPr>
        <p:blipFill>
          <a:blip r:embed="rId2"/>
          <a:stretch>
            <a:fillRect/>
          </a:stretch>
        </p:blipFill>
        <p:spPr>
          <a:xfrm>
            <a:off x="2456991" y="1037853"/>
            <a:ext cx="8451155" cy="5427602"/>
          </a:xfrm>
          <a:prstGeom prst="rect">
            <a:avLst/>
          </a:prstGeom>
        </p:spPr>
      </p:pic>
    </p:spTree>
    <p:extLst>
      <p:ext uri="{BB962C8B-B14F-4D97-AF65-F5344CB8AC3E}">
        <p14:creationId xmlns:p14="http://schemas.microsoft.com/office/powerpoint/2010/main" val="3447865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330691" y="252000"/>
            <a:ext cx="10440000" cy="7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600" b="1" dirty="0">
                <a:solidFill>
                  <a:srgbClr val="FF0000"/>
                </a:solidFill>
                <a:latin typeface="Calibri Light"/>
              </a:rPr>
              <a:t>La transformation de l’opinion publique : le </a:t>
            </a:r>
            <a:r>
              <a:rPr lang="fr-FR" sz="3600" b="1" dirty="0" err="1">
                <a:solidFill>
                  <a:srgbClr val="FF0000"/>
                </a:solidFill>
                <a:latin typeface="Calibri Light"/>
              </a:rPr>
              <a:t>mood</a:t>
            </a:r>
            <a:endParaRPr kumimoji="0" lang="fr-FR" sz="3600" b="1" i="0" u="none" strike="noStrike" kern="1200" cap="none" spc="0" normalizeH="0" baseline="0" noProof="0" dirty="0">
              <a:ln>
                <a:noFill/>
              </a:ln>
              <a:solidFill>
                <a:srgbClr val="FF0000"/>
              </a:solidFill>
              <a:effectLst/>
              <a:uLnTx/>
              <a:uFillTx/>
              <a:latin typeface="Calibri Light"/>
              <a:ea typeface="+mj-ea"/>
              <a:cs typeface="+mj-cs"/>
            </a:endParaRPr>
          </a:p>
        </p:txBody>
      </p:sp>
      <p:sp>
        <p:nvSpPr>
          <p:cNvPr id="9" name="Rectangle 4"/>
          <p:cNvSpPr>
            <a:spLocks noChangeArrowheads="1"/>
          </p:cNvSpPr>
          <p:nvPr/>
        </p:nvSpPr>
        <p:spPr bwMode="auto">
          <a:xfrm rot="5400000">
            <a:off x="-2908800" y="2905200"/>
            <a:ext cx="6861600" cy="1044000"/>
          </a:xfrm>
          <a:prstGeom prst="rect">
            <a:avLst/>
          </a:prstGeom>
          <a:solidFill>
            <a:srgbClr val="FF0000"/>
          </a:solidFill>
          <a:ln w="9525">
            <a:solidFill>
              <a:schemeClr val="accent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Graphique 4"/>
          <p:cNvGraphicFramePr>
            <a:graphicFrameLocks/>
          </p:cNvGraphicFramePr>
          <p:nvPr>
            <p:extLst>
              <p:ext uri="{D42A27DB-BD31-4B8C-83A1-F6EECF244321}">
                <p14:modId xmlns:p14="http://schemas.microsoft.com/office/powerpoint/2010/main" val="3174167080"/>
              </p:ext>
            </p:extLst>
          </p:nvPr>
        </p:nvGraphicFramePr>
        <p:xfrm>
          <a:off x="2467155" y="1152524"/>
          <a:ext cx="7867290" cy="5075747"/>
        </p:xfrm>
        <a:graphic>
          <a:graphicData uri="http://schemas.openxmlformats.org/drawingml/2006/chart">
            <c:chart xmlns:c="http://schemas.openxmlformats.org/drawingml/2006/chart" xmlns:r="http://schemas.openxmlformats.org/officeDocument/2006/relationships" r:id="rId2"/>
          </a:graphicData>
        </a:graphic>
      </p:graphicFrame>
      <p:sp>
        <p:nvSpPr>
          <p:cNvPr id="2" name="ZoneTexte 1"/>
          <p:cNvSpPr txBox="1"/>
          <p:nvPr/>
        </p:nvSpPr>
        <p:spPr>
          <a:xfrm>
            <a:off x="1570008" y="6408795"/>
            <a:ext cx="10437961" cy="461665"/>
          </a:xfrm>
          <a:prstGeom prst="rect">
            <a:avLst/>
          </a:prstGeom>
          <a:noFill/>
        </p:spPr>
        <p:txBody>
          <a:bodyPr wrap="square" rtlCol="0">
            <a:spAutoFit/>
          </a:bodyPr>
          <a:lstStyle/>
          <a:p>
            <a:r>
              <a:rPr lang="fr-FR" sz="2400" dirty="0">
                <a:latin typeface="+mj-lt"/>
              </a:rPr>
              <a:t>Anthony Downs: « Up and Down </a:t>
            </a:r>
            <a:r>
              <a:rPr lang="fr-FR" sz="2400" dirty="0" err="1">
                <a:latin typeface="+mj-lt"/>
              </a:rPr>
              <a:t>with</a:t>
            </a:r>
            <a:r>
              <a:rPr lang="fr-FR" sz="2400" dirty="0">
                <a:latin typeface="+mj-lt"/>
              </a:rPr>
              <a:t> </a:t>
            </a:r>
            <a:r>
              <a:rPr lang="fr-FR" sz="2400" dirty="0" err="1">
                <a:latin typeface="+mj-lt"/>
              </a:rPr>
              <a:t>ecology</a:t>
            </a:r>
            <a:r>
              <a:rPr lang="fr-FR" sz="2400" dirty="0">
                <a:latin typeface="+mj-lt"/>
              </a:rPr>
              <a:t>? The issue attention cycle », 1972</a:t>
            </a:r>
          </a:p>
        </p:txBody>
      </p:sp>
      <p:sp>
        <p:nvSpPr>
          <p:cNvPr id="6" name="ZoneTexte 5">
            <a:extLst>
              <a:ext uri="{FF2B5EF4-FFF2-40B4-BE49-F238E27FC236}">
                <a16:creationId xmlns:a16="http://schemas.microsoft.com/office/drawing/2014/main" id="{EB99BAB6-9D2A-4310-8C06-9A014DC62EBA}"/>
              </a:ext>
            </a:extLst>
          </p:cNvPr>
          <p:cNvSpPr txBox="1"/>
          <p:nvPr/>
        </p:nvSpPr>
        <p:spPr>
          <a:xfrm>
            <a:off x="270556" y="665383"/>
            <a:ext cx="492443" cy="5655214"/>
          </a:xfrm>
          <a:prstGeom prst="rect">
            <a:avLst/>
          </a:prstGeom>
          <a:noFill/>
        </p:spPr>
        <p:txBody>
          <a:bodyPr vert="vert270" wrap="square" rtlCol="0">
            <a:spAutoFit/>
          </a:bodyPr>
          <a:lstStyle/>
          <a:p>
            <a:pPr marL="342900" indent="-342900"/>
            <a:r>
              <a:rPr lang="fr-FR" sz="2000" dirty="0">
                <a:solidFill>
                  <a:schemeClr val="bg1"/>
                </a:solidFill>
              </a:rPr>
              <a:t>2. Le clivage Ecologie / Productivisme</a:t>
            </a:r>
          </a:p>
        </p:txBody>
      </p:sp>
    </p:spTree>
    <p:extLst>
      <p:ext uri="{BB962C8B-B14F-4D97-AF65-F5344CB8AC3E}">
        <p14:creationId xmlns:p14="http://schemas.microsoft.com/office/powerpoint/2010/main" val="883809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330691" y="252000"/>
            <a:ext cx="10440000" cy="7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600" b="1" dirty="0">
                <a:solidFill>
                  <a:srgbClr val="FF0000"/>
                </a:solidFill>
                <a:latin typeface="Calibri Light"/>
              </a:rPr>
              <a:t>De nouvelles organisations, diverses</a:t>
            </a:r>
            <a:endParaRPr kumimoji="0" lang="fr-FR" sz="3600" b="1" i="0" u="none" strike="noStrike" kern="1200" cap="none" spc="0" normalizeH="0" baseline="0" noProof="0" dirty="0">
              <a:ln>
                <a:noFill/>
              </a:ln>
              <a:solidFill>
                <a:srgbClr val="FF0000"/>
              </a:solidFill>
              <a:effectLst/>
              <a:uLnTx/>
              <a:uFillTx/>
              <a:latin typeface="Calibri Light"/>
              <a:ea typeface="+mj-ea"/>
              <a:cs typeface="+mj-cs"/>
            </a:endParaRPr>
          </a:p>
        </p:txBody>
      </p:sp>
      <p:sp>
        <p:nvSpPr>
          <p:cNvPr id="9" name="Rectangle 4"/>
          <p:cNvSpPr>
            <a:spLocks noChangeArrowheads="1"/>
          </p:cNvSpPr>
          <p:nvPr/>
        </p:nvSpPr>
        <p:spPr bwMode="auto">
          <a:xfrm rot="5400000">
            <a:off x="-2908800" y="2905200"/>
            <a:ext cx="6861600" cy="1044000"/>
          </a:xfrm>
          <a:prstGeom prst="rect">
            <a:avLst/>
          </a:prstGeom>
          <a:solidFill>
            <a:srgbClr val="FF0000"/>
          </a:solidFill>
          <a:ln w="9525">
            <a:solidFill>
              <a:schemeClr val="accent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Tableau 4"/>
          <p:cNvGraphicFramePr>
            <a:graphicFrameLocks noGrp="1"/>
          </p:cNvGraphicFramePr>
          <p:nvPr>
            <p:extLst>
              <p:ext uri="{D42A27DB-BD31-4B8C-83A1-F6EECF244321}">
                <p14:modId xmlns:p14="http://schemas.microsoft.com/office/powerpoint/2010/main" val="1382160107"/>
              </p:ext>
            </p:extLst>
          </p:nvPr>
        </p:nvGraphicFramePr>
        <p:xfrm>
          <a:off x="1201003" y="971999"/>
          <a:ext cx="10755209" cy="5516669"/>
        </p:xfrm>
        <a:graphic>
          <a:graphicData uri="http://schemas.openxmlformats.org/drawingml/2006/table">
            <a:tbl>
              <a:tblPr firstRow="1" bandRow="1">
                <a:tableStyleId>{68D230F3-CF80-4859-8CE7-A43EE81993B5}</a:tableStyleId>
              </a:tblPr>
              <a:tblGrid>
                <a:gridCol w="1970850">
                  <a:extLst>
                    <a:ext uri="{9D8B030D-6E8A-4147-A177-3AD203B41FA5}">
                      <a16:colId xmlns:a16="http://schemas.microsoft.com/office/drawing/2014/main" val="1571390149"/>
                    </a:ext>
                  </a:extLst>
                </a:gridCol>
                <a:gridCol w="2393174">
                  <a:extLst>
                    <a:ext uri="{9D8B030D-6E8A-4147-A177-3AD203B41FA5}">
                      <a16:colId xmlns:a16="http://schemas.microsoft.com/office/drawing/2014/main" val="491830625"/>
                    </a:ext>
                  </a:extLst>
                </a:gridCol>
                <a:gridCol w="3216116">
                  <a:extLst>
                    <a:ext uri="{9D8B030D-6E8A-4147-A177-3AD203B41FA5}">
                      <a16:colId xmlns:a16="http://schemas.microsoft.com/office/drawing/2014/main" val="3017942669"/>
                    </a:ext>
                  </a:extLst>
                </a:gridCol>
                <a:gridCol w="3175069">
                  <a:extLst>
                    <a:ext uri="{9D8B030D-6E8A-4147-A177-3AD203B41FA5}">
                      <a16:colId xmlns:a16="http://schemas.microsoft.com/office/drawing/2014/main" val="4050602833"/>
                    </a:ext>
                  </a:extLst>
                </a:gridCol>
              </a:tblGrid>
              <a:tr h="797459">
                <a:tc rowSpan="2" gridSpan="2">
                  <a:txBody>
                    <a:bodyPr/>
                    <a:lstStyle/>
                    <a:p>
                      <a:pPr algn="ctr"/>
                      <a:endParaRPr lang="fr-FR" sz="2000" dirty="0"/>
                    </a:p>
                  </a:txBody>
                  <a:tcPr anchor="ctr">
                    <a:noFill/>
                  </a:tcPr>
                </a:tc>
                <a:tc rowSpan="2" hMerge="1">
                  <a:txBody>
                    <a:bodyPr/>
                    <a:lstStyle/>
                    <a:p>
                      <a:endParaRPr lang="fr-FR"/>
                    </a:p>
                  </a:txBody>
                  <a:tcPr/>
                </a:tc>
                <a:tc gridSpan="2">
                  <a:txBody>
                    <a:bodyPr/>
                    <a:lstStyle/>
                    <a:p>
                      <a:pPr algn="ctr"/>
                      <a:r>
                        <a:rPr lang="fr-FR" sz="2000" i="1" dirty="0"/>
                        <a:t>Formes d’action</a:t>
                      </a:r>
                    </a:p>
                  </a:txBody>
                  <a:tcPr anchor="ctr">
                    <a:noFill/>
                  </a:tcPr>
                </a:tc>
                <a:tc hMerge="1">
                  <a:txBody>
                    <a:bodyPr/>
                    <a:lstStyle/>
                    <a:p>
                      <a:endParaRPr lang="fr-FR" dirty="0"/>
                    </a:p>
                  </a:txBody>
                  <a:tcPr/>
                </a:tc>
                <a:extLst>
                  <a:ext uri="{0D108BD9-81ED-4DB2-BD59-A6C34878D82A}">
                    <a16:rowId xmlns:a16="http://schemas.microsoft.com/office/drawing/2014/main" val="3198308631"/>
                  </a:ext>
                </a:extLst>
              </a:tr>
              <a:tr h="1376436">
                <a:tc gridSpan="2" vMerge="1">
                  <a:txBody>
                    <a:bodyPr/>
                    <a:lstStyle/>
                    <a:p>
                      <a:endParaRPr lang="fr-FR" dirty="0"/>
                    </a:p>
                  </a:txBody>
                  <a:tcPr/>
                </a:tc>
                <a:tc hMerge="1" vMerge="1">
                  <a:txBody>
                    <a:bodyPr/>
                    <a:lstStyle/>
                    <a:p>
                      <a:endParaRPr lang="fr-FR" dirty="0"/>
                    </a:p>
                  </a:txBody>
                  <a:tcPr/>
                </a:tc>
                <a:tc>
                  <a:txBody>
                    <a:bodyPr/>
                    <a:lstStyle/>
                    <a:p>
                      <a:pPr algn="ctr"/>
                      <a:r>
                        <a:rPr lang="fr-FR" sz="2000" dirty="0"/>
                        <a:t>Stratégie</a:t>
                      </a:r>
                      <a:r>
                        <a:rPr lang="fr-FR" sz="2000" baseline="0" dirty="0"/>
                        <a:t> de pression conventionnelle</a:t>
                      </a:r>
                      <a:endParaRPr lang="fr-FR" sz="2000" dirty="0"/>
                    </a:p>
                  </a:txBody>
                  <a:tcPr anchor="ctr">
                    <a:noFill/>
                  </a:tcPr>
                </a:tc>
                <a:tc>
                  <a:txBody>
                    <a:bodyPr/>
                    <a:lstStyle/>
                    <a:p>
                      <a:pPr algn="ctr"/>
                      <a:r>
                        <a:rPr lang="fr-FR" sz="2000" dirty="0"/>
                        <a:t>Stratégie de disruption</a:t>
                      </a:r>
                    </a:p>
                  </a:txBody>
                  <a:tcPr anchor="ctr">
                    <a:noFill/>
                  </a:tcPr>
                </a:tc>
                <a:extLst>
                  <a:ext uri="{0D108BD9-81ED-4DB2-BD59-A6C34878D82A}">
                    <a16:rowId xmlns:a16="http://schemas.microsoft.com/office/drawing/2014/main" val="719768965"/>
                  </a:ext>
                </a:extLst>
              </a:tr>
              <a:tr h="1376436">
                <a:tc rowSpan="2">
                  <a:txBody>
                    <a:bodyPr/>
                    <a:lstStyle/>
                    <a:p>
                      <a:r>
                        <a:rPr lang="fr-FR" sz="2000" b="1" i="1" dirty="0"/>
                        <a:t>)Types de ressources</a:t>
                      </a:r>
                    </a:p>
                  </a:txBody>
                  <a:tcPr anchor="ctr">
                    <a:noFill/>
                  </a:tcPr>
                </a:tc>
                <a:tc>
                  <a:txBody>
                    <a:bodyPr/>
                    <a:lstStyle/>
                    <a:p>
                      <a:pPr algn="ctr"/>
                      <a:r>
                        <a:rPr lang="fr-FR" sz="2000" dirty="0"/>
                        <a:t>Ressources professionnelles</a:t>
                      </a:r>
                    </a:p>
                  </a:txBody>
                  <a:tcPr anchor="ctr">
                    <a:noFill/>
                  </a:tcPr>
                </a:tc>
                <a:tc>
                  <a:txBody>
                    <a:bodyPr/>
                    <a:lstStyle/>
                    <a:p>
                      <a:pPr algn="ctr"/>
                      <a:r>
                        <a:rPr lang="fr-FR" sz="2000" i="1" dirty="0"/>
                        <a:t>Organisations environnementalistes</a:t>
                      </a:r>
                    </a:p>
                    <a:p>
                      <a:pPr algn="ctr"/>
                      <a:r>
                        <a:rPr lang="fr-FR" sz="2000" i="1" dirty="0"/>
                        <a:t>(WWF)</a:t>
                      </a:r>
                    </a:p>
                  </a:txBody>
                  <a:tcPr anchor="ctr">
                    <a:solidFill>
                      <a:schemeClr val="accent6">
                        <a:lumMod val="20000"/>
                        <a:lumOff val="80000"/>
                      </a:schemeClr>
                    </a:solidFill>
                  </a:tcPr>
                </a:tc>
                <a:tc>
                  <a:txBody>
                    <a:bodyPr/>
                    <a:lstStyle/>
                    <a:p>
                      <a:pPr algn="ctr"/>
                      <a:r>
                        <a:rPr lang="fr-FR" sz="2000" i="1" dirty="0"/>
                        <a:t>Organisations de protestation</a:t>
                      </a:r>
                    </a:p>
                    <a:p>
                      <a:pPr algn="ctr"/>
                      <a:r>
                        <a:rPr lang="fr-FR" sz="2000" i="1" dirty="0"/>
                        <a:t>(Greenpeace)</a:t>
                      </a:r>
                    </a:p>
                  </a:txBody>
                  <a:tcPr anchor="ctr">
                    <a:solidFill>
                      <a:schemeClr val="accent6">
                        <a:lumMod val="40000"/>
                        <a:lumOff val="60000"/>
                      </a:schemeClr>
                    </a:solidFill>
                  </a:tcPr>
                </a:tc>
                <a:extLst>
                  <a:ext uri="{0D108BD9-81ED-4DB2-BD59-A6C34878D82A}">
                    <a16:rowId xmlns:a16="http://schemas.microsoft.com/office/drawing/2014/main" val="363959546"/>
                  </a:ext>
                </a:extLst>
              </a:tr>
              <a:tr h="1966338">
                <a:tc vMerge="1">
                  <a:txBody>
                    <a:bodyPr/>
                    <a:lstStyle/>
                    <a:p>
                      <a:endParaRPr lang="fr-FR" dirty="0"/>
                    </a:p>
                  </a:txBody>
                  <a:tcPr/>
                </a:tc>
                <a:tc>
                  <a:txBody>
                    <a:bodyPr/>
                    <a:lstStyle/>
                    <a:p>
                      <a:pPr algn="ctr"/>
                      <a:r>
                        <a:rPr lang="fr-FR" sz="2000" dirty="0"/>
                        <a:t>Ressources participatives</a:t>
                      </a:r>
                    </a:p>
                  </a:txBody>
                  <a:tcPr anchor="ctr">
                    <a:noFill/>
                  </a:tcPr>
                </a:tc>
                <a:tc>
                  <a:txBody>
                    <a:bodyPr/>
                    <a:lstStyle/>
                    <a:p>
                      <a:pPr algn="ctr"/>
                      <a:r>
                        <a:rPr lang="fr-FR" sz="2000" i="1" dirty="0"/>
                        <a:t>Groupes de pression participatifs</a:t>
                      </a:r>
                    </a:p>
                    <a:p>
                      <a:pPr algn="ctr"/>
                      <a:r>
                        <a:rPr lang="fr-FR" sz="2000" i="1" dirty="0"/>
                        <a:t>(Associations</a:t>
                      </a:r>
                      <a:r>
                        <a:rPr lang="fr-FR" sz="2000" i="1" baseline="0" dirty="0"/>
                        <a:t> locales)</a:t>
                      </a:r>
                      <a:endParaRPr lang="fr-FR" sz="2000" i="1" dirty="0"/>
                    </a:p>
                  </a:txBody>
                  <a:tcPr anchor="ctr">
                    <a:solidFill>
                      <a:schemeClr val="accent6">
                        <a:lumMod val="40000"/>
                        <a:lumOff val="60000"/>
                      </a:schemeClr>
                    </a:solidFill>
                  </a:tcPr>
                </a:tc>
                <a:tc>
                  <a:txBody>
                    <a:bodyPr/>
                    <a:lstStyle/>
                    <a:p>
                      <a:pPr algn="ctr"/>
                      <a:r>
                        <a:rPr lang="fr-FR" sz="2000" i="1" dirty="0"/>
                        <a:t>Mouvements</a:t>
                      </a:r>
                      <a:r>
                        <a:rPr lang="fr-FR" sz="2000" i="1" baseline="0" dirty="0"/>
                        <a:t> radicaux participatifs</a:t>
                      </a:r>
                    </a:p>
                    <a:p>
                      <a:pPr algn="ctr"/>
                      <a:r>
                        <a:rPr lang="fr-FR" sz="2000" i="1" baseline="0" dirty="0"/>
                        <a:t>(Extinction &amp; </a:t>
                      </a:r>
                      <a:r>
                        <a:rPr lang="fr-FR" sz="2000" i="1" baseline="0" dirty="0" err="1"/>
                        <a:t>Rebelion</a:t>
                      </a:r>
                      <a:r>
                        <a:rPr lang="fr-FR" sz="2000" i="1" baseline="0" dirty="0"/>
                        <a:t>)</a:t>
                      </a:r>
                      <a:endParaRPr lang="fr-FR" sz="2000" i="1" dirty="0"/>
                    </a:p>
                  </a:txBody>
                  <a:tcPr anchor="ctr">
                    <a:solidFill>
                      <a:schemeClr val="accent6">
                        <a:lumMod val="60000"/>
                        <a:lumOff val="40000"/>
                      </a:schemeClr>
                    </a:solidFill>
                  </a:tcPr>
                </a:tc>
                <a:extLst>
                  <a:ext uri="{0D108BD9-81ED-4DB2-BD59-A6C34878D82A}">
                    <a16:rowId xmlns:a16="http://schemas.microsoft.com/office/drawing/2014/main" val="3761243100"/>
                  </a:ext>
                </a:extLst>
              </a:tr>
            </a:tbl>
          </a:graphicData>
        </a:graphic>
      </p:graphicFrame>
      <p:sp>
        <p:nvSpPr>
          <p:cNvPr id="6" name="ZoneTexte 5">
            <a:extLst>
              <a:ext uri="{FF2B5EF4-FFF2-40B4-BE49-F238E27FC236}">
                <a16:creationId xmlns:a16="http://schemas.microsoft.com/office/drawing/2014/main" id="{EB99BAB6-9D2A-4310-8C06-9A014DC62EBA}"/>
              </a:ext>
            </a:extLst>
          </p:cNvPr>
          <p:cNvSpPr txBox="1"/>
          <p:nvPr/>
        </p:nvSpPr>
        <p:spPr>
          <a:xfrm>
            <a:off x="270556" y="665383"/>
            <a:ext cx="492443" cy="5655214"/>
          </a:xfrm>
          <a:prstGeom prst="rect">
            <a:avLst/>
          </a:prstGeom>
          <a:noFill/>
        </p:spPr>
        <p:txBody>
          <a:bodyPr vert="vert270" wrap="square" rtlCol="0">
            <a:spAutoFit/>
          </a:bodyPr>
          <a:lstStyle/>
          <a:p>
            <a:pPr marL="342900" indent="-342900"/>
            <a:r>
              <a:rPr lang="fr-FR" sz="2000" dirty="0">
                <a:solidFill>
                  <a:schemeClr val="bg1"/>
                </a:solidFill>
              </a:rPr>
              <a:t>2. Le clivage Ecologie / Productivisme</a:t>
            </a:r>
          </a:p>
        </p:txBody>
      </p:sp>
    </p:spTree>
    <p:extLst>
      <p:ext uri="{BB962C8B-B14F-4D97-AF65-F5344CB8AC3E}">
        <p14:creationId xmlns:p14="http://schemas.microsoft.com/office/powerpoint/2010/main" val="3110684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FD462-9AA7-EE5A-141A-3CC45C695FE0}"/>
            </a:ext>
          </a:extLst>
        </p:cNvPr>
        <p:cNvGrpSpPr/>
        <p:nvPr/>
      </p:nvGrpSpPr>
      <p:grpSpPr>
        <a:xfrm>
          <a:off x="0" y="0"/>
          <a:ext cx="0" cy="0"/>
          <a:chOff x="0" y="0"/>
          <a:chExt cx="0" cy="0"/>
        </a:xfrm>
      </p:grpSpPr>
      <p:sp>
        <p:nvSpPr>
          <p:cNvPr id="17" name="Rectangle 2">
            <a:extLst>
              <a:ext uri="{FF2B5EF4-FFF2-40B4-BE49-F238E27FC236}">
                <a16:creationId xmlns:a16="http://schemas.microsoft.com/office/drawing/2014/main" id="{2A2276AB-4C21-DED9-48C1-6CF5BAA83849}"/>
              </a:ext>
            </a:extLst>
          </p:cNvPr>
          <p:cNvSpPr txBox="1">
            <a:spLocks noChangeArrowheads="1"/>
          </p:cNvSpPr>
          <p:nvPr/>
        </p:nvSpPr>
        <p:spPr>
          <a:xfrm>
            <a:off x="1330691" y="252000"/>
            <a:ext cx="10440000" cy="7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600" b="1" dirty="0">
                <a:solidFill>
                  <a:srgbClr val="FF0000"/>
                </a:solidFill>
                <a:latin typeface="Calibri Light"/>
              </a:rPr>
              <a:t>Un enjeu conflictuel dans la société</a:t>
            </a:r>
            <a:endParaRPr kumimoji="0" lang="fr-FR" sz="3600" b="1" i="0" u="none" strike="noStrike" kern="1200" cap="none" spc="0" normalizeH="0" baseline="0" noProof="0" dirty="0">
              <a:ln>
                <a:noFill/>
              </a:ln>
              <a:solidFill>
                <a:srgbClr val="FF0000"/>
              </a:solidFill>
              <a:effectLst/>
              <a:uLnTx/>
              <a:uFillTx/>
              <a:latin typeface="Calibri Light"/>
              <a:ea typeface="+mj-ea"/>
              <a:cs typeface="+mj-cs"/>
            </a:endParaRPr>
          </a:p>
        </p:txBody>
      </p:sp>
      <p:sp>
        <p:nvSpPr>
          <p:cNvPr id="9" name="Rectangle 4">
            <a:extLst>
              <a:ext uri="{FF2B5EF4-FFF2-40B4-BE49-F238E27FC236}">
                <a16:creationId xmlns:a16="http://schemas.microsoft.com/office/drawing/2014/main" id="{1D11ED9E-2F52-6281-DC78-652A0B17832D}"/>
              </a:ext>
            </a:extLst>
          </p:cNvPr>
          <p:cNvSpPr>
            <a:spLocks noChangeArrowheads="1"/>
          </p:cNvSpPr>
          <p:nvPr/>
        </p:nvSpPr>
        <p:spPr bwMode="auto">
          <a:xfrm rot="5400000">
            <a:off x="-2908800" y="2905200"/>
            <a:ext cx="6861600" cy="1044000"/>
          </a:xfrm>
          <a:prstGeom prst="rect">
            <a:avLst/>
          </a:prstGeom>
          <a:solidFill>
            <a:srgbClr val="FF0000"/>
          </a:solidFill>
          <a:ln w="9525">
            <a:solidFill>
              <a:schemeClr val="accent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F6DB6646-3C34-A803-6035-1D5A3DEF1984}"/>
              </a:ext>
            </a:extLst>
          </p:cNvPr>
          <p:cNvSpPr txBox="1"/>
          <p:nvPr/>
        </p:nvSpPr>
        <p:spPr>
          <a:xfrm>
            <a:off x="270556" y="665383"/>
            <a:ext cx="492443" cy="5655214"/>
          </a:xfrm>
          <a:prstGeom prst="rect">
            <a:avLst/>
          </a:prstGeom>
          <a:noFill/>
        </p:spPr>
        <p:txBody>
          <a:bodyPr vert="vert270" wrap="square" rtlCol="0">
            <a:spAutoFit/>
          </a:bodyPr>
          <a:lstStyle/>
          <a:p>
            <a:pPr marL="342900" indent="-342900"/>
            <a:r>
              <a:rPr lang="fr-FR" sz="2000" dirty="0">
                <a:solidFill>
                  <a:schemeClr val="bg1"/>
                </a:solidFill>
              </a:rPr>
              <a:t>2. Le clivage Ecologie / Productivisme</a:t>
            </a:r>
          </a:p>
        </p:txBody>
      </p:sp>
      <p:sp>
        <p:nvSpPr>
          <p:cNvPr id="2" name="Rectangle 992">
            <a:extLst>
              <a:ext uri="{FF2B5EF4-FFF2-40B4-BE49-F238E27FC236}">
                <a16:creationId xmlns:a16="http://schemas.microsoft.com/office/drawing/2014/main" id="{053E5DAC-5F2F-D84A-151C-2E6521E9903F}"/>
              </a:ext>
            </a:extLst>
          </p:cNvPr>
          <p:cNvSpPr>
            <a:spLocks noChangeArrowheads="1"/>
          </p:cNvSpPr>
          <p:nvPr/>
        </p:nvSpPr>
        <p:spPr bwMode="auto">
          <a:xfrm>
            <a:off x="1336432" y="1188013"/>
            <a:ext cx="10440000" cy="5381599"/>
          </a:xfrm>
          <a:prstGeom prst="rect">
            <a:avLst/>
          </a:prstGeom>
          <a:noFill/>
          <a:ln w="9525">
            <a:noFill/>
            <a:miter lim="800000"/>
            <a:headEnd/>
            <a:tailEnd/>
          </a:ln>
        </p:spPr>
        <p:txBody>
          <a:bodyPr/>
          <a:lstStyle/>
          <a:p>
            <a:pPr marL="342891" indent="-342891">
              <a:lnSpc>
                <a:spcPct val="90000"/>
              </a:lnSpc>
              <a:spcBef>
                <a:spcPct val="20000"/>
              </a:spcBef>
              <a:buClr>
                <a:srgbClr val="FF0000"/>
              </a:buClr>
              <a:buFont typeface="Wingdings" pitchFamily="2" charset="2"/>
              <a:buChar char="§"/>
            </a:pPr>
            <a:r>
              <a:rPr lang="fr-FR" sz="2400" dirty="0">
                <a:solidFill>
                  <a:srgbClr val="FF0000"/>
                </a:solidFill>
                <a:latin typeface="Calibri Light" pitchFamily="34" charset="0"/>
              </a:rPr>
              <a:t>Des mouvements d’opposition</a:t>
            </a:r>
          </a:p>
          <a:p>
            <a:pPr marL="800040" lvl="1" indent="-342874">
              <a:lnSpc>
                <a:spcPct val="90000"/>
              </a:lnSpc>
              <a:spcBef>
                <a:spcPct val="20000"/>
              </a:spcBef>
              <a:buClr>
                <a:srgbClr val="FF0000"/>
              </a:buClr>
              <a:buFont typeface="Wingdings" pitchFamily="2" charset="2"/>
              <a:buChar char="§"/>
            </a:pPr>
            <a:r>
              <a:rPr lang="fr-FR" sz="2000" dirty="0">
                <a:latin typeface="Calibri Light" pitchFamily="34" charset="0"/>
              </a:rPr>
              <a:t>Bonnets rouges</a:t>
            </a:r>
          </a:p>
          <a:p>
            <a:pPr marL="800040" lvl="1" indent="-342874">
              <a:lnSpc>
                <a:spcPct val="90000"/>
              </a:lnSpc>
              <a:spcBef>
                <a:spcPct val="20000"/>
              </a:spcBef>
              <a:buClr>
                <a:srgbClr val="FF0000"/>
              </a:buClr>
              <a:buFont typeface="Wingdings" pitchFamily="2" charset="2"/>
              <a:buChar char="§"/>
            </a:pPr>
            <a:r>
              <a:rPr lang="fr-FR" sz="2000" dirty="0">
                <a:latin typeface="Calibri Light" pitchFamily="34" charset="0"/>
              </a:rPr>
              <a:t>Mouvement des agriculteurs</a:t>
            </a:r>
          </a:p>
          <a:p>
            <a:pPr marL="800040" lvl="1" indent="-342874">
              <a:lnSpc>
                <a:spcPct val="90000"/>
              </a:lnSpc>
              <a:spcBef>
                <a:spcPct val="20000"/>
              </a:spcBef>
              <a:buClr>
                <a:srgbClr val="FF0000"/>
              </a:buClr>
              <a:buFont typeface="Wingdings" pitchFamily="2" charset="2"/>
              <a:buChar char="§"/>
            </a:pPr>
            <a:r>
              <a:rPr lang="fr-FR" sz="2000" dirty="0">
                <a:latin typeface="Calibri Light" pitchFamily="34" charset="0"/>
              </a:rPr>
              <a:t>Opposition de certains acteurs économiques</a:t>
            </a:r>
          </a:p>
          <a:p>
            <a:pPr marL="800040" lvl="1" indent="-342874">
              <a:lnSpc>
                <a:spcPct val="90000"/>
              </a:lnSpc>
              <a:spcBef>
                <a:spcPct val="20000"/>
              </a:spcBef>
              <a:buClr>
                <a:srgbClr val="FF0000"/>
              </a:buClr>
              <a:buFont typeface="Wingdings" pitchFamily="2" charset="2"/>
              <a:buChar char="§"/>
            </a:pPr>
            <a:r>
              <a:rPr lang="fr-FR" sz="2000" dirty="0">
                <a:latin typeface="Calibri Light" pitchFamily="34" charset="0"/>
              </a:rPr>
              <a:t>Le </a:t>
            </a:r>
            <a:r>
              <a:rPr lang="fr-FR" sz="2000" i="1" dirty="0" err="1">
                <a:latin typeface="Calibri Light" pitchFamily="34" charset="0"/>
              </a:rPr>
              <a:t>backlash</a:t>
            </a:r>
            <a:r>
              <a:rPr lang="fr-FR" sz="2000" dirty="0">
                <a:latin typeface="Calibri Light" pitchFamily="34" charset="0"/>
              </a:rPr>
              <a:t> anti-écolo</a:t>
            </a:r>
          </a:p>
          <a:p>
            <a:pPr marL="342840" indent="-342874">
              <a:lnSpc>
                <a:spcPct val="90000"/>
              </a:lnSpc>
              <a:spcBef>
                <a:spcPct val="20000"/>
              </a:spcBef>
              <a:buClr>
                <a:srgbClr val="FF0000"/>
              </a:buClr>
              <a:buFont typeface="Wingdings" pitchFamily="2" charset="2"/>
              <a:buChar char="§"/>
            </a:pPr>
            <a:endParaRPr lang="fr-FR" sz="2400" dirty="0">
              <a:solidFill>
                <a:srgbClr val="FF0000"/>
              </a:solidFill>
              <a:latin typeface="Calibri Light" pitchFamily="34" charset="0"/>
            </a:endParaRPr>
          </a:p>
          <a:p>
            <a:pPr marL="342840" indent="-342874">
              <a:lnSpc>
                <a:spcPct val="90000"/>
              </a:lnSpc>
              <a:spcBef>
                <a:spcPct val="20000"/>
              </a:spcBef>
              <a:buClr>
                <a:srgbClr val="FF0000"/>
              </a:buClr>
              <a:buFont typeface="Wingdings" pitchFamily="2" charset="2"/>
              <a:buChar char="§"/>
            </a:pPr>
            <a:r>
              <a:rPr lang="fr-FR" sz="2400" dirty="0">
                <a:solidFill>
                  <a:srgbClr val="FF0000"/>
                </a:solidFill>
                <a:latin typeface="Calibri Light" pitchFamily="34" charset="0"/>
              </a:rPr>
              <a:t>Attention à la caricature</a:t>
            </a:r>
          </a:p>
          <a:p>
            <a:pPr marL="800040" lvl="1" indent="-342874">
              <a:lnSpc>
                <a:spcPct val="90000"/>
              </a:lnSpc>
              <a:spcBef>
                <a:spcPct val="20000"/>
              </a:spcBef>
              <a:buClr>
                <a:srgbClr val="FF0000"/>
              </a:buClr>
              <a:buFont typeface="Wingdings" pitchFamily="2" charset="2"/>
              <a:buChar char="§"/>
            </a:pPr>
            <a:r>
              <a:rPr lang="fr-FR" sz="2000" dirty="0">
                <a:latin typeface="Calibri Light" pitchFamily="34" charset="0"/>
              </a:rPr>
              <a:t>Diversités</a:t>
            </a:r>
          </a:p>
          <a:p>
            <a:pPr marL="800040" lvl="1" indent="-342874">
              <a:lnSpc>
                <a:spcPct val="90000"/>
              </a:lnSpc>
              <a:spcBef>
                <a:spcPct val="20000"/>
              </a:spcBef>
              <a:buClr>
                <a:srgbClr val="FF0000"/>
              </a:buClr>
              <a:buFont typeface="Wingdings" pitchFamily="2" charset="2"/>
              <a:buChar char="§"/>
            </a:pPr>
            <a:r>
              <a:rPr lang="fr-FR" sz="2000" dirty="0">
                <a:latin typeface="Calibri Light" pitchFamily="34" charset="0"/>
              </a:rPr>
              <a:t>Les Gilets jaunes ne sont ni plus ni moins opposés à l’écologie que la société française</a:t>
            </a:r>
          </a:p>
          <a:p>
            <a:pPr marL="800040" lvl="1" indent="-342874">
              <a:lnSpc>
                <a:spcPct val="90000"/>
              </a:lnSpc>
              <a:spcBef>
                <a:spcPct val="20000"/>
              </a:spcBef>
              <a:buClr>
                <a:srgbClr val="FF0000"/>
              </a:buClr>
              <a:buFont typeface="Wingdings" pitchFamily="2" charset="2"/>
              <a:buChar char="§"/>
            </a:pPr>
            <a:r>
              <a:rPr lang="fr-FR" sz="2000" dirty="0">
                <a:latin typeface="Calibri Light" pitchFamily="34" charset="0"/>
              </a:rPr>
              <a:t>Les agriculteurs votent plus pour les écologistes que le reste de la société française (car il y a des agriculteurs très sensibles sur ces questions)</a:t>
            </a:r>
          </a:p>
          <a:p>
            <a:pPr marL="800040" lvl="1" indent="-342874">
              <a:lnSpc>
                <a:spcPct val="90000"/>
              </a:lnSpc>
              <a:spcBef>
                <a:spcPct val="20000"/>
              </a:spcBef>
              <a:buClr>
                <a:srgbClr val="FF0000"/>
              </a:buClr>
              <a:buFont typeface="Wingdings" pitchFamily="2" charset="2"/>
              <a:buChar char="§"/>
            </a:pPr>
            <a:r>
              <a:rPr lang="fr-FR" sz="2000" dirty="0">
                <a:latin typeface="Calibri Light" pitchFamily="34" charset="0"/>
              </a:rPr>
              <a:t>Le </a:t>
            </a:r>
            <a:r>
              <a:rPr lang="fr-FR" sz="2000" dirty="0" err="1">
                <a:latin typeface="Calibri Light" pitchFamily="34" charset="0"/>
              </a:rPr>
              <a:t>backlash</a:t>
            </a:r>
            <a:r>
              <a:rPr lang="fr-FR" sz="2000" dirty="0">
                <a:latin typeface="Calibri Light" pitchFamily="34" charset="0"/>
              </a:rPr>
              <a:t> peut être évité.</a:t>
            </a:r>
          </a:p>
          <a:p>
            <a:pPr marL="800040" lvl="1" indent="-342874">
              <a:lnSpc>
                <a:spcPct val="90000"/>
              </a:lnSpc>
              <a:spcBef>
                <a:spcPct val="20000"/>
              </a:spcBef>
              <a:buClr>
                <a:srgbClr val="FF0000"/>
              </a:buClr>
              <a:buFont typeface="Wingdings" pitchFamily="2" charset="2"/>
              <a:buChar char="§"/>
            </a:pPr>
            <a:endParaRPr lang="fr-FR" sz="2000" dirty="0">
              <a:latin typeface="Calibri Light" pitchFamily="34" charset="0"/>
            </a:endParaRPr>
          </a:p>
          <a:p>
            <a:pPr marL="800040" lvl="1" indent="-342874">
              <a:lnSpc>
                <a:spcPct val="90000"/>
              </a:lnSpc>
              <a:spcBef>
                <a:spcPct val="20000"/>
              </a:spcBef>
              <a:buClr>
                <a:srgbClr val="FF0000"/>
              </a:buClr>
              <a:buFont typeface="Wingdings" pitchFamily="2" charset="2"/>
              <a:buChar char="§"/>
            </a:pPr>
            <a:endParaRPr lang="fr-FR" sz="2000" dirty="0">
              <a:latin typeface="Calibri Light" pitchFamily="34" charset="0"/>
            </a:endParaRPr>
          </a:p>
        </p:txBody>
      </p:sp>
    </p:spTree>
    <p:extLst>
      <p:ext uri="{BB962C8B-B14F-4D97-AF65-F5344CB8AC3E}">
        <p14:creationId xmlns:p14="http://schemas.microsoft.com/office/powerpoint/2010/main" val="236756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rot="5400000">
            <a:off x="2665200" y="-2665200"/>
            <a:ext cx="6861600" cy="12192000"/>
          </a:xfrm>
          <a:prstGeom prst="rect">
            <a:avLst/>
          </a:prstGeom>
          <a:solidFill>
            <a:srgbClr val="FF0000"/>
          </a:solidFill>
          <a:ln w="9525">
            <a:solidFill>
              <a:schemeClr val="accent1"/>
            </a:solidFill>
            <a:miter lim="800000"/>
            <a:headEnd/>
            <a:tailEnd/>
          </a:ln>
        </p:spPr>
        <p:txBody>
          <a:bodyPr wrap="none" anchor="ctr"/>
          <a:lstStyle/>
          <a:p>
            <a:endParaRPr lang="fr-FR" dirty="0"/>
          </a:p>
        </p:txBody>
      </p:sp>
      <p:sp>
        <p:nvSpPr>
          <p:cNvPr id="10" name="Rectangle 2"/>
          <p:cNvSpPr txBox="1">
            <a:spLocks noChangeArrowheads="1"/>
          </p:cNvSpPr>
          <p:nvPr/>
        </p:nvSpPr>
        <p:spPr>
          <a:xfrm>
            <a:off x="414779" y="252000"/>
            <a:ext cx="11355912" cy="7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FR" sz="3600" b="1" dirty="0">
              <a:solidFill>
                <a:schemeClr val="bg1"/>
              </a:solidFill>
            </a:endParaRPr>
          </a:p>
        </p:txBody>
      </p:sp>
      <p:sp>
        <p:nvSpPr>
          <p:cNvPr id="6" name="Rectangle 2"/>
          <p:cNvSpPr txBox="1">
            <a:spLocks noChangeArrowheads="1"/>
          </p:cNvSpPr>
          <p:nvPr/>
        </p:nvSpPr>
        <p:spPr>
          <a:xfrm>
            <a:off x="545422" y="119906"/>
            <a:ext cx="11355912" cy="11962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rPr>
              <a:t>3. Le </a:t>
            </a:r>
            <a:r>
              <a:rPr lang="en-US" sz="4000" b="1" dirty="0" err="1">
                <a:solidFill>
                  <a:schemeClr val="bg1"/>
                </a:solidFill>
              </a:rPr>
              <a:t>développement</a:t>
            </a:r>
            <a:r>
              <a:rPr lang="en-US" sz="4000" b="1" dirty="0">
                <a:solidFill>
                  <a:schemeClr val="bg1"/>
                </a:solidFill>
              </a:rPr>
              <a:t> des partis verts et la transformation des systems partisans</a:t>
            </a:r>
            <a:endParaRPr lang="fr-FR" sz="4000" b="1" dirty="0">
              <a:solidFill>
                <a:schemeClr val="bg1"/>
              </a:solidFill>
            </a:endParaRPr>
          </a:p>
        </p:txBody>
      </p:sp>
      <p:pic>
        <p:nvPicPr>
          <p:cNvPr id="4" name="Image 3"/>
          <p:cNvPicPr>
            <a:picLocks noChangeAspect="1"/>
          </p:cNvPicPr>
          <p:nvPr/>
        </p:nvPicPr>
        <p:blipFill>
          <a:blip r:embed="rId2"/>
          <a:stretch>
            <a:fillRect/>
          </a:stretch>
        </p:blipFill>
        <p:spPr>
          <a:xfrm>
            <a:off x="1872609" y="1448203"/>
            <a:ext cx="3052722" cy="4467399"/>
          </a:xfrm>
          <a:prstGeom prst="rect">
            <a:avLst/>
          </a:prstGeom>
        </p:spPr>
      </p:pic>
      <p:sp>
        <p:nvSpPr>
          <p:cNvPr id="5" name="ZoneTexte 4"/>
          <p:cNvSpPr txBox="1"/>
          <p:nvPr/>
        </p:nvSpPr>
        <p:spPr>
          <a:xfrm>
            <a:off x="1151965" y="5984217"/>
            <a:ext cx="4494011" cy="830997"/>
          </a:xfrm>
          <a:prstGeom prst="rect">
            <a:avLst/>
          </a:prstGeom>
          <a:noFill/>
        </p:spPr>
        <p:txBody>
          <a:bodyPr wrap="square" rtlCol="0">
            <a:spAutoFit/>
          </a:bodyPr>
          <a:lstStyle/>
          <a:p>
            <a:pPr algn="ctr"/>
            <a:r>
              <a:rPr lang="en-US" sz="2400" dirty="0">
                <a:solidFill>
                  <a:schemeClr val="bg1"/>
                </a:solidFill>
                <a:latin typeface="+mj-lt"/>
              </a:rPr>
              <a:t>Les premiers </a:t>
            </a:r>
            <a:r>
              <a:rPr lang="en-US" sz="2400" dirty="0" err="1">
                <a:solidFill>
                  <a:schemeClr val="bg1"/>
                </a:solidFill>
                <a:latin typeface="+mj-lt"/>
              </a:rPr>
              <a:t>élus</a:t>
            </a:r>
            <a:r>
              <a:rPr lang="en-US" sz="2400" dirty="0">
                <a:solidFill>
                  <a:schemeClr val="bg1"/>
                </a:solidFill>
                <a:latin typeface="+mj-lt"/>
              </a:rPr>
              <a:t> de </a:t>
            </a:r>
            <a:r>
              <a:rPr lang="en-US" sz="2400" dirty="0" err="1">
                <a:solidFill>
                  <a:schemeClr val="bg1"/>
                </a:solidFill>
                <a:latin typeface="+mj-lt"/>
              </a:rPr>
              <a:t>Grünen</a:t>
            </a:r>
            <a:r>
              <a:rPr lang="en-US" sz="2400" dirty="0">
                <a:solidFill>
                  <a:schemeClr val="bg1"/>
                </a:solidFill>
                <a:latin typeface="+mj-lt"/>
              </a:rPr>
              <a:t> </a:t>
            </a:r>
            <a:r>
              <a:rPr lang="en-US" sz="2400" dirty="0" err="1">
                <a:solidFill>
                  <a:schemeClr val="bg1"/>
                </a:solidFill>
                <a:latin typeface="+mj-lt"/>
              </a:rPr>
              <a:t>allemands</a:t>
            </a:r>
            <a:r>
              <a:rPr lang="en-US" sz="2400" dirty="0">
                <a:solidFill>
                  <a:schemeClr val="bg1"/>
                </a:solidFill>
                <a:latin typeface="+mj-lt"/>
              </a:rPr>
              <a:t> au Bundestag, 1983</a:t>
            </a:r>
            <a:endParaRPr lang="fr-FR" sz="2400" dirty="0">
              <a:solidFill>
                <a:schemeClr val="bg1"/>
              </a:solidFill>
              <a:latin typeface="+mj-lt"/>
            </a:endParaRPr>
          </a:p>
        </p:txBody>
      </p:sp>
      <p:pic>
        <p:nvPicPr>
          <p:cNvPr id="2" name="Image 1"/>
          <p:cNvPicPr>
            <a:picLocks noChangeAspect="1"/>
          </p:cNvPicPr>
          <p:nvPr/>
        </p:nvPicPr>
        <p:blipFill rotWithShape="1">
          <a:blip r:embed="rId3"/>
          <a:srcRect l="29588" r="22678"/>
          <a:stretch/>
        </p:blipFill>
        <p:spPr>
          <a:xfrm>
            <a:off x="6625088" y="1488497"/>
            <a:ext cx="4091796" cy="4456695"/>
          </a:xfrm>
          <a:prstGeom prst="rect">
            <a:avLst/>
          </a:prstGeom>
        </p:spPr>
      </p:pic>
      <p:sp>
        <p:nvSpPr>
          <p:cNvPr id="8" name="ZoneTexte 7"/>
          <p:cNvSpPr txBox="1"/>
          <p:nvPr/>
        </p:nvSpPr>
        <p:spPr>
          <a:xfrm>
            <a:off x="6072997" y="5984217"/>
            <a:ext cx="5348378" cy="830997"/>
          </a:xfrm>
          <a:prstGeom prst="rect">
            <a:avLst/>
          </a:prstGeom>
          <a:noFill/>
        </p:spPr>
        <p:txBody>
          <a:bodyPr wrap="square" rtlCol="0">
            <a:spAutoFit/>
          </a:bodyPr>
          <a:lstStyle/>
          <a:p>
            <a:pPr algn="ctr"/>
            <a:r>
              <a:rPr lang="en-US" sz="2400" dirty="0">
                <a:solidFill>
                  <a:schemeClr val="bg1"/>
                </a:solidFill>
                <a:latin typeface="+mj-lt"/>
              </a:rPr>
              <a:t>Jean-Marie Le Pen et les </a:t>
            </a:r>
            <a:r>
              <a:rPr lang="en-US" sz="2400" dirty="0" err="1">
                <a:solidFill>
                  <a:schemeClr val="bg1"/>
                </a:solidFill>
                <a:latin typeface="+mj-lt"/>
              </a:rPr>
              <a:t>élus</a:t>
            </a:r>
            <a:r>
              <a:rPr lang="en-US" sz="2400" dirty="0">
                <a:solidFill>
                  <a:schemeClr val="bg1"/>
                </a:solidFill>
                <a:latin typeface="+mj-lt"/>
              </a:rPr>
              <a:t> FN font </a:t>
            </a:r>
            <a:r>
              <a:rPr lang="en-US" sz="2400" dirty="0" err="1">
                <a:solidFill>
                  <a:schemeClr val="bg1"/>
                </a:solidFill>
                <a:latin typeface="+mj-lt"/>
              </a:rPr>
              <a:t>leur</a:t>
            </a:r>
            <a:r>
              <a:rPr lang="en-US" sz="2400" dirty="0">
                <a:solidFill>
                  <a:schemeClr val="bg1"/>
                </a:solidFill>
                <a:latin typeface="+mj-lt"/>
              </a:rPr>
              <a:t> entrée à </a:t>
            </a:r>
            <a:r>
              <a:rPr lang="en-US" sz="2400" dirty="0" err="1">
                <a:solidFill>
                  <a:schemeClr val="bg1"/>
                </a:solidFill>
                <a:latin typeface="+mj-lt"/>
              </a:rPr>
              <a:t>l’Assemblée</a:t>
            </a:r>
            <a:r>
              <a:rPr lang="en-US" sz="2400" dirty="0">
                <a:solidFill>
                  <a:schemeClr val="bg1"/>
                </a:solidFill>
                <a:latin typeface="+mj-lt"/>
              </a:rPr>
              <a:t> </a:t>
            </a:r>
            <a:r>
              <a:rPr lang="en-US" sz="2400" dirty="0" err="1">
                <a:solidFill>
                  <a:schemeClr val="bg1"/>
                </a:solidFill>
                <a:latin typeface="+mj-lt"/>
              </a:rPr>
              <a:t>nationale</a:t>
            </a:r>
            <a:r>
              <a:rPr lang="en-US" sz="2400" dirty="0">
                <a:solidFill>
                  <a:schemeClr val="bg1"/>
                </a:solidFill>
                <a:latin typeface="+mj-lt"/>
              </a:rPr>
              <a:t>, 1986</a:t>
            </a:r>
            <a:endParaRPr lang="fr-FR" sz="2400" dirty="0">
              <a:solidFill>
                <a:schemeClr val="bg1"/>
              </a:solidFill>
              <a:latin typeface="+mj-lt"/>
            </a:endParaRPr>
          </a:p>
        </p:txBody>
      </p:sp>
    </p:spTree>
    <p:extLst>
      <p:ext uri="{BB962C8B-B14F-4D97-AF65-F5344CB8AC3E}">
        <p14:creationId xmlns:p14="http://schemas.microsoft.com/office/powerpoint/2010/main" val="347065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rot="5400000">
            <a:off x="2665200" y="-2665200"/>
            <a:ext cx="6861600" cy="12192000"/>
          </a:xfrm>
          <a:prstGeom prst="rect">
            <a:avLst/>
          </a:prstGeom>
          <a:solidFill>
            <a:srgbClr val="FF0000"/>
          </a:solidFill>
          <a:ln w="9525">
            <a:solidFill>
              <a:schemeClr val="accent1"/>
            </a:solidFill>
            <a:miter lim="800000"/>
            <a:headEnd/>
            <a:tailEnd/>
          </a:ln>
        </p:spPr>
        <p:txBody>
          <a:bodyPr wrap="none" anchor="ctr"/>
          <a:lstStyle/>
          <a:p>
            <a:endParaRPr lang="fr-FR" dirty="0"/>
          </a:p>
        </p:txBody>
      </p:sp>
      <p:sp>
        <p:nvSpPr>
          <p:cNvPr id="10" name="Rectangle 2"/>
          <p:cNvSpPr txBox="1">
            <a:spLocks noChangeArrowheads="1"/>
          </p:cNvSpPr>
          <p:nvPr/>
        </p:nvSpPr>
        <p:spPr>
          <a:xfrm>
            <a:off x="414779" y="251999"/>
            <a:ext cx="11355912" cy="12144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chemeClr val="bg1"/>
                </a:solidFill>
              </a:rPr>
              <a:t>Introduction : l’environnement, un objet politique ? </a:t>
            </a:r>
          </a:p>
        </p:txBody>
      </p:sp>
      <p:sp>
        <p:nvSpPr>
          <p:cNvPr id="5" name="Rectangle 2">
            <a:extLst>
              <a:ext uri="{FF2B5EF4-FFF2-40B4-BE49-F238E27FC236}">
                <a16:creationId xmlns:a16="http://schemas.microsoft.com/office/drawing/2014/main" id="{43309758-0E24-4A4E-9C9F-B124B6ADE364}"/>
              </a:ext>
            </a:extLst>
          </p:cNvPr>
          <p:cNvSpPr txBox="1">
            <a:spLocks noChangeArrowheads="1"/>
          </p:cNvSpPr>
          <p:nvPr/>
        </p:nvSpPr>
        <p:spPr>
          <a:xfrm>
            <a:off x="6003112" y="1466490"/>
            <a:ext cx="5911039" cy="4960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2600" b="1" dirty="0">
                <a:solidFill>
                  <a:schemeClr val="bg1"/>
                </a:solidFill>
              </a:rPr>
              <a:t>« </a:t>
            </a:r>
            <a:r>
              <a:rPr lang="fr-FR" sz="2600" b="1" dirty="0" err="1">
                <a:solidFill>
                  <a:schemeClr val="bg1"/>
                </a:solidFill>
              </a:rPr>
              <a:t>Protecting</a:t>
            </a:r>
            <a:r>
              <a:rPr lang="fr-FR" sz="2600" b="1" dirty="0">
                <a:solidFill>
                  <a:schemeClr val="bg1"/>
                </a:solidFill>
              </a:rPr>
              <a:t> </a:t>
            </a:r>
            <a:r>
              <a:rPr lang="fr-FR" sz="2600" b="1" dirty="0" err="1">
                <a:solidFill>
                  <a:schemeClr val="bg1"/>
                </a:solidFill>
              </a:rPr>
              <a:t>our</a:t>
            </a:r>
            <a:r>
              <a:rPr lang="fr-FR" sz="2600" b="1" dirty="0">
                <a:solidFill>
                  <a:schemeClr val="bg1"/>
                </a:solidFill>
              </a:rPr>
              <a:t> </a:t>
            </a:r>
            <a:r>
              <a:rPr lang="fr-FR" sz="2600" b="1" dirty="0" err="1">
                <a:solidFill>
                  <a:schemeClr val="bg1"/>
                </a:solidFill>
              </a:rPr>
              <a:t>environment</a:t>
            </a:r>
            <a:r>
              <a:rPr lang="fr-FR" sz="2600" b="1" dirty="0">
                <a:solidFill>
                  <a:schemeClr val="bg1"/>
                </a:solidFill>
              </a:rPr>
              <a:t> </a:t>
            </a:r>
            <a:r>
              <a:rPr lang="fr-FR" sz="2600" b="1" dirty="0" err="1">
                <a:solidFill>
                  <a:schemeClr val="bg1"/>
                </a:solidFill>
              </a:rPr>
              <a:t>is</a:t>
            </a:r>
            <a:r>
              <a:rPr lang="fr-FR" sz="2600" b="1" dirty="0">
                <a:solidFill>
                  <a:schemeClr val="bg1"/>
                </a:solidFill>
              </a:rPr>
              <a:t> not and </a:t>
            </a:r>
            <a:r>
              <a:rPr lang="fr-FR" sz="2600" b="1" dirty="0" err="1">
                <a:solidFill>
                  <a:schemeClr val="bg1"/>
                </a:solidFill>
              </a:rPr>
              <a:t>should</a:t>
            </a:r>
            <a:r>
              <a:rPr lang="fr-FR" sz="2600" b="1" dirty="0">
                <a:solidFill>
                  <a:schemeClr val="bg1"/>
                </a:solidFill>
              </a:rPr>
              <a:t> not </a:t>
            </a:r>
            <a:r>
              <a:rPr lang="fr-FR" sz="2600" b="1" dirty="0" err="1">
                <a:solidFill>
                  <a:schemeClr val="bg1"/>
                </a:solidFill>
              </a:rPr>
              <a:t>be</a:t>
            </a:r>
            <a:r>
              <a:rPr lang="fr-FR" sz="2600" b="1" dirty="0">
                <a:solidFill>
                  <a:schemeClr val="bg1"/>
                </a:solidFill>
              </a:rPr>
              <a:t> a </a:t>
            </a:r>
            <a:r>
              <a:rPr lang="fr-FR" sz="2600" b="1" dirty="0" err="1">
                <a:solidFill>
                  <a:schemeClr val="bg1"/>
                </a:solidFill>
              </a:rPr>
              <a:t>political</a:t>
            </a:r>
            <a:r>
              <a:rPr lang="fr-FR" sz="2600" b="1" dirty="0">
                <a:solidFill>
                  <a:schemeClr val="bg1"/>
                </a:solidFill>
              </a:rPr>
              <a:t> issue ».</a:t>
            </a:r>
          </a:p>
          <a:p>
            <a:pPr algn="r"/>
            <a:endParaRPr lang="fr-FR" sz="2600" b="1" dirty="0">
              <a:solidFill>
                <a:schemeClr val="bg1"/>
              </a:solidFill>
            </a:endParaRPr>
          </a:p>
          <a:p>
            <a:pPr algn="r"/>
            <a:r>
              <a:rPr lang="fr-FR" sz="2600" b="1" dirty="0">
                <a:solidFill>
                  <a:schemeClr val="bg1"/>
                </a:solidFill>
              </a:rPr>
              <a:t>Theresa May, </a:t>
            </a:r>
            <a:r>
              <a:rPr lang="fr-FR" sz="2600" b="1" dirty="0" err="1">
                <a:solidFill>
                  <a:schemeClr val="bg1"/>
                </a:solidFill>
              </a:rPr>
              <a:t>November</a:t>
            </a:r>
            <a:r>
              <a:rPr lang="fr-FR" sz="2600" b="1" dirty="0">
                <a:solidFill>
                  <a:schemeClr val="bg1"/>
                </a:solidFill>
              </a:rPr>
              <a:t> 2017</a:t>
            </a:r>
          </a:p>
        </p:txBody>
      </p:sp>
      <p:pic>
        <p:nvPicPr>
          <p:cNvPr id="2" name="Image 1"/>
          <p:cNvPicPr>
            <a:picLocks noChangeAspect="1"/>
          </p:cNvPicPr>
          <p:nvPr/>
        </p:nvPicPr>
        <p:blipFill>
          <a:blip r:embed="rId2"/>
          <a:stretch>
            <a:fillRect/>
          </a:stretch>
        </p:blipFill>
        <p:spPr>
          <a:xfrm>
            <a:off x="229331" y="1897812"/>
            <a:ext cx="6104691" cy="4067250"/>
          </a:xfrm>
          <a:prstGeom prst="rect">
            <a:avLst/>
          </a:prstGeom>
        </p:spPr>
      </p:pic>
    </p:spTree>
    <p:extLst>
      <p:ext uri="{BB962C8B-B14F-4D97-AF65-F5344CB8AC3E}">
        <p14:creationId xmlns:p14="http://schemas.microsoft.com/office/powerpoint/2010/main" val="377284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330691" y="252000"/>
            <a:ext cx="10440000" cy="7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FF0000"/>
                </a:solidFill>
              </a:rPr>
              <a:t>Naissance et développement des partis écologistes</a:t>
            </a:r>
          </a:p>
        </p:txBody>
      </p:sp>
      <p:sp>
        <p:nvSpPr>
          <p:cNvPr id="9" name="Rectangle 4"/>
          <p:cNvSpPr>
            <a:spLocks noChangeArrowheads="1"/>
          </p:cNvSpPr>
          <p:nvPr/>
        </p:nvSpPr>
        <p:spPr bwMode="auto">
          <a:xfrm rot="5400000">
            <a:off x="-2908800" y="2905200"/>
            <a:ext cx="6861600" cy="1044000"/>
          </a:xfrm>
          <a:prstGeom prst="rect">
            <a:avLst/>
          </a:prstGeom>
          <a:solidFill>
            <a:srgbClr val="FF0000"/>
          </a:solidFill>
          <a:ln w="9525">
            <a:solidFill>
              <a:schemeClr val="accent1"/>
            </a:solidFill>
            <a:miter lim="800000"/>
            <a:headEnd/>
            <a:tailEnd/>
          </a:ln>
        </p:spPr>
        <p:txBody>
          <a:bodyPr wrap="none" anchor="ctr"/>
          <a:lstStyle/>
          <a:p>
            <a:endParaRPr lang="fr-FR" dirty="0"/>
          </a:p>
        </p:txBody>
      </p:sp>
      <p:sp>
        <p:nvSpPr>
          <p:cNvPr id="14" name="Rectangle 992"/>
          <p:cNvSpPr>
            <a:spLocks noChangeArrowheads="1"/>
          </p:cNvSpPr>
          <p:nvPr/>
        </p:nvSpPr>
        <p:spPr bwMode="auto">
          <a:xfrm>
            <a:off x="1336432" y="1188013"/>
            <a:ext cx="10440000" cy="5381599"/>
          </a:xfrm>
          <a:prstGeom prst="rect">
            <a:avLst/>
          </a:prstGeom>
          <a:noFill/>
          <a:ln w="9525">
            <a:noFill/>
            <a:miter lim="800000"/>
            <a:headEnd/>
            <a:tailEnd/>
          </a:ln>
        </p:spPr>
        <p:txBody>
          <a:bodyPr/>
          <a:lstStyle/>
          <a:p>
            <a:pPr marL="342891" indent="-342891">
              <a:lnSpc>
                <a:spcPct val="90000"/>
              </a:lnSpc>
              <a:spcBef>
                <a:spcPct val="20000"/>
              </a:spcBef>
              <a:buClr>
                <a:srgbClr val="FF0000"/>
              </a:buClr>
              <a:buFont typeface="Wingdings" pitchFamily="2" charset="2"/>
              <a:buChar char="§"/>
            </a:pPr>
            <a:r>
              <a:rPr lang="fr-FR" sz="2400" dirty="0">
                <a:solidFill>
                  <a:srgbClr val="FF0000"/>
                </a:solidFill>
                <a:latin typeface="Calibri Light" pitchFamily="34" charset="0"/>
              </a:rPr>
              <a:t>De nouvelles organisations politiques</a:t>
            </a:r>
          </a:p>
          <a:p>
            <a:pPr lvl="2" indent="-457200">
              <a:lnSpc>
                <a:spcPct val="90000"/>
              </a:lnSpc>
              <a:spcBef>
                <a:spcPct val="20000"/>
              </a:spcBef>
              <a:buClr>
                <a:srgbClr val="FF3300"/>
              </a:buClr>
              <a:buFont typeface="Wingdings" panose="05000000000000000000" pitchFamily="2" charset="2"/>
              <a:buChar char="§"/>
            </a:pPr>
            <a:r>
              <a:rPr lang="fr-FR" sz="2000" dirty="0">
                <a:latin typeface="Calibri Light" pitchFamily="34" charset="0"/>
              </a:rPr>
              <a:t>Premier parti vert </a:t>
            </a:r>
            <a:r>
              <a:rPr lang="en-US" sz="2000" dirty="0" err="1">
                <a:latin typeface="Calibri Light" pitchFamily="34" charset="0"/>
              </a:rPr>
              <a:t>en</a:t>
            </a:r>
            <a:r>
              <a:rPr lang="en-US" sz="2000" dirty="0">
                <a:latin typeface="Calibri Light" pitchFamily="34" charset="0"/>
              </a:rPr>
              <a:t> Nouvelle </a:t>
            </a:r>
            <a:r>
              <a:rPr lang="en-US" sz="2000" dirty="0" err="1">
                <a:latin typeface="Calibri Light" pitchFamily="34" charset="0"/>
              </a:rPr>
              <a:t>Zélande</a:t>
            </a:r>
            <a:r>
              <a:rPr lang="en-US" sz="2000" dirty="0">
                <a:latin typeface="Calibri Light" pitchFamily="34" charset="0"/>
              </a:rPr>
              <a:t> 1972</a:t>
            </a:r>
          </a:p>
          <a:p>
            <a:pPr lvl="2" indent="-457200">
              <a:lnSpc>
                <a:spcPct val="90000"/>
              </a:lnSpc>
              <a:spcBef>
                <a:spcPct val="20000"/>
              </a:spcBef>
              <a:buClr>
                <a:srgbClr val="FF3300"/>
              </a:buClr>
              <a:buFont typeface="Wingdings" panose="05000000000000000000" pitchFamily="2" charset="2"/>
              <a:buChar char="§"/>
            </a:pPr>
            <a:r>
              <a:rPr lang="en-US" sz="2000" dirty="0">
                <a:latin typeface="Calibri Light" pitchFamily="34" charset="0"/>
              </a:rPr>
              <a:t>Partis </a:t>
            </a:r>
            <a:r>
              <a:rPr lang="en-US" sz="2000" dirty="0" err="1">
                <a:latin typeface="Calibri Light" pitchFamily="34" charset="0"/>
              </a:rPr>
              <a:t>pionniers</a:t>
            </a:r>
            <a:r>
              <a:rPr lang="en-US" sz="2000" dirty="0">
                <a:latin typeface="Calibri Light" pitchFamily="34" charset="0"/>
              </a:rPr>
              <a:t> </a:t>
            </a:r>
            <a:r>
              <a:rPr lang="en-US" sz="2000" dirty="0" err="1">
                <a:latin typeface="Calibri Light" pitchFamily="34" charset="0"/>
              </a:rPr>
              <a:t>en</a:t>
            </a:r>
            <a:r>
              <a:rPr lang="en-US" sz="2000" dirty="0">
                <a:latin typeface="Calibri Light" pitchFamily="34" charset="0"/>
              </a:rPr>
              <a:t> Suisse, au </a:t>
            </a:r>
            <a:r>
              <a:rPr lang="en-US" sz="2000" dirty="0" err="1">
                <a:latin typeface="Calibri Light" pitchFamily="34" charset="0"/>
              </a:rPr>
              <a:t>Royaume</a:t>
            </a:r>
            <a:r>
              <a:rPr lang="en-US" sz="2000" dirty="0">
                <a:latin typeface="Calibri Light" pitchFamily="34" charset="0"/>
              </a:rPr>
              <a:t>-Uni, et </a:t>
            </a:r>
            <a:r>
              <a:rPr lang="en-US" sz="2000" dirty="0" err="1">
                <a:latin typeface="Calibri Light" pitchFamily="34" charset="0"/>
              </a:rPr>
              <a:t>en</a:t>
            </a:r>
            <a:r>
              <a:rPr lang="en-US" sz="2000" dirty="0">
                <a:latin typeface="Calibri Light" pitchFamily="34" charset="0"/>
              </a:rPr>
              <a:t> France (candidature de René Dumont </a:t>
            </a:r>
            <a:r>
              <a:rPr lang="en-US" sz="2000" dirty="0" err="1">
                <a:latin typeface="Calibri Light" pitchFamily="34" charset="0"/>
              </a:rPr>
              <a:t>en</a:t>
            </a:r>
            <a:r>
              <a:rPr lang="en-US" sz="2000" dirty="0">
                <a:latin typeface="Calibri Light" pitchFamily="34" charset="0"/>
              </a:rPr>
              <a:t> 1974 </a:t>
            </a:r>
            <a:r>
              <a:rPr lang="en-US" sz="2000" dirty="0" err="1">
                <a:latin typeface="Calibri Light" pitchFamily="34" charset="0"/>
              </a:rPr>
              <a:t>puis</a:t>
            </a:r>
            <a:r>
              <a:rPr lang="en-US" sz="2000" dirty="0">
                <a:latin typeface="Calibri Light" pitchFamily="34" charset="0"/>
              </a:rPr>
              <a:t> dans la </a:t>
            </a:r>
            <a:r>
              <a:rPr lang="en-US" sz="2000" dirty="0" err="1">
                <a:latin typeface="Calibri Light" pitchFamily="34" charset="0"/>
              </a:rPr>
              <a:t>totalité</a:t>
            </a:r>
            <a:r>
              <a:rPr lang="en-US" sz="2000" dirty="0">
                <a:latin typeface="Calibri Light" pitchFamily="34" charset="0"/>
              </a:rPr>
              <a:t> des pays </a:t>
            </a:r>
            <a:r>
              <a:rPr lang="en-US" sz="2000" dirty="0" err="1">
                <a:latin typeface="Calibri Light" pitchFamily="34" charset="0"/>
              </a:rPr>
              <a:t>d’Europe</a:t>
            </a:r>
            <a:r>
              <a:rPr lang="en-US" sz="2000" dirty="0">
                <a:latin typeface="Calibri Light" pitchFamily="34" charset="0"/>
              </a:rPr>
              <a:t> de </a:t>
            </a:r>
            <a:r>
              <a:rPr lang="en-US" sz="2000" dirty="0" err="1">
                <a:latin typeface="Calibri Light" pitchFamily="34" charset="0"/>
              </a:rPr>
              <a:t>l’Ouest</a:t>
            </a:r>
            <a:r>
              <a:rPr lang="en-US" sz="2000" dirty="0">
                <a:latin typeface="Calibri Light" pitchFamily="34" charset="0"/>
              </a:rPr>
              <a:t> à la fin des </a:t>
            </a:r>
            <a:r>
              <a:rPr lang="en-US" sz="2000" dirty="0" err="1">
                <a:latin typeface="Calibri Light" pitchFamily="34" charset="0"/>
              </a:rPr>
              <a:t>années</a:t>
            </a:r>
            <a:r>
              <a:rPr lang="en-US" sz="2000" dirty="0">
                <a:latin typeface="Calibri Light" pitchFamily="34" charset="0"/>
              </a:rPr>
              <a:t> 1980</a:t>
            </a:r>
          </a:p>
          <a:p>
            <a:pPr lvl="2" indent="-457200">
              <a:lnSpc>
                <a:spcPct val="90000"/>
              </a:lnSpc>
              <a:spcBef>
                <a:spcPct val="20000"/>
              </a:spcBef>
              <a:buClr>
                <a:srgbClr val="FF3300"/>
              </a:buClr>
              <a:buFont typeface="Wingdings" panose="05000000000000000000" pitchFamily="2" charset="2"/>
              <a:buChar char="§"/>
            </a:pPr>
            <a:r>
              <a:rPr lang="en-US" sz="2000" dirty="0">
                <a:latin typeface="Calibri Light" pitchFamily="34" charset="0"/>
              </a:rPr>
              <a:t>Un </a:t>
            </a:r>
            <a:r>
              <a:rPr lang="en-US" sz="2000" dirty="0" err="1">
                <a:latin typeface="Calibri Light" pitchFamily="34" charset="0"/>
              </a:rPr>
              <a:t>développement</a:t>
            </a:r>
            <a:r>
              <a:rPr lang="en-US" sz="2000" dirty="0">
                <a:latin typeface="Calibri Light" pitchFamily="34" charset="0"/>
              </a:rPr>
              <a:t> </a:t>
            </a:r>
            <a:r>
              <a:rPr lang="en-US" sz="2000" dirty="0" err="1">
                <a:latin typeface="Calibri Light" pitchFamily="34" charset="0"/>
              </a:rPr>
              <a:t>différencié</a:t>
            </a:r>
            <a:r>
              <a:rPr lang="en-US" sz="2000" dirty="0">
                <a:latin typeface="Calibri Light" pitchFamily="34" charset="0"/>
              </a:rPr>
              <a:t> </a:t>
            </a:r>
            <a:r>
              <a:rPr lang="en-US" sz="2000" dirty="0" err="1">
                <a:latin typeface="Calibri Light" pitchFamily="34" charset="0"/>
              </a:rPr>
              <a:t>géographiquement</a:t>
            </a:r>
            <a:endParaRPr lang="en-US" sz="2000" dirty="0">
              <a:latin typeface="Calibri Light" pitchFamily="34" charset="0"/>
            </a:endParaRPr>
          </a:p>
          <a:p>
            <a:pPr marL="800040" lvl="1" indent="-342874">
              <a:lnSpc>
                <a:spcPct val="90000"/>
              </a:lnSpc>
              <a:spcBef>
                <a:spcPct val="20000"/>
              </a:spcBef>
              <a:buClr>
                <a:srgbClr val="FF0000"/>
              </a:buClr>
              <a:buFont typeface="Wingdings" pitchFamily="2" charset="2"/>
              <a:buChar char="§"/>
            </a:pPr>
            <a:endParaRPr lang="fr-FR" sz="2000" dirty="0">
              <a:latin typeface="Calibri Light" pitchFamily="34" charset="0"/>
            </a:endParaRPr>
          </a:p>
        </p:txBody>
      </p:sp>
      <p:sp>
        <p:nvSpPr>
          <p:cNvPr id="7" name="ZoneTexte 6">
            <a:extLst>
              <a:ext uri="{FF2B5EF4-FFF2-40B4-BE49-F238E27FC236}">
                <a16:creationId xmlns:a16="http://schemas.microsoft.com/office/drawing/2014/main" id="{EB99BAB6-9D2A-4310-8C06-9A014DC62EBA}"/>
              </a:ext>
            </a:extLst>
          </p:cNvPr>
          <p:cNvSpPr txBox="1"/>
          <p:nvPr/>
        </p:nvSpPr>
        <p:spPr>
          <a:xfrm>
            <a:off x="270556" y="665383"/>
            <a:ext cx="492443" cy="5655214"/>
          </a:xfrm>
          <a:prstGeom prst="rect">
            <a:avLst/>
          </a:prstGeom>
          <a:noFill/>
        </p:spPr>
        <p:txBody>
          <a:bodyPr vert="vert270" wrap="square" rtlCol="0">
            <a:spAutoFit/>
          </a:bodyPr>
          <a:lstStyle/>
          <a:p>
            <a:pPr marL="342900" indent="-342900"/>
            <a:r>
              <a:rPr lang="fr-FR" sz="2000" dirty="0">
                <a:solidFill>
                  <a:schemeClr val="bg1"/>
                </a:solidFill>
              </a:rPr>
              <a:t>3. Le développement des partis verts</a:t>
            </a:r>
          </a:p>
        </p:txBody>
      </p:sp>
      <p:graphicFrame>
        <p:nvGraphicFramePr>
          <p:cNvPr id="2" name="Graphique 1">
            <a:extLst>
              <a:ext uri="{FF2B5EF4-FFF2-40B4-BE49-F238E27FC236}">
                <a16:creationId xmlns:a16="http://schemas.microsoft.com/office/drawing/2014/main" id="{2F0217C1-B4BA-6B30-A227-B11C1B65E1A4}"/>
              </a:ext>
            </a:extLst>
          </p:cNvPr>
          <p:cNvGraphicFramePr/>
          <p:nvPr>
            <p:extLst>
              <p:ext uri="{D42A27DB-BD31-4B8C-83A1-F6EECF244321}">
                <p14:modId xmlns:p14="http://schemas.microsoft.com/office/powerpoint/2010/main" val="2009340387"/>
              </p:ext>
            </p:extLst>
          </p:nvPr>
        </p:nvGraphicFramePr>
        <p:xfrm>
          <a:off x="2277373" y="3050388"/>
          <a:ext cx="8048445" cy="37352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440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330691" y="252000"/>
            <a:ext cx="10440000" cy="7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FF0000"/>
                </a:solidFill>
              </a:rPr>
              <a:t>Le développement parallèle des partis de droite radicale</a:t>
            </a:r>
          </a:p>
        </p:txBody>
      </p:sp>
      <p:sp>
        <p:nvSpPr>
          <p:cNvPr id="9" name="Rectangle 4"/>
          <p:cNvSpPr>
            <a:spLocks noChangeArrowheads="1"/>
          </p:cNvSpPr>
          <p:nvPr/>
        </p:nvSpPr>
        <p:spPr bwMode="auto">
          <a:xfrm rot="5400000">
            <a:off x="-2908800" y="2905200"/>
            <a:ext cx="6861600" cy="1044000"/>
          </a:xfrm>
          <a:prstGeom prst="rect">
            <a:avLst/>
          </a:prstGeom>
          <a:solidFill>
            <a:srgbClr val="FF0000"/>
          </a:solidFill>
          <a:ln w="9525">
            <a:solidFill>
              <a:schemeClr val="accent1"/>
            </a:solidFill>
            <a:miter lim="800000"/>
            <a:headEnd/>
            <a:tailEnd/>
          </a:ln>
        </p:spPr>
        <p:txBody>
          <a:bodyPr wrap="none" anchor="ctr"/>
          <a:lstStyle/>
          <a:p>
            <a:endParaRPr lang="fr-FR" dirty="0"/>
          </a:p>
        </p:txBody>
      </p:sp>
      <p:sp>
        <p:nvSpPr>
          <p:cNvPr id="11" name="Rectangle 992"/>
          <p:cNvSpPr>
            <a:spLocks noChangeArrowheads="1"/>
          </p:cNvSpPr>
          <p:nvPr/>
        </p:nvSpPr>
        <p:spPr bwMode="auto">
          <a:xfrm>
            <a:off x="1336432" y="1188013"/>
            <a:ext cx="10440000" cy="5381599"/>
          </a:xfrm>
          <a:prstGeom prst="rect">
            <a:avLst/>
          </a:prstGeom>
          <a:noFill/>
          <a:ln w="9525">
            <a:noFill/>
            <a:miter lim="800000"/>
            <a:headEnd/>
            <a:tailEnd/>
          </a:ln>
        </p:spPr>
        <p:txBody>
          <a:bodyPr/>
          <a:lstStyle/>
          <a:p>
            <a:pPr marL="342891" indent="-342891">
              <a:lnSpc>
                <a:spcPct val="90000"/>
              </a:lnSpc>
              <a:spcBef>
                <a:spcPct val="20000"/>
              </a:spcBef>
              <a:buClr>
                <a:srgbClr val="FF0000"/>
              </a:buClr>
              <a:buFont typeface="Wingdings" pitchFamily="2" charset="2"/>
              <a:buChar char="§"/>
            </a:pPr>
            <a:r>
              <a:rPr lang="fr-FR" sz="2400" dirty="0">
                <a:solidFill>
                  <a:srgbClr val="FF0000"/>
                </a:solidFill>
                <a:latin typeface="Calibri Light" pitchFamily="34" charset="0"/>
              </a:rPr>
              <a:t>Des organisations politiques à l’origine variée</a:t>
            </a:r>
          </a:p>
          <a:p>
            <a:pPr lvl="2" indent="-457200">
              <a:lnSpc>
                <a:spcPct val="90000"/>
              </a:lnSpc>
              <a:spcBef>
                <a:spcPct val="20000"/>
              </a:spcBef>
              <a:buClr>
                <a:srgbClr val="FF3300"/>
              </a:buClr>
              <a:buFont typeface="Wingdings" panose="05000000000000000000" pitchFamily="2" charset="2"/>
              <a:buChar char="§"/>
            </a:pPr>
            <a:r>
              <a:rPr lang="fr-FR" sz="2000" dirty="0">
                <a:latin typeface="Calibri Light" pitchFamily="34" charset="0"/>
              </a:rPr>
              <a:t>Prolongement des anciens partis d’extrême droite (FN, Vrais Finlandais…)</a:t>
            </a:r>
          </a:p>
          <a:p>
            <a:pPr lvl="2" indent="-457200">
              <a:lnSpc>
                <a:spcPct val="90000"/>
              </a:lnSpc>
              <a:spcBef>
                <a:spcPct val="20000"/>
              </a:spcBef>
              <a:buClr>
                <a:srgbClr val="FF3300"/>
              </a:buClr>
              <a:buFont typeface="Wingdings" panose="05000000000000000000" pitchFamily="2" charset="2"/>
              <a:buChar char="§"/>
            </a:pPr>
            <a:r>
              <a:rPr lang="fr-FR" sz="2000" dirty="0">
                <a:latin typeface="Calibri Light" pitchFamily="34" charset="0"/>
              </a:rPr>
              <a:t>Nouvelles formations de droite radicale populiste (PVV aux Pays-Bas, UKIP au Royaume-Uni, </a:t>
            </a:r>
            <a:r>
              <a:rPr lang="fr-FR" sz="2000" dirty="0" err="1">
                <a:latin typeface="Calibri Light" pitchFamily="34" charset="0"/>
              </a:rPr>
              <a:t>AfD</a:t>
            </a:r>
            <a:r>
              <a:rPr lang="fr-FR" sz="2000" dirty="0">
                <a:latin typeface="Calibri Light" pitchFamily="34" charset="0"/>
              </a:rPr>
              <a:t> en Allemagne)</a:t>
            </a:r>
            <a:endParaRPr lang="en-US" sz="2000" dirty="0">
              <a:latin typeface="Calibri Light" pitchFamily="34" charset="0"/>
            </a:endParaRPr>
          </a:p>
          <a:p>
            <a:pPr lvl="2" indent="-457200">
              <a:lnSpc>
                <a:spcPct val="90000"/>
              </a:lnSpc>
              <a:spcBef>
                <a:spcPct val="20000"/>
              </a:spcBef>
              <a:buClr>
                <a:srgbClr val="FF3300"/>
              </a:buClr>
              <a:buFont typeface="Wingdings" panose="05000000000000000000" pitchFamily="2" charset="2"/>
              <a:buChar char="§"/>
            </a:pPr>
            <a:r>
              <a:rPr lang="en-US" sz="2000" dirty="0">
                <a:latin typeface="Calibri Light" pitchFamily="34" charset="0"/>
              </a:rPr>
              <a:t>Reconversions </a:t>
            </a:r>
            <a:r>
              <a:rPr lang="en-US" sz="2000" dirty="0" err="1">
                <a:latin typeface="Calibri Light" pitchFamily="34" charset="0"/>
              </a:rPr>
              <a:t>partisanes</a:t>
            </a:r>
            <a:r>
              <a:rPr lang="en-US" sz="2000" dirty="0">
                <a:latin typeface="Calibri Light" pitchFamily="34" charset="0"/>
              </a:rPr>
              <a:t> (de </a:t>
            </a:r>
            <a:r>
              <a:rPr lang="en-US" sz="2000" dirty="0" err="1">
                <a:latin typeface="Calibri Light" pitchFamily="34" charset="0"/>
              </a:rPr>
              <a:t>partis</a:t>
            </a:r>
            <a:r>
              <a:rPr lang="en-US" sz="2000" dirty="0">
                <a:latin typeface="Calibri Light" pitchFamily="34" charset="0"/>
              </a:rPr>
              <a:t> </a:t>
            </a:r>
            <a:r>
              <a:rPr lang="en-US" sz="2000" dirty="0" err="1">
                <a:latin typeface="Calibri Light" pitchFamily="34" charset="0"/>
              </a:rPr>
              <a:t>ethnorégionalistes</a:t>
            </a:r>
            <a:r>
              <a:rPr lang="en-US" sz="2000" dirty="0">
                <a:latin typeface="Calibri Light" pitchFamily="34" charset="0"/>
              </a:rPr>
              <a:t> </a:t>
            </a:r>
            <a:r>
              <a:rPr lang="en-US" sz="2000" dirty="0" err="1">
                <a:latin typeface="Calibri Light" pitchFamily="34" charset="0"/>
              </a:rPr>
              <a:t>comme</a:t>
            </a:r>
            <a:r>
              <a:rPr lang="en-US" sz="2000" dirty="0">
                <a:latin typeface="Calibri Light" pitchFamily="34" charset="0"/>
              </a:rPr>
              <a:t> la </a:t>
            </a:r>
            <a:r>
              <a:rPr lang="en-US" sz="2000" dirty="0" err="1">
                <a:latin typeface="Calibri Light" pitchFamily="34" charset="0"/>
              </a:rPr>
              <a:t>Lega</a:t>
            </a:r>
            <a:r>
              <a:rPr lang="en-US" sz="2000" dirty="0">
                <a:latin typeface="Calibri Light" pitchFamily="34" charset="0"/>
              </a:rPr>
              <a:t> Nord </a:t>
            </a:r>
            <a:r>
              <a:rPr lang="en-US" sz="2000" dirty="0" err="1">
                <a:latin typeface="Calibri Light" pitchFamily="34" charset="0"/>
              </a:rPr>
              <a:t>en</a:t>
            </a:r>
            <a:r>
              <a:rPr lang="en-US" sz="2000" dirty="0">
                <a:latin typeface="Calibri Light" pitchFamily="34" charset="0"/>
              </a:rPr>
              <a:t> </a:t>
            </a:r>
            <a:r>
              <a:rPr lang="en-US" sz="2000" dirty="0" err="1">
                <a:latin typeface="Calibri Light" pitchFamily="34" charset="0"/>
              </a:rPr>
              <a:t>Italie</a:t>
            </a:r>
            <a:r>
              <a:rPr lang="en-US" sz="2000" dirty="0">
                <a:latin typeface="Calibri Light" pitchFamily="34" charset="0"/>
              </a:rPr>
              <a:t> </a:t>
            </a:r>
            <a:r>
              <a:rPr lang="en-US" sz="2000" dirty="0" err="1">
                <a:latin typeface="Calibri Light" pitchFamily="34" charset="0"/>
              </a:rPr>
              <a:t>ou</a:t>
            </a:r>
            <a:r>
              <a:rPr lang="en-US" sz="2000" dirty="0">
                <a:latin typeface="Calibri Light" pitchFamily="34" charset="0"/>
              </a:rPr>
              <a:t> de </a:t>
            </a:r>
            <a:r>
              <a:rPr lang="en-US" sz="2000" dirty="0" err="1">
                <a:latin typeface="Calibri Light" pitchFamily="34" charset="0"/>
              </a:rPr>
              <a:t>partis</a:t>
            </a:r>
            <a:r>
              <a:rPr lang="en-US" sz="2000" dirty="0">
                <a:latin typeface="Calibri Light" pitchFamily="34" charset="0"/>
              </a:rPr>
              <a:t> </a:t>
            </a:r>
            <a:r>
              <a:rPr lang="en-US" sz="2000" dirty="0" err="1">
                <a:latin typeface="Calibri Light" pitchFamily="34" charset="0"/>
              </a:rPr>
              <a:t>agrariens</a:t>
            </a:r>
            <a:r>
              <a:rPr lang="en-US" sz="2000" dirty="0">
                <a:latin typeface="Calibri Light" pitchFamily="34" charset="0"/>
              </a:rPr>
              <a:t> </a:t>
            </a:r>
            <a:r>
              <a:rPr lang="en-US" sz="2000" dirty="0" err="1">
                <a:latin typeface="Calibri Light" pitchFamily="34" charset="0"/>
              </a:rPr>
              <a:t>comme</a:t>
            </a:r>
            <a:r>
              <a:rPr lang="en-US" sz="2000" dirty="0">
                <a:latin typeface="Calibri Light" pitchFamily="34" charset="0"/>
              </a:rPr>
              <a:t> </a:t>
            </a:r>
            <a:r>
              <a:rPr lang="en-US" sz="2000" dirty="0" err="1">
                <a:latin typeface="Calibri Light" pitchFamily="34" charset="0"/>
              </a:rPr>
              <a:t>l’UDC</a:t>
            </a:r>
            <a:r>
              <a:rPr lang="en-US" sz="2000" dirty="0">
                <a:latin typeface="Calibri Light" pitchFamily="34" charset="0"/>
              </a:rPr>
              <a:t> </a:t>
            </a:r>
            <a:r>
              <a:rPr lang="en-US" sz="2000" dirty="0" err="1">
                <a:latin typeface="Calibri Light" pitchFamily="34" charset="0"/>
              </a:rPr>
              <a:t>suisse</a:t>
            </a:r>
            <a:r>
              <a:rPr lang="en-US" sz="2000" dirty="0">
                <a:latin typeface="Calibri Light" pitchFamily="34" charset="0"/>
              </a:rPr>
              <a:t>)</a:t>
            </a:r>
          </a:p>
          <a:p>
            <a:pPr marL="800040" lvl="1" indent="-342874">
              <a:lnSpc>
                <a:spcPct val="90000"/>
              </a:lnSpc>
              <a:spcBef>
                <a:spcPct val="20000"/>
              </a:spcBef>
              <a:buClr>
                <a:srgbClr val="FF0000"/>
              </a:buClr>
              <a:buFont typeface="Wingdings" pitchFamily="2" charset="2"/>
              <a:buChar char="§"/>
            </a:pPr>
            <a:endParaRPr lang="fr-FR" sz="2000" dirty="0">
              <a:latin typeface="Calibri Light" pitchFamily="34" charset="0"/>
            </a:endParaRPr>
          </a:p>
        </p:txBody>
      </p:sp>
      <p:sp>
        <p:nvSpPr>
          <p:cNvPr id="8" name="ZoneTexte 7">
            <a:extLst>
              <a:ext uri="{FF2B5EF4-FFF2-40B4-BE49-F238E27FC236}">
                <a16:creationId xmlns:a16="http://schemas.microsoft.com/office/drawing/2014/main" id="{EB99BAB6-9D2A-4310-8C06-9A014DC62EBA}"/>
              </a:ext>
            </a:extLst>
          </p:cNvPr>
          <p:cNvSpPr txBox="1"/>
          <p:nvPr/>
        </p:nvSpPr>
        <p:spPr>
          <a:xfrm>
            <a:off x="270556" y="665383"/>
            <a:ext cx="492443" cy="5655214"/>
          </a:xfrm>
          <a:prstGeom prst="rect">
            <a:avLst/>
          </a:prstGeom>
          <a:noFill/>
        </p:spPr>
        <p:txBody>
          <a:bodyPr vert="vert270" wrap="square" rtlCol="0">
            <a:spAutoFit/>
          </a:bodyPr>
          <a:lstStyle/>
          <a:p>
            <a:pPr marL="342900" indent="-342900"/>
            <a:r>
              <a:rPr lang="fr-FR" sz="2000" dirty="0">
                <a:solidFill>
                  <a:schemeClr val="bg1"/>
                </a:solidFill>
              </a:rPr>
              <a:t>3. Le développement des partis verts</a:t>
            </a:r>
          </a:p>
        </p:txBody>
      </p:sp>
    </p:spTree>
    <p:extLst>
      <p:ext uri="{BB962C8B-B14F-4D97-AF65-F5344CB8AC3E}">
        <p14:creationId xmlns:p14="http://schemas.microsoft.com/office/powerpoint/2010/main" val="360965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330691" y="252000"/>
            <a:ext cx="10440000" cy="7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FF0000"/>
                </a:solidFill>
              </a:rPr>
              <a:t>La longue transformation des systèmes partisans</a:t>
            </a:r>
          </a:p>
        </p:txBody>
      </p:sp>
      <p:sp>
        <p:nvSpPr>
          <p:cNvPr id="9" name="Rectangle 4"/>
          <p:cNvSpPr>
            <a:spLocks noChangeArrowheads="1"/>
          </p:cNvSpPr>
          <p:nvPr/>
        </p:nvSpPr>
        <p:spPr bwMode="auto">
          <a:xfrm rot="5400000">
            <a:off x="-2908800" y="2905200"/>
            <a:ext cx="6861600" cy="1044000"/>
          </a:xfrm>
          <a:prstGeom prst="rect">
            <a:avLst/>
          </a:prstGeom>
          <a:solidFill>
            <a:srgbClr val="FF0000"/>
          </a:solidFill>
          <a:ln w="9525">
            <a:solidFill>
              <a:schemeClr val="accent1"/>
            </a:solidFill>
            <a:miter lim="800000"/>
            <a:headEnd/>
            <a:tailEnd/>
          </a:ln>
        </p:spPr>
        <p:txBody>
          <a:bodyPr wrap="none" anchor="ctr"/>
          <a:lstStyle/>
          <a:p>
            <a:endParaRPr lang="fr-FR" dirty="0"/>
          </a:p>
        </p:txBody>
      </p:sp>
      <p:sp>
        <p:nvSpPr>
          <p:cNvPr id="6" name="ZoneTexte 5">
            <a:extLst>
              <a:ext uri="{FF2B5EF4-FFF2-40B4-BE49-F238E27FC236}">
                <a16:creationId xmlns:a16="http://schemas.microsoft.com/office/drawing/2014/main" id="{EB99BAB6-9D2A-4310-8C06-9A014DC62EBA}"/>
              </a:ext>
            </a:extLst>
          </p:cNvPr>
          <p:cNvSpPr txBox="1"/>
          <p:nvPr/>
        </p:nvSpPr>
        <p:spPr>
          <a:xfrm>
            <a:off x="270556" y="665383"/>
            <a:ext cx="492443" cy="5655214"/>
          </a:xfrm>
          <a:prstGeom prst="rect">
            <a:avLst/>
          </a:prstGeom>
          <a:noFill/>
        </p:spPr>
        <p:txBody>
          <a:bodyPr vert="vert270" wrap="square" rtlCol="0">
            <a:spAutoFit/>
          </a:bodyPr>
          <a:lstStyle/>
          <a:p>
            <a:pPr marL="342900" indent="-342900"/>
            <a:r>
              <a:rPr lang="fr-FR" sz="2000" dirty="0">
                <a:solidFill>
                  <a:schemeClr val="bg1"/>
                </a:solidFill>
              </a:rPr>
              <a:t>3. Le développement des partis verts</a:t>
            </a:r>
          </a:p>
        </p:txBody>
      </p:sp>
      <p:pic>
        <p:nvPicPr>
          <p:cNvPr id="7" name="Image 6">
            <a:extLst>
              <a:ext uri="{FF2B5EF4-FFF2-40B4-BE49-F238E27FC236}">
                <a16:creationId xmlns:a16="http://schemas.microsoft.com/office/drawing/2014/main" id="{549E9D2F-2A8D-6FC2-CEFD-67AD957A63E7}"/>
              </a:ext>
            </a:extLst>
          </p:cNvPr>
          <p:cNvPicPr>
            <a:picLocks noChangeAspect="1"/>
          </p:cNvPicPr>
          <p:nvPr/>
        </p:nvPicPr>
        <p:blipFill>
          <a:blip r:embed="rId2"/>
          <a:stretch>
            <a:fillRect/>
          </a:stretch>
        </p:blipFill>
        <p:spPr>
          <a:xfrm>
            <a:off x="1595120" y="1002682"/>
            <a:ext cx="9193994" cy="4956266"/>
          </a:xfrm>
          <a:prstGeom prst="rect">
            <a:avLst/>
          </a:prstGeom>
        </p:spPr>
      </p:pic>
      <p:sp>
        <p:nvSpPr>
          <p:cNvPr id="8" name="ZoneTexte 7">
            <a:extLst>
              <a:ext uri="{FF2B5EF4-FFF2-40B4-BE49-F238E27FC236}">
                <a16:creationId xmlns:a16="http://schemas.microsoft.com/office/drawing/2014/main" id="{D49C1DEF-2A30-BCEF-C6FA-E140F3AD9F75}"/>
              </a:ext>
            </a:extLst>
          </p:cNvPr>
          <p:cNvSpPr txBox="1"/>
          <p:nvPr/>
        </p:nvSpPr>
        <p:spPr>
          <a:xfrm>
            <a:off x="1402886" y="5997431"/>
            <a:ext cx="6761018" cy="523220"/>
          </a:xfrm>
          <a:prstGeom prst="rect">
            <a:avLst/>
          </a:prstGeom>
          <a:noFill/>
        </p:spPr>
        <p:txBody>
          <a:bodyPr wrap="square" rtlCol="0">
            <a:spAutoFit/>
          </a:bodyPr>
          <a:lstStyle/>
          <a:p>
            <a:r>
              <a:rPr lang="fr-FR" sz="1400" dirty="0">
                <a:latin typeface="+mj-lt"/>
              </a:rPr>
              <a:t>Ensemble des quinze pays d’Europe occidentale</a:t>
            </a:r>
          </a:p>
          <a:p>
            <a:r>
              <a:rPr lang="fr-FR" sz="1400" dirty="0">
                <a:latin typeface="+mj-lt"/>
              </a:rPr>
              <a:t>Source : Pierre Martin, </a:t>
            </a:r>
            <a:r>
              <a:rPr lang="fr-FR" sz="1400" i="1" dirty="0">
                <a:latin typeface="+mj-lt"/>
              </a:rPr>
              <a:t>Crise mondiale et systèmes partisans</a:t>
            </a:r>
            <a:r>
              <a:rPr lang="fr-FR" sz="1400" dirty="0">
                <a:latin typeface="+mj-lt"/>
              </a:rPr>
              <a:t>, 2018</a:t>
            </a:r>
          </a:p>
        </p:txBody>
      </p:sp>
    </p:spTree>
    <p:extLst>
      <p:ext uri="{BB962C8B-B14F-4D97-AF65-F5344CB8AC3E}">
        <p14:creationId xmlns:p14="http://schemas.microsoft.com/office/powerpoint/2010/main" val="233696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330691" y="252000"/>
            <a:ext cx="10440000" cy="7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600" b="1" noProof="0" dirty="0">
                <a:solidFill>
                  <a:srgbClr val="FF0000"/>
                </a:solidFill>
                <a:latin typeface="Calibri Light"/>
              </a:rPr>
              <a:t>Le monde nouveau des systèmes partisans ?</a:t>
            </a:r>
            <a:endParaRPr kumimoji="0" lang="fr-FR" sz="3600" b="1" i="0" u="none" strike="noStrike" kern="1200" cap="none" spc="0" normalizeH="0" baseline="0" noProof="0" dirty="0">
              <a:ln>
                <a:noFill/>
              </a:ln>
              <a:solidFill>
                <a:srgbClr val="FF0000"/>
              </a:solidFill>
              <a:effectLst/>
              <a:uLnTx/>
              <a:uFillTx/>
              <a:latin typeface="Calibri Light"/>
              <a:ea typeface="+mj-ea"/>
              <a:cs typeface="+mj-cs"/>
            </a:endParaRPr>
          </a:p>
        </p:txBody>
      </p:sp>
      <p:sp>
        <p:nvSpPr>
          <p:cNvPr id="9" name="Rectangle 4"/>
          <p:cNvSpPr>
            <a:spLocks noChangeArrowheads="1"/>
          </p:cNvSpPr>
          <p:nvPr/>
        </p:nvSpPr>
        <p:spPr bwMode="auto">
          <a:xfrm rot="5400000">
            <a:off x="-2908800" y="2905200"/>
            <a:ext cx="6861600" cy="1044000"/>
          </a:xfrm>
          <a:prstGeom prst="rect">
            <a:avLst/>
          </a:prstGeom>
          <a:solidFill>
            <a:srgbClr val="FF0000"/>
          </a:solidFill>
          <a:ln w="9525">
            <a:solidFill>
              <a:schemeClr val="accent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Image 2"/>
          <p:cNvPicPr>
            <a:picLocks noChangeAspect="1"/>
          </p:cNvPicPr>
          <p:nvPr/>
        </p:nvPicPr>
        <p:blipFill>
          <a:blip r:embed="rId2"/>
          <a:stretch>
            <a:fillRect/>
          </a:stretch>
        </p:blipFill>
        <p:spPr>
          <a:xfrm>
            <a:off x="3938977" y="972000"/>
            <a:ext cx="4576949" cy="5296834"/>
          </a:xfrm>
          <a:prstGeom prst="rect">
            <a:avLst/>
          </a:prstGeom>
        </p:spPr>
      </p:pic>
      <p:sp>
        <p:nvSpPr>
          <p:cNvPr id="5" name="ZoneTexte 4"/>
          <p:cNvSpPr txBox="1"/>
          <p:nvPr/>
        </p:nvSpPr>
        <p:spPr>
          <a:xfrm>
            <a:off x="3938978" y="6550223"/>
            <a:ext cx="6761018" cy="307777"/>
          </a:xfrm>
          <a:prstGeom prst="rect">
            <a:avLst/>
          </a:prstGeom>
          <a:noFill/>
        </p:spPr>
        <p:txBody>
          <a:bodyPr wrap="square" rtlCol="0">
            <a:spAutoFit/>
          </a:bodyPr>
          <a:lstStyle/>
          <a:p>
            <a:r>
              <a:rPr lang="fr-FR" sz="1400" dirty="0">
                <a:latin typeface="+mj-lt"/>
              </a:rPr>
              <a:t>Source : Pierre Martin, </a:t>
            </a:r>
            <a:r>
              <a:rPr lang="fr-FR" sz="1400" i="1" dirty="0">
                <a:latin typeface="+mj-lt"/>
              </a:rPr>
              <a:t>Crise mondiale et systèmes partisans</a:t>
            </a:r>
            <a:r>
              <a:rPr lang="fr-FR" sz="1400" dirty="0">
                <a:latin typeface="+mj-lt"/>
              </a:rPr>
              <a:t>, 2018</a:t>
            </a:r>
          </a:p>
        </p:txBody>
      </p:sp>
      <p:sp>
        <p:nvSpPr>
          <p:cNvPr id="6" name="ZoneTexte 5">
            <a:extLst>
              <a:ext uri="{FF2B5EF4-FFF2-40B4-BE49-F238E27FC236}">
                <a16:creationId xmlns:a16="http://schemas.microsoft.com/office/drawing/2014/main" id="{EB99BAB6-9D2A-4310-8C06-9A014DC62EBA}"/>
              </a:ext>
            </a:extLst>
          </p:cNvPr>
          <p:cNvSpPr txBox="1"/>
          <p:nvPr/>
        </p:nvSpPr>
        <p:spPr>
          <a:xfrm>
            <a:off x="270556" y="665383"/>
            <a:ext cx="492443" cy="5655214"/>
          </a:xfrm>
          <a:prstGeom prst="rect">
            <a:avLst/>
          </a:prstGeom>
          <a:noFill/>
        </p:spPr>
        <p:txBody>
          <a:bodyPr vert="vert270" wrap="square" rtlCol="0">
            <a:spAutoFit/>
          </a:bodyPr>
          <a:lstStyle/>
          <a:p>
            <a:pPr marL="342900" indent="-342900"/>
            <a:r>
              <a:rPr lang="fr-FR" sz="2000" dirty="0">
                <a:solidFill>
                  <a:schemeClr val="bg1"/>
                </a:solidFill>
              </a:rPr>
              <a:t>3. Le développement des partis verts</a:t>
            </a:r>
          </a:p>
        </p:txBody>
      </p:sp>
    </p:spTree>
    <p:extLst>
      <p:ext uri="{BB962C8B-B14F-4D97-AF65-F5344CB8AC3E}">
        <p14:creationId xmlns:p14="http://schemas.microsoft.com/office/powerpoint/2010/main" val="2236792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330691" y="252000"/>
            <a:ext cx="10440000" cy="7200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FF0000"/>
                </a:solidFill>
              </a:rPr>
              <a:t>L’attention à l’environnement dans les programmes électoraux</a:t>
            </a:r>
          </a:p>
        </p:txBody>
      </p:sp>
      <p:sp>
        <p:nvSpPr>
          <p:cNvPr id="9" name="Rectangle 4"/>
          <p:cNvSpPr>
            <a:spLocks noChangeArrowheads="1"/>
          </p:cNvSpPr>
          <p:nvPr/>
        </p:nvSpPr>
        <p:spPr bwMode="auto">
          <a:xfrm rot="5400000">
            <a:off x="-2908800" y="2905200"/>
            <a:ext cx="6861600" cy="1044000"/>
          </a:xfrm>
          <a:prstGeom prst="rect">
            <a:avLst/>
          </a:prstGeom>
          <a:solidFill>
            <a:srgbClr val="FF0000"/>
          </a:solidFill>
          <a:ln w="9525">
            <a:solidFill>
              <a:schemeClr val="accent1"/>
            </a:solidFill>
            <a:miter lim="800000"/>
            <a:headEnd/>
            <a:tailEnd/>
          </a:ln>
        </p:spPr>
        <p:txBody>
          <a:bodyPr wrap="none" anchor="ctr"/>
          <a:lstStyle/>
          <a:p>
            <a:endParaRPr lang="fr-FR" dirty="0"/>
          </a:p>
        </p:txBody>
      </p:sp>
      <p:sp>
        <p:nvSpPr>
          <p:cNvPr id="13" name="ZoneTexte 5"/>
          <p:cNvSpPr txBox="1">
            <a:spLocks noChangeArrowheads="1"/>
          </p:cNvSpPr>
          <p:nvPr/>
        </p:nvSpPr>
        <p:spPr bwMode="auto">
          <a:xfrm>
            <a:off x="5303751" y="6534834"/>
            <a:ext cx="4168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eaLnBrk="1" fontAlgn="base" hangingPunct="1">
              <a:spcBef>
                <a:spcPct val="0"/>
              </a:spcBef>
              <a:spcAft>
                <a:spcPct val="0"/>
              </a:spcAft>
            </a:pPr>
            <a:r>
              <a:rPr lang="en-GB" altLang="fr-FR" sz="1800" dirty="0">
                <a:solidFill>
                  <a:prstClr val="black"/>
                </a:solidFill>
                <a:latin typeface="Calibri" panose="020F0502020204030204" pitchFamily="34" charset="0"/>
              </a:rPr>
              <a:t>Source: Pledge Project</a:t>
            </a:r>
          </a:p>
          <a:p>
            <a:pPr defTabSz="457200" eaLnBrk="1" fontAlgn="base" hangingPunct="1">
              <a:spcBef>
                <a:spcPct val="0"/>
              </a:spcBef>
              <a:spcAft>
                <a:spcPct val="0"/>
              </a:spcAft>
            </a:pPr>
            <a:endParaRPr lang="en-GB" altLang="fr-FR" sz="1800" dirty="0">
              <a:solidFill>
                <a:prstClr val="black"/>
              </a:solidFill>
              <a:latin typeface="Calibri" panose="020F0502020204030204" pitchFamily="34" charset="0"/>
            </a:endParaRPr>
          </a:p>
        </p:txBody>
      </p:sp>
      <p:sp>
        <p:nvSpPr>
          <p:cNvPr id="8" name="ZoneTexte 7">
            <a:extLst>
              <a:ext uri="{FF2B5EF4-FFF2-40B4-BE49-F238E27FC236}">
                <a16:creationId xmlns:a16="http://schemas.microsoft.com/office/drawing/2014/main" id="{EB99BAB6-9D2A-4310-8C06-9A014DC62EBA}"/>
              </a:ext>
            </a:extLst>
          </p:cNvPr>
          <p:cNvSpPr txBox="1"/>
          <p:nvPr/>
        </p:nvSpPr>
        <p:spPr>
          <a:xfrm>
            <a:off x="270556" y="665383"/>
            <a:ext cx="492443" cy="5655214"/>
          </a:xfrm>
          <a:prstGeom prst="rect">
            <a:avLst/>
          </a:prstGeom>
          <a:noFill/>
        </p:spPr>
        <p:txBody>
          <a:bodyPr vert="vert270" wrap="square" rtlCol="0">
            <a:spAutoFit/>
          </a:bodyPr>
          <a:lstStyle/>
          <a:p>
            <a:pPr marL="342900" indent="-342900"/>
            <a:r>
              <a:rPr lang="fr-FR" sz="2000" dirty="0">
                <a:solidFill>
                  <a:schemeClr val="bg1"/>
                </a:solidFill>
              </a:rPr>
              <a:t>4. La réaction des partis établis</a:t>
            </a:r>
          </a:p>
        </p:txBody>
      </p:sp>
      <p:pic>
        <p:nvPicPr>
          <p:cNvPr id="10" name="Image 9"/>
          <p:cNvPicPr/>
          <p:nvPr/>
        </p:nvPicPr>
        <p:blipFill>
          <a:blip r:embed="rId2">
            <a:extLst>
              <a:ext uri="{28A0092B-C50C-407E-A947-70E740481C1C}">
                <a14:useLocalDpi xmlns:a14="http://schemas.microsoft.com/office/drawing/2010/main" val="0"/>
              </a:ext>
            </a:extLst>
          </a:blip>
          <a:stretch>
            <a:fillRect/>
          </a:stretch>
        </p:blipFill>
        <p:spPr>
          <a:xfrm>
            <a:off x="1866931" y="1066801"/>
            <a:ext cx="9367519" cy="5468033"/>
          </a:xfrm>
          <a:prstGeom prst="rect">
            <a:avLst/>
          </a:prstGeom>
        </p:spPr>
      </p:pic>
    </p:spTree>
    <p:extLst>
      <p:ext uri="{BB962C8B-B14F-4D97-AF65-F5344CB8AC3E}">
        <p14:creationId xmlns:p14="http://schemas.microsoft.com/office/powerpoint/2010/main" val="980848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330691" y="252000"/>
            <a:ext cx="10440000" cy="7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FF0000"/>
                </a:solidFill>
              </a:rPr>
              <a:t>Conclusion : Penser l’environnement </a:t>
            </a:r>
          </a:p>
        </p:txBody>
      </p:sp>
      <p:sp>
        <p:nvSpPr>
          <p:cNvPr id="9" name="Rectangle 4"/>
          <p:cNvSpPr>
            <a:spLocks noChangeArrowheads="1"/>
          </p:cNvSpPr>
          <p:nvPr/>
        </p:nvSpPr>
        <p:spPr bwMode="auto">
          <a:xfrm rot="5400000">
            <a:off x="-2908800" y="2905200"/>
            <a:ext cx="6861600" cy="1044000"/>
          </a:xfrm>
          <a:prstGeom prst="rect">
            <a:avLst/>
          </a:prstGeom>
          <a:solidFill>
            <a:srgbClr val="FF0000"/>
          </a:solidFill>
          <a:ln w="9525">
            <a:solidFill>
              <a:schemeClr val="accent1"/>
            </a:solidFill>
            <a:miter lim="800000"/>
            <a:headEnd/>
            <a:tailEnd/>
          </a:ln>
        </p:spPr>
        <p:txBody>
          <a:bodyPr wrap="none" anchor="ctr"/>
          <a:lstStyle/>
          <a:p>
            <a:endParaRPr lang="fr-FR" dirty="0"/>
          </a:p>
        </p:txBody>
      </p:sp>
      <p:sp>
        <p:nvSpPr>
          <p:cNvPr id="7" name="Rectangle 992"/>
          <p:cNvSpPr>
            <a:spLocks noChangeArrowheads="1"/>
          </p:cNvSpPr>
          <p:nvPr/>
        </p:nvSpPr>
        <p:spPr bwMode="auto">
          <a:xfrm>
            <a:off x="1336432" y="1225720"/>
            <a:ext cx="10440000" cy="5381599"/>
          </a:xfrm>
          <a:prstGeom prst="rect">
            <a:avLst/>
          </a:prstGeom>
          <a:noFill/>
          <a:ln w="9525">
            <a:noFill/>
            <a:miter lim="800000"/>
            <a:headEnd/>
            <a:tailEnd/>
          </a:ln>
        </p:spPr>
        <p:txBody>
          <a:bodyPr/>
          <a:lstStyle/>
          <a:p>
            <a:pPr marL="0" lvl="1">
              <a:lnSpc>
                <a:spcPct val="90000"/>
              </a:lnSpc>
              <a:spcBef>
                <a:spcPct val="20000"/>
              </a:spcBef>
              <a:buClr>
                <a:srgbClr val="FF3300"/>
              </a:buClr>
            </a:pPr>
            <a:r>
              <a:rPr lang="en-US" sz="2800" dirty="0">
                <a:solidFill>
                  <a:srgbClr val="FF3300"/>
                </a:solidFill>
                <a:latin typeface="+mj-lt"/>
              </a:rPr>
              <a:t>La </a:t>
            </a:r>
            <a:r>
              <a:rPr lang="en-US" sz="2800" dirty="0" err="1">
                <a:solidFill>
                  <a:srgbClr val="FF3300"/>
                </a:solidFill>
                <a:latin typeface="+mj-lt"/>
              </a:rPr>
              <a:t>conflictualisation</a:t>
            </a:r>
            <a:r>
              <a:rPr lang="en-US" sz="2800" dirty="0">
                <a:solidFill>
                  <a:srgbClr val="FF3300"/>
                </a:solidFill>
                <a:latin typeface="+mj-lt"/>
              </a:rPr>
              <a:t> des </a:t>
            </a:r>
            <a:r>
              <a:rPr lang="en-US" sz="2800" dirty="0" err="1">
                <a:solidFill>
                  <a:srgbClr val="FF3300"/>
                </a:solidFill>
                <a:latin typeface="+mj-lt"/>
              </a:rPr>
              <a:t>enjeux</a:t>
            </a:r>
            <a:r>
              <a:rPr lang="en-US" sz="2800" dirty="0">
                <a:solidFill>
                  <a:srgbClr val="FF3300"/>
                </a:solidFill>
                <a:latin typeface="+mj-lt"/>
              </a:rPr>
              <a:t> </a:t>
            </a:r>
            <a:r>
              <a:rPr lang="en-US" sz="2800" dirty="0" err="1">
                <a:solidFill>
                  <a:srgbClr val="FF3300"/>
                </a:solidFill>
                <a:latin typeface="+mj-lt"/>
              </a:rPr>
              <a:t>environnementaux</a:t>
            </a:r>
            <a:endParaRPr lang="en-US" sz="2800" dirty="0">
              <a:solidFill>
                <a:srgbClr val="FF3300"/>
              </a:solidFill>
              <a:latin typeface="+mj-lt"/>
            </a:endParaRPr>
          </a:p>
          <a:p>
            <a:pPr lvl="2" indent="-457200">
              <a:lnSpc>
                <a:spcPct val="90000"/>
              </a:lnSpc>
              <a:spcBef>
                <a:spcPct val="20000"/>
              </a:spcBef>
              <a:buClr>
                <a:srgbClr val="FF3300"/>
              </a:buClr>
              <a:buFont typeface="Wingdings" panose="05000000000000000000" pitchFamily="2" charset="2"/>
              <a:buChar char="§"/>
            </a:pPr>
            <a:r>
              <a:rPr lang="en-US" sz="2400" dirty="0">
                <a:latin typeface="+mj-lt"/>
              </a:rPr>
              <a:t>Partis et </a:t>
            </a:r>
            <a:r>
              <a:rPr lang="en-US" sz="2400" dirty="0" err="1">
                <a:latin typeface="+mj-lt"/>
              </a:rPr>
              <a:t>électeurs</a:t>
            </a:r>
            <a:r>
              <a:rPr lang="en-US" sz="2400" dirty="0">
                <a:latin typeface="+mj-lt"/>
              </a:rPr>
              <a:t> ne </a:t>
            </a:r>
            <a:r>
              <a:rPr lang="en-US" sz="2400" dirty="0" err="1">
                <a:latin typeface="+mj-lt"/>
              </a:rPr>
              <a:t>sont</a:t>
            </a:r>
            <a:r>
              <a:rPr lang="en-US" sz="2400" dirty="0">
                <a:latin typeface="+mj-lt"/>
              </a:rPr>
              <a:t> pas </a:t>
            </a:r>
            <a:r>
              <a:rPr lang="en-US" sz="2400" dirty="0" err="1">
                <a:latin typeface="+mj-lt"/>
              </a:rPr>
              <a:t>d’accord</a:t>
            </a:r>
            <a:r>
              <a:rPr lang="en-US" sz="2400" dirty="0">
                <a:latin typeface="+mj-lt"/>
              </a:rPr>
              <a:t> sur de </a:t>
            </a:r>
            <a:r>
              <a:rPr lang="en-US" sz="2400" dirty="0" err="1">
                <a:latin typeface="+mj-lt"/>
              </a:rPr>
              <a:t>nombreux</a:t>
            </a:r>
            <a:r>
              <a:rPr lang="en-US" sz="2400" dirty="0">
                <a:latin typeface="+mj-lt"/>
              </a:rPr>
              <a:t> </a:t>
            </a:r>
            <a:r>
              <a:rPr lang="en-US" sz="2400" dirty="0" err="1">
                <a:latin typeface="+mj-lt"/>
              </a:rPr>
              <a:t>enjeux</a:t>
            </a:r>
            <a:r>
              <a:rPr lang="en-US" sz="2400" dirty="0">
                <a:latin typeface="+mj-lt"/>
              </a:rPr>
              <a:t> (OGM, </a:t>
            </a:r>
            <a:r>
              <a:rPr lang="en-US" sz="2400" dirty="0" err="1">
                <a:latin typeface="+mj-lt"/>
              </a:rPr>
              <a:t>taxe</a:t>
            </a:r>
            <a:r>
              <a:rPr lang="en-US" sz="2400" dirty="0">
                <a:latin typeface="+mj-lt"/>
              </a:rPr>
              <a:t> </a:t>
            </a:r>
            <a:r>
              <a:rPr lang="en-US" sz="2400" dirty="0" err="1">
                <a:latin typeface="+mj-lt"/>
              </a:rPr>
              <a:t>carbone</a:t>
            </a:r>
            <a:r>
              <a:rPr lang="en-US" sz="2400" dirty="0">
                <a:latin typeface="+mj-lt"/>
              </a:rPr>
              <a:t>, chasse…)</a:t>
            </a:r>
          </a:p>
          <a:p>
            <a:pPr lvl="2" indent="-457200">
              <a:lnSpc>
                <a:spcPct val="90000"/>
              </a:lnSpc>
              <a:spcBef>
                <a:spcPct val="20000"/>
              </a:spcBef>
              <a:buClr>
                <a:srgbClr val="FF3300"/>
              </a:buClr>
              <a:buFont typeface="Wingdings" panose="05000000000000000000" pitchFamily="2" charset="2"/>
              <a:buChar char="§"/>
            </a:pPr>
            <a:r>
              <a:rPr lang="en-US" sz="2400" dirty="0">
                <a:latin typeface="+mj-lt"/>
              </a:rPr>
              <a:t>Le </a:t>
            </a:r>
            <a:r>
              <a:rPr lang="en-US" sz="2400" dirty="0" err="1">
                <a:latin typeface="+mj-lt"/>
              </a:rPr>
              <a:t>conflit</a:t>
            </a:r>
            <a:r>
              <a:rPr lang="en-US" sz="2400" dirty="0">
                <a:latin typeface="+mj-lt"/>
              </a:rPr>
              <a:t> deviant de plus </a:t>
            </a:r>
            <a:r>
              <a:rPr lang="en-US" sz="2400" dirty="0" err="1">
                <a:latin typeface="+mj-lt"/>
              </a:rPr>
              <a:t>en</a:t>
            </a:r>
            <a:r>
              <a:rPr lang="en-US" sz="2400" dirty="0">
                <a:latin typeface="+mj-lt"/>
              </a:rPr>
              <a:t> plus fort</a:t>
            </a:r>
          </a:p>
          <a:p>
            <a:pPr lvl="2" indent="-457200">
              <a:lnSpc>
                <a:spcPct val="90000"/>
              </a:lnSpc>
              <a:spcBef>
                <a:spcPct val="20000"/>
              </a:spcBef>
              <a:buClr>
                <a:srgbClr val="FF3300"/>
              </a:buClr>
              <a:buFont typeface="Wingdings" panose="05000000000000000000" pitchFamily="2" charset="2"/>
              <a:buChar char="§"/>
            </a:pPr>
            <a:endParaRPr lang="en-US" sz="2400" dirty="0">
              <a:latin typeface="+mj-lt"/>
            </a:endParaRPr>
          </a:p>
          <a:p>
            <a:pPr lvl="2" indent="-457200">
              <a:lnSpc>
                <a:spcPct val="90000"/>
              </a:lnSpc>
              <a:spcBef>
                <a:spcPct val="20000"/>
              </a:spcBef>
              <a:buClr>
                <a:srgbClr val="FF3300"/>
              </a:buClr>
              <a:buFont typeface="Wingdings" panose="05000000000000000000" pitchFamily="2" charset="2"/>
              <a:buChar char="§"/>
            </a:pPr>
            <a:endParaRPr lang="en-US" sz="2400" dirty="0">
              <a:latin typeface="+mj-lt"/>
            </a:endParaRPr>
          </a:p>
        </p:txBody>
      </p:sp>
      <p:sp>
        <p:nvSpPr>
          <p:cNvPr id="5" name="ZoneTexte 4">
            <a:extLst>
              <a:ext uri="{FF2B5EF4-FFF2-40B4-BE49-F238E27FC236}">
                <a16:creationId xmlns:a16="http://schemas.microsoft.com/office/drawing/2014/main" id="{EB99BAB6-9D2A-4310-8C06-9A014DC62EBA}"/>
              </a:ext>
            </a:extLst>
          </p:cNvPr>
          <p:cNvSpPr txBox="1"/>
          <p:nvPr/>
        </p:nvSpPr>
        <p:spPr>
          <a:xfrm>
            <a:off x="270556" y="665383"/>
            <a:ext cx="492443" cy="5655214"/>
          </a:xfrm>
          <a:prstGeom prst="rect">
            <a:avLst/>
          </a:prstGeom>
          <a:noFill/>
        </p:spPr>
        <p:txBody>
          <a:bodyPr vert="vert270" wrap="square" rtlCol="0">
            <a:spAutoFit/>
          </a:bodyPr>
          <a:lstStyle/>
          <a:p>
            <a:pPr marL="342900" indent="-342900"/>
            <a:r>
              <a:rPr lang="fr-FR" sz="2000" dirty="0">
                <a:solidFill>
                  <a:schemeClr val="bg1"/>
                </a:solidFill>
              </a:rPr>
              <a:t>Conclusion</a:t>
            </a:r>
          </a:p>
        </p:txBody>
      </p:sp>
    </p:spTree>
    <p:extLst>
      <p:ext uri="{BB962C8B-B14F-4D97-AF65-F5344CB8AC3E}">
        <p14:creationId xmlns:p14="http://schemas.microsoft.com/office/powerpoint/2010/main" val="103742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330691" y="252000"/>
            <a:ext cx="10440000" cy="7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FF0000"/>
                </a:solidFill>
              </a:rPr>
              <a:t>Environnement et politique(s)</a:t>
            </a:r>
          </a:p>
        </p:txBody>
      </p:sp>
      <p:sp>
        <p:nvSpPr>
          <p:cNvPr id="9" name="Rectangle 4"/>
          <p:cNvSpPr>
            <a:spLocks noChangeArrowheads="1"/>
          </p:cNvSpPr>
          <p:nvPr/>
        </p:nvSpPr>
        <p:spPr bwMode="auto">
          <a:xfrm rot="5400000">
            <a:off x="-2908800" y="2905200"/>
            <a:ext cx="6861600" cy="1044000"/>
          </a:xfrm>
          <a:prstGeom prst="rect">
            <a:avLst/>
          </a:prstGeom>
          <a:solidFill>
            <a:srgbClr val="FF0000"/>
          </a:solidFill>
          <a:ln w="9525">
            <a:solidFill>
              <a:schemeClr val="accent1"/>
            </a:solidFill>
            <a:miter lim="800000"/>
            <a:headEnd/>
            <a:tailEnd/>
          </a:ln>
        </p:spPr>
        <p:txBody>
          <a:bodyPr wrap="none" anchor="ctr"/>
          <a:lstStyle/>
          <a:p>
            <a:endParaRPr lang="fr-FR" dirty="0"/>
          </a:p>
        </p:txBody>
      </p:sp>
      <p:sp>
        <p:nvSpPr>
          <p:cNvPr id="6" name="Rectangle 992"/>
          <p:cNvSpPr>
            <a:spLocks noChangeArrowheads="1"/>
          </p:cNvSpPr>
          <p:nvPr/>
        </p:nvSpPr>
        <p:spPr bwMode="auto">
          <a:xfrm>
            <a:off x="1336432" y="1188013"/>
            <a:ext cx="10440000" cy="5381599"/>
          </a:xfrm>
          <a:prstGeom prst="rect">
            <a:avLst/>
          </a:prstGeom>
          <a:noFill/>
          <a:ln w="9525">
            <a:noFill/>
            <a:miter lim="800000"/>
            <a:headEnd/>
            <a:tailEnd/>
          </a:ln>
        </p:spPr>
        <p:txBody>
          <a:bodyPr/>
          <a:lstStyle/>
          <a:p>
            <a:pPr marL="342891" indent="-342891" algn="just">
              <a:lnSpc>
                <a:spcPct val="90000"/>
              </a:lnSpc>
              <a:spcBef>
                <a:spcPct val="20000"/>
              </a:spcBef>
              <a:buClr>
                <a:srgbClr val="FF3300"/>
              </a:buClr>
              <a:buFont typeface="Wingdings" pitchFamily="2" charset="2"/>
              <a:buChar char="§"/>
            </a:pPr>
            <a:r>
              <a:rPr lang="fr-FR" sz="2400" dirty="0">
                <a:solidFill>
                  <a:srgbClr val="FF0000"/>
                </a:solidFill>
                <a:latin typeface="+mj-lt"/>
              </a:rPr>
              <a:t>La science politique, l’étude des objets politiques : </a:t>
            </a:r>
          </a:p>
          <a:p>
            <a:pPr marL="800091" lvl="1" indent="-342891" algn="just">
              <a:lnSpc>
                <a:spcPct val="90000"/>
              </a:lnSpc>
              <a:spcBef>
                <a:spcPct val="20000"/>
              </a:spcBef>
              <a:buClr>
                <a:srgbClr val="FF3300"/>
              </a:buClr>
              <a:buFont typeface="Wingdings" pitchFamily="2" charset="2"/>
              <a:buChar char="§"/>
            </a:pPr>
            <a:r>
              <a:rPr lang="fr-FR" sz="2000" dirty="0">
                <a:latin typeface="+mj-lt"/>
              </a:rPr>
              <a:t>l’Etat, les citoyens, les élections, les partis, les médias, les politiques publiques, les relations internationales, les idéologies…</a:t>
            </a:r>
          </a:p>
          <a:p>
            <a:pPr marL="342891" indent="-342891" algn="just">
              <a:lnSpc>
                <a:spcPct val="90000"/>
              </a:lnSpc>
              <a:spcBef>
                <a:spcPct val="20000"/>
              </a:spcBef>
              <a:buClr>
                <a:srgbClr val="FF3300"/>
              </a:buClr>
              <a:buFont typeface="Wingdings" pitchFamily="2" charset="2"/>
              <a:buChar char="§"/>
            </a:pPr>
            <a:endParaRPr lang="fr-FR" sz="2400" dirty="0">
              <a:solidFill>
                <a:srgbClr val="FF0000"/>
              </a:solidFill>
              <a:latin typeface="+mj-lt"/>
            </a:endParaRPr>
          </a:p>
          <a:p>
            <a:pPr marL="342891" indent="-342891" algn="just">
              <a:lnSpc>
                <a:spcPct val="90000"/>
              </a:lnSpc>
              <a:spcBef>
                <a:spcPct val="20000"/>
              </a:spcBef>
              <a:buClr>
                <a:srgbClr val="FF3300"/>
              </a:buClr>
              <a:buFont typeface="Wingdings" pitchFamily="2" charset="2"/>
              <a:buChar char="§"/>
            </a:pPr>
            <a:r>
              <a:rPr lang="fr-FR" sz="2400" dirty="0">
                <a:solidFill>
                  <a:srgbClr val="FF0000"/>
                </a:solidFill>
                <a:latin typeface="+mj-lt"/>
              </a:rPr>
              <a:t>Etudier les deux facettes des rapports entre écologie et politique</a:t>
            </a:r>
          </a:p>
          <a:p>
            <a:pPr marL="800091" lvl="1" indent="-342891" algn="just">
              <a:lnSpc>
                <a:spcPct val="90000"/>
              </a:lnSpc>
              <a:spcBef>
                <a:spcPct val="20000"/>
              </a:spcBef>
              <a:buClr>
                <a:srgbClr val="FF3300"/>
              </a:buClr>
              <a:buFont typeface="Wingdings" pitchFamily="2" charset="2"/>
              <a:buChar char="§"/>
            </a:pPr>
            <a:r>
              <a:rPr lang="fr-FR" sz="2000" dirty="0">
                <a:latin typeface="+mj-lt"/>
              </a:rPr>
              <a:t>Du côté de la </a:t>
            </a:r>
            <a:r>
              <a:rPr lang="fr-FR" sz="2000" i="1" dirty="0" err="1">
                <a:latin typeface="+mj-lt"/>
              </a:rPr>
              <a:t>politics</a:t>
            </a:r>
            <a:r>
              <a:rPr lang="fr-FR" sz="2000" dirty="0">
                <a:latin typeface="+mj-lt"/>
              </a:rPr>
              <a:t> : la politisation des questions écologiques et le développement de l’écologie politique</a:t>
            </a:r>
          </a:p>
          <a:p>
            <a:pPr marL="800091" lvl="1" indent="-342891" algn="just">
              <a:lnSpc>
                <a:spcPct val="90000"/>
              </a:lnSpc>
              <a:spcBef>
                <a:spcPct val="20000"/>
              </a:spcBef>
              <a:buClr>
                <a:srgbClr val="FF3300"/>
              </a:buClr>
              <a:buFont typeface="Wingdings" pitchFamily="2" charset="2"/>
              <a:buChar char="§"/>
            </a:pPr>
            <a:r>
              <a:rPr lang="fr-FR" sz="2000" dirty="0">
                <a:latin typeface="+mj-lt"/>
              </a:rPr>
              <a:t>Du côté des </a:t>
            </a:r>
            <a:r>
              <a:rPr lang="fr-FR" sz="2000" i="1" dirty="0" err="1">
                <a:latin typeface="+mj-lt"/>
              </a:rPr>
              <a:t>policies</a:t>
            </a:r>
            <a:r>
              <a:rPr lang="fr-FR" sz="2000" dirty="0">
                <a:latin typeface="+mj-lt"/>
              </a:rPr>
              <a:t> : le développement et les limites des politiques environnementales </a:t>
            </a:r>
          </a:p>
          <a:p>
            <a:pPr marL="342891" indent="-342891" algn="just">
              <a:lnSpc>
                <a:spcPct val="90000"/>
              </a:lnSpc>
              <a:spcBef>
                <a:spcPct val="20000"/>
              </a:spcBef>
              <a:buClr>
                <a:srgbClr val="FF3300"/>
              </a:buClr>
              <a:buFont typeface="Wingdings" pitchFamily="2" charset="2"/>
              <a:buChar char="§"/>
            </a:pPr>
            <a:endParaRPr lang="fr-FR" sz="2000" dirty="0">
              <a:latin typeface="+mj-lt"/>
            </a:endParaRPr>
          </a:p>
          <a:p>
            <a:pPr marL="342891" indent="-342891" algn="just">
              <a:lnSpc>
                <a:spcPct val="90000"/>
              </a:lnSpc>
              <a:spcBef>
                <a:spcPct val="20000"/>
              </a:spcBef>
              <a:buClr>
                <a:srgbClr val="FF3300"/>
              </a:buClr>
              <a:buFont typeface="Wingdings" pitchFamily="2" charset="2"/>
              <a:buChar char="§"/>
            </a:pPr>
            <a:r>
              <a:rPr lang="fr-FR" sz="2400" dirty="0">
                <a:solidFill>
                  <a:srgbClr val="FF0000"/>
                </a:solidFill>
                <a:latin typeface="+mj-lt"/>
              </a:rPr>
              <a:t>La séance d’aujourd’hui</a:t>
            </a:r>
          </a:p>
          <a:p>
            <a:pPr marL="800091" lvl="1" indent="-342891" algn="just">
              <a:lnSpc>
                <a:spcPct val="90000"/>
              </a:lnSpc>
              <a:spcBef>
                <a:spcPct val="20000"/>
              </a:spcBef>
              <a:buClr>
                <a:srgbClr val="FF3300"/>
              </a:buClr>
              <a:buFont typeface="Wingdings" pitchFamily="2" charset="2"/>
              <a:buChar char="§"/>
            </a:pPr>
            <a:r>
              <a:rPr lang="fr-FR" sz="2000" dirty="0">
                <a:latin typeface="+mj-lt"/>
              </a:rPr>
              <a:t>1. La lente entrée des questions écologiques en démocratie</a:t>
            </a:r>
          </a:p>
          <a:p>
            <a:pPr marL="800091" lvl="1" indent="-342891" algn="just">
              <a:lnSpc>
                <a:spcPct val="90000"/>
              </a:lnSpc>
              <a:spcBef>
                <a:spcPct val="20000"/>
              </a:spcBef>
              <a:buClr>
                <a:srgbClr val="FF3300"/>
              </a:buClr>
              <a:buFont typeface="Wingdings" pitchFamily="2" charset="2"/>
              <a:buChar char="§"/>
            </a:pPr>
            <a:r>
              <a:rPr lang="fr-FR" sz="2000" dirty="0">
                <a:latin typeface="+mj-lt"/>
              </a:rPr>
              <a:t>2. Le clivage Ecologie/Productivisme : idéologie, organisations et changement social</a:t>
            </a:r>
          </a:p>
          <a:p>
            <a:pPr marL="800091" lvl="1" indent="-342891" algn="just">
              <a:lnSpc>
                <a:spcPct val="90000"/>
              </a:lnSpc>
              <a:spcBef>
                <a:spcPct val="20000"/>
              </a:spcBef>
              <a:buClr>
                <a:srgbClr val="FF3300"/>
              </a:buClr>
              <a:buFont typeface="Wingdings" pitchFamily="2" charset="2"/>
              <a:buChar char="§"/>
            </a:pPr>
            <a:r>
              <a:rPr lang="fr-FR" sz="2000" dirty="0">
                <a:latin typeface="+mj-lt"/>
              </a:rPr>
              <a:t>3. Le développement des partis écologistes et la transformation des systèmes partisans</a:t>
            </a:r>
          </a:p>
          <a:p>
            <a:pPr marL="800091" lvl="1" indent="-342891" algn="just">
              <a:lnSpc>
                <a:spcPct val="90000"/>
              </a:lnSpc>
              <a:spcBef>
                <a:spcPct val="20000"/>
              </a:spcBef>
              <a:buClr>
                <a:srgbClr val="FF3300"/>
              </a:buClr>
              <a:buFont typeface="Wingdings" pitchFamily="2" charset="2"/>
              <a:buChar char="§"/>
            </a:pPr>
            <a:endParaRPr lang="fr-FR" sz="2000" dirty="0">
              <a:latin typeface="+mj-lt"/>
            </a:endParaRPr>
          </a:p>
          <a:p>
            <a:pPr marL="800091" lvl="1" indent="-342891" algn="just">
              <a:lnSpc>
                <a:spcPct val="90000"/>
              </a:lnSpc>
              <a:spcBef>
                <a:spcPct val="20000"/>
              </a:spcBef>
              <a:buClr>
                <a:srgbClr val="FF3300"/>
              </a:buClr>
              <a:buFont typeface="Wingdings" pitchFamily="2" charset="2"/>
              <a:buChar char="§"/>
            </a:pPr>
            <a:endParaRPr lang="fr-FR" sz="2400" dirty="0">
              <a:solidFill>
                <a:srgbClr val="FF0000"/>
              </a:solidFill>
              <a:latin typeface="+mj-lt"/>
            </a:endParaRPr>
          </a:p>
        </p:txBody>
      </p:sp>
      <p:sp>
        <p:nvSpPr>
          <p:cNvPr id="5" name="ZoneTexte 4">
            <a:extLst>
              <a:ext uri="{FF2B5EF4-FFF2-40B4-BE49-F238E27FC236}">
                <a16:creationId xmlns:a16="http://schemas.microsoft.com/office/drawing/2014/main" id="{EB99BAB6-9D2A-4310-8C06-9A014DC62EBA}"/>
              </a:ext>
            </a:extLst>
          </p:cNvPr>
          <p:cNvSpPr txBox="1"/>
          <p:nvPr/>
        </p:nvSpPr>
        <p:spPr>
          <a:xfrm>
            <a:off x="270556" y="665383"/>
            <a:ext cx="523220" cy="5655214"/>
          </a:xfrm>
          <a:prstGeom prst="rect">
            <a:avLst/>
          </a:prstGeom>
          <a:noFill/>
        </p:spPr>
        <p:txBody>
          <a:bodyPr vert="vert270" wrap="square" rtlCol="0">
            <a:spAutoFit/>
          </a:bodyPr>
          <a:lstStyle/>
          <a:p>
            <a:pPr marL="342900" indent="-342900"/>
            <a:r>
              <a:rPr lang="fr-FR" sz="2200" dirty="0">
                <a:solidFill>
                  <a:schemeClr val="bg1"/>
                </a:solidFill>
              </a:rPr>
              <a:t>Introduction</a:t>
            </a:r>
          </a:p>
        </p:txBody>
      </p:sp>
    </p:spTree>
    <p:extLst>
      <p:ext uri="{BB962C8B-B14F-4D97-AF65-F5344CB8AC3E}">
        <p14:creationId xmlns:p14="http://schemas.microsoft.com/office/powerpoint/2010/main" val="365049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rot="5400000">
            <a:off x="2665200" y="-2665200"/>
            <a:ext cx="6861600" cy="12192000"/>
          </a:xfrm>
          <a:prstGeom prst="rect">
            <a:avLst/>
          </a:prstGeom>
          <a:solidFill>
            <a:srgbClr val="FF0000"/>
          </a:solidFill>
          <a:ln w="9525">
            <a:solidFill>
              <a:schemeClr val="accent1"/>
            </a:solidFill>
            <a:miter lim="800000"/>
            <a:headEnd/>
            <a:tailEnd/>
          </a:ln>
        </p:spPr>
        <p:txBody>
          <a:bodyPr wrap="none" anchor="ctr"/>
          <a:lstStyle/>
          <a:p>
            <a:endParaRPr lang="fr-FR" dirty="0"/>
          </a:p>
        </p:txBody>
      </p:sp>
      <p:sp>
        <p:nvSpPr>
          <p:cNvPr id="10" name="Rectangle 2"/>
          <p:cNvSpPr txBox="1">
            <a:spLocks noChangeArrowheads="1"/>
          </p:cNvSpPr>
          <p:nvPr/>
        </p:nvSpPr>
        <p:spPr>
          <a:xfrm>
            <a:off x="414779" y="252000"/>
            <a:ext cx="11355912" cy="7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b="1" dirty="0">
                <a:solidFill>
                  <a:schemeClr val="bg1"/>
                </a:solidFill>
              </a:rPr>
              <a:t>1. La lente entrée des questions écologiques en démocratie</a:t>
            </a:r>
          </a:p>
        </p:txBody>
      </p:sp>
      <p:pic>
        <p:nvPicPr>
          <p:cNvPr id="5" name="Image 4"/>
          <p:cNvPicPr>
            <a:picLocks noChangeAspect="1"/>
          </p:cNvPicPr>
          <p:nvPr/>
        </p:nvPicPr>
        <p:blipFill>
          <a:blip r:embed="rId2"/>
          <a:stretch>
            <a:fillRect/>
          </a:stretch>
        </p:blipFill>
        <p:spPr>
          <a:xfrm>
            <a:off x="2939143" y="972000"/>
            <a:ext cx="6580414" cy="4386942"/>
          </a:xfrm>
          <a:prstGeom prst="rect">
            <a:avLst/>
          </a:prstGeom>
        </p:spPr>
      </p:pic>
      <p:sp>
        <p:nvSpPr>
          <p:cNvPr id="6" name="ZoneTexte 5"/>
          <p:cNvSpPr txBox="1"/>
          <p:nvPr/>
        </p:nvSpPr>
        <p:spPr>
          <a:xfrm>
            <a:off x="2916828" y="5790870"/>
            <a:ext cx="6351814" cy="923330"/>
          </a:xfrm>
          <a:prstGeom prst="rect">
            <a:avLst/>
          </a:prstGeom>
          <a:noFill/>
        </p:spPr>
        <p:txBody>
          <a:bodyPr wrap="square" rtlCol="0">
            <a:spAutoFit/>
          </a:bodyPr>
          <a:lstStyle/>
          <a:p>
            <a:pPr lvl="1" algn="just">
              <a:lnSpc>
                <a:spcPct val="90000"/>
              </a:lnSpc>
              <a:spcBef>
                <a:spcPct val="20000"/>
              </a:spcBef>
              <a:buClr>
                <a:srgbClr val="FF3300"/>
              </a:buClr>
            </a:pPr>
            <a:r>
              <a:rPr lang="en-US" sz="2000" dirty="0">
                <a:solidFill>
                  <a:schemeClr val="bg1"/>
                </a:solidFill>
              </a:rPr>
              <a:t>La </a:t>
            </a:r>
            <a:r>
              <a:rPr lang="en-US" sz="2000" dirty="0" err="1">
                <a:solidFill>
                  <a:schemeClr val="bg1"/>
                </a:solidFill>
              </a:rPr>
              <a:t>suprématie</a:t>
            </a:r>
            <a:r>
              <a:rPr lang="en-US" sz="2000" dirty="0">
                <a:solidFill>
                  <a:schemeClr val="bg1"/>
                </a:solidFill>
              </a:rPr>
              <a:t> de </a:t>
            </a:r>
            <a:r>
              <a:rPr lang="en-US" sz="2000" dirty="0" err="1">
                <a:solidFill>
                  <a:schemeClr val="bg1"/>
                </a:solidFill>
              </a:rPr>
              <a:t>l’homme</a:t>
            </a:r>
            <a:r>
              <a:rPr lang="en-US" sz="2000" dirty="0">
                <a:solidFill>
                  <a:schemeClr val="bg1"/>
                </a:solidFill>
              </a:rPr>
              <a:t> sur la nature </a:t>
            </a:r>
            <a:r>
              <a:rPr lang="en-US" sz="2000" dirty="0" err="1">
                <a:solidFill>
                  <a:schemeClr val="bg1"/>
                </a:solidFill>
              </a:rPr>
              <a:t>pourrait</a:t>
            </a:r>
            <a:r>
              <a:rPr lang="en-US" sz="2000" dirty="0">
                <a:solidFill>
                  <a:schemeClr val="bg1"/>
                </a:solidFill>
              </a:rPr>
              <a:t> </a:t>
            </a:r>
            <a:r>
              <a:rPr lang="en-US" sz="2000" dirty="0" err="1">
                <a:solidFill>
                  <a:schemeClr val="bg1"/>
                </a:solidFill>
              </a:rPr>
              <a:t>annihiler</a:t>
            </a:r>
            <a:r>
              <a:rPr lang="en-US" sz="2000" dirty="0">
                <a:solidFill>
                  <a:schemeClr val="bg1"/>
                </a:solidFill>
              </a:rPr>
              <a:t> </a:t>
            </a:r>
            <a:r>
              <a:rPr lang="en-US" sz="2000" dirty="0" err="1">
                <a:solidFill>
                  <a:schemeClr val="bg1"/>
                </a:solidFill>
              </a:rPr>
              <a:t>toute</a:t>
            </a:r>
            <a:r>
              <a:rPr lang="en-US" sz="2000" dirty="0">
                <a:solidFill>
                  <a:schemeClr val="bg1"/>
                </a:solidFill>
              </a:rPr>
              <a:t> </a:t>
            </a:r>
            <a:r>
              <a:rPr lang="en-US" sz="2000" dirty="0" err="1">
                <a:solidFill>
                  <a:schemeClr val="bg1"/>
                </a:solidFill>
              </a:rPr>
              <a:t>forme</a:t>
            </a:r>
            <a:r>
              <a:rPr lang="en-US" sz="2000" dirty="0">
                <a:solidFill>
                  <a:schemeClr val="bg1"/>
                </a:solidFill>
              </a:rPr>
              <a:t> de vie </a:t>
            </a:r>
            <a:r>
              <a:rPr lang="en-US" sz="2000" dirty="0" err="1">
                <a:solidFill>
                  <a:schemeClr val="bg1"/>
                </a:solidFill>
              </a:rPr>
              <a:t>humaine</a:t>
            </a:r>
            <a:r>
              <a:rPr lang="en-US" sz="2000" dirty="0">
                <a:solidFill>
                  <a:schemeClr val="bg1"/>
                </a:solidFill>
              </a:rPr>
              <a:t> sur </a:t>
            </a:r>
            <a:r>
              <a:rPr lang="en-US" sz="2000" dirty="0" err="1">
                <a:solidFill>
                  <a:schemeClr val="bg1"/>
                </a:solidFill>
              </a:rPr>
              <a:t>terre</a:t>
            </a:r>
            <a:r>
              <a:rPr lang="en-US" sz="2000" dirty="0">
                <a:solidFill>
                  <a:schemeClr val="bg1"/>
                </a:solidFill>
              </a:rPr>
              <a:t> (Hannah Arendt, 1958)</a:t>
            </a:r>
          </a:p>
        </p:txBody>
      </p:sp>
    </p:spTree>
    <p:extLst>
      <p:ext uri="{BB962C8B-B14F-4D97-AF65-F5344CB8AC3E}">
        <p14:creationId xmlns:p14="http://schemas.microsoft.com/office/powerpoint/2010/main" val="161925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330691" y="252000"/>
            <a:ext cx="10440000" cy="7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FF0000"/>
                </a:solidFill>
              </a:rPr>
              <a:t>Productivisme et démocratie moderne</a:t>
            </a:r>
          </a:p>
        </p:txBody>
      </p:sp>
      <p:sp>
        <p:nvSpPr>
          <p:cNvPr id="9" name="Rectangle 4"/>
          <p:cNvSpPr>
            <a:spLocks noChangeArrowheads="1"/>
          </p:cNvSpPr>
          <p:nvPr/>
        </p:nvSpPr>
        <p:spPr bwMode="auto">
          <a:xfrm rot="5400000">
            <a:off x="-2908800" y="2905200"/>
            <a:ext cx="6861600" cy="1044000"/>
          </a:xfrm>
          <a:prstGeom prst="rect">
            <a:avLst/>
          </a:prstGeom>
          <a:solidFill>
            <a:srgbClr val="FF0000"/>
          </a:solidFill>
          <a:ln w="9525">
            <a:solidFill>
              <a:schemeClr val="accent1"/>
            </a:solidFill>
            <a:miter lim="800000"/>
            <a:headEnd/>
            <a:tailEnd/>
          </a:ln>
        </p:spPr>
        <p:txBody>
          <a:bodyPr wrap="none" anchor="ctr"/>
          <a:lstStyle/>
          <a:p>
            <a:endParaRPr lang="fr-FR" dirty="0"/>
          </a:p>
        </p:txBody>
      </p:sp>
      <p:sp>
        <p:nvSpPr>
          <p:cNvPr id="6" name="Rectangle 992"/>
          <p:cNvSpPr>
            <a:spLocks noChangeArrowheads="1"/>
          </p:cNvSpPr>
          <p:nvPr/>
        </p:nvSpPr>
        <p:spPr bwMode="auto">
          <a:xfrm>
            <a:off x="1336432" y="1188013"/>
            <a:ext cx="6846869" cy="5381599"/>
          </a:xfrm>
          <a:prstGeom prst="rect">
            <a:avLst/>
          </a:prstGeom>
          <a:noFill/>
          <a:ln w="9525">
            <a:noFill/>
            <a:miter lim="800000"/>
            <a:headEnd/>
            <a:tailEnd/>
          </a:ln>
        </p:spPr>
        <p:txBody>
          <a:bodyPr/>
          <a:lstStyle/>
          <a:p>
            <a:pPr marL="342891" indent="-342891" algn="just">
              <a:lnSpc>
                <a:spcPct val="90000"/>
              </a:lnSpc>
              <a:spcBef>
                <a:spcPct val="20000"/>
              </a:spcBef>
              <a:buClr>
                <a:srgbClr val="FF3300"/>
              </a:buClr>
              <a:buFont typeface="Wingdings" pitchFamily="2" charset="2"/>
              <a:buChar char="§"/>
            </a:pPr>
            <a:r>
              <a:rPr lang="fr-FR" sz="2400" dirty="0">
                <a:solidFill>
                  <a:srgbClr val="FF0000"/>
                </a:solidFill>
                <a:latin typeface="+mj-lt"/>
              </a:rPr>
              <a:t>Nos démocraties modernes sont étroitement liées à la révolution productiviste</a:t>
            </a:r>
          </a:p>
          <a:p>
            <a:pPr marL="800091" lvl="1" indent="-342891" algn="just">
              <a:lnSpc>
                <a:spcPct val="90000"/>
              </a:lnSpc>
              <a:spcBef>
                <a:spcPct val="20000"/>
              </a:spcBef>
              <a:buClr>
                <a:srgbClr val="FF3300"/>
              </a:buClr>
              <a:buFont typeface="Wingdings" pitchFamily="2" charset="2"/>
              <a:buChar char="§"/>
            </a:pPr>
            <a:r>
              <a:rPr lang="fr-FR" sz="2000" dirty="0">
                <a:latin typeface="+mj-lt"/>
              </a:rPr>
              <a:t>La révolution industrielle et l’invention de la démocratie contemporaine</a:t>
            </a:r>
          </a:p>
          <a:p>
            <a:pPr marL="800091" lvl="1" indent="-342891" algn="just">
              <a:lnSpc>
                <a:spcPct val="90000"/>
              </a:lnSpc>
              <a:spcBef>
                <a:spcPct val="20000"/>
              </a:spcBef>
              <a:buClr>
                <a:srgbClr val="FF3300"/>
              </a:buClr>
              <a:buFont typeface="Wingdings" pitchFamily="2" charset="2"/>
              <a:buChar char="§"/>
            </a:pPr>
            <a:r>
              <a:rPr lang="fr-FR" sz="2000" dirty="0">
                <a:latin typeface="+mj-lt"/>
              </a:rPr>
              <a:t>Croissance économique et démocratisation : une implacable équation… jusqu’aux années 1980</a:t>
            </a:r>
          </a:p>
          <a:p>
            <a:pPr marL="800091" lvl="1" indent="-342891" algn="just">
              <a:lnSpc>
                <a:spcPct val="90000"/>
              </a:lnSpc>
              <a:spcBef>
                <a:spcPct val="20000"/>
              </a:spcBef>
              <a:buClr>
                <a:srgbClr val="FF3300"/>
              </a:buClr>
              <a:buFont typeface="Wingdings" pitchFamily="2" charset="2"/>
              <a:buChar char="§"/>
            </a:pPr>
            <a:r>
              <a:rPr lang="fr-FR" sz="2000" dirty="0">
                <a:latin typeface="+mj-lt"/>
              </a:rPr>
              <a:t>La magie de la société de production et de consommation</a:t>
            </a:r>
          </a:p>
          <a:p>
            <a:pPr algn="just">
              <a:lnSpc>
                <a:spcPct val="90000"/>
              </a:lnSpc>
              <a:spcBef>
                <a:spcPct val="20000"/>
              </a:spcBef>
              <a:buClr>
                <a:srgbClr val="FF3300"/>
              </a:buClr>
            </a:pPr>
            <a:endParaRPr lang="fr-FR" sz="2400" dirty="0">
              <a:solidFill>
                <a:srgbClr val="FF0000"/>
              </a:solidFill>
            </a:endParaRPr>
          </a:p>
          <a:p>
            <a:pPr marL="342891" indent="-342891" algn="just">
              <a:lnSpc>
                <a:spcPct val="90000"/>
              </a:lnSpc>
              <a:spcBef>
                <a:spcPct val="20000"/>
              </a:spcBef>
              <a:buClr>
                <a:srgbClr val="FF3300"/>
              </a:buClr>
              <a:buFont typeface="Wingdings" pitchFamily="2" charset="2"/>
              <a:buChar char="§"/>
            </a:pPr>
            <a:r>
              <a:rPr lang="fr-FR" sz="2400" dirty="0">
                <a:solidFill>
                  <a:srgbClr val="FF0000"/>
                </a:solidFill>
                <a:latin typeface="+mj-lt"/>
              </a:rPr>
              <a:t>Le productivisme est un méta-paradigme</a:t>
            </a:r>
          </a:p>
          <a:p>
            <a:pPr marL="800091" lvl="1" indent="-342891" algn="just">
              <a:lnSpc>
                <a:spcPct val="90000"/>
              </a:lnSpc>
              <a:spcBef>
                <a:spcPct val="20000"/>
              </a:spcBef>
              <a:buClr>
                <a:srgbClr val="FF3300"/>
              </a:buClr>
              <a:buFont typeface="Wingdings" pitchFamily="2" charset="2"/>
              <a:buChar char="§"/>
            </a:pPr>
            <a:r>
              <a:rPr lang="fr-FR" sz="2000" dirty="0">
                <a:latin typeface="+mj-lt"/>
              </a:rPr>
              <a:t>Tous les secteurs de la société sont orientés autour de l’objectif d’accroissement de la production</a:t>
            </a:r>
          </a:p>
          <a:p>
            <a:pPr marL="800091" lvl="1" indent="-342891" algn="just">
              <a:lnSpc>
                <a:spcPct val="90000"/>
              </a:lnSpc>
              <a:spcBef>
                <a:spcPct val="20000"/>
              </a:spcBef>
              <a:buClr>
                <a:srgbClr val="FF3300"/>
              </a:buClr>
              <a:buFont typeface="Wingdings" pitchFamily="2" charset="2"/>
              <a:buChar char="§"/>
            </a:pPr>
            <a:r>
              <a:rPr lang="fr-FR" sz="2000" dirty="0">
                <a:latin typeface="+mj-lt"/>
              </a:rPr>
              <a:t>Le consensus prédomine aussi au sein des élites politique, quelque soit leur camp idéologique</a:t>
            </a:r>
          </a:p>
          <a:p>
            <a:pPr marL="800091" lvl="1" indent="-342891" algn="just">
              <a:lnSpc>
                <a:spcPct val="90000"/>
              </a:lnSpc>
              <a:spcBef>
                <a:spcPct val="20000"/>
              </a:spcBef>
              <a:buClr>
                <a:srgbClr val="FF3300"/>
              </a:buClr>
              <a:buFont typeface="Wingdings" pitchFamily="2" charset="2"/>
              <a:buChar char="§"/>
            </a:pPr>
            <a:endParaRPr lang="fr-FR" sz="2000" dirty="0">
              <a:latin typeface="+mj-lt"/>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2605" y="1188013"/>
            <a:ext cx="3434304" cy="4956524"/>
          </a:xfrm>
          <a:prstGeom prst="rect">
            <a:avLst/>
          </a:prstGeom>
        </p:spPr>
      </p:pic>
      <p:sp>
        <p:nvSpPr>
          <p:cNvPr id="7" name="ZoneTexte 6">
            <a:extLst>
              <a:ext uri="{FF2B5EF4-FFF2-40B4-BE49-F238E27FC236}">
                <a16:creationId xmlns:a16="http://schemas.microsoft.com/office/drawing/2014/main" id="{EB99BAB6-9D2A-4310-8C06-9A014DC62EBA}"/>
              </a:ext>
            </a:extLst>
          </p:cNvPr>
          <p:cNvSpPr txBox="1"/>
          <p:nvPr/>
        </p:nvSpPr>
        <p:spPr>
          <a:xfrm>
            <a:off x="270556" y="665383"/>
            <a:ext cx="492443" cy="5655214"/>
          </a:xfrm>
          <a:prstGeom prst="rect">
            <a:avLst/>
          </a:prstGeom>
          <a:noFill/>
        </p:spPr>
        <p:txBody>
          <a:bodyPr vert="vert270" wrap="square" rtlCol="0">
            <a:spAutoFit/>
          </a:bodyPr>
          <a:lstStyle/>
          <a:p>
            <a:pPr marL="342900" indent="-342900"/>
            <a:r>
              <a:rPr lang="fr-FR" sz="2000" dirty="0">
                <a:solidFill>
                  <a:schemeClr val="bg1"/>
                </a:solidFill>
              </a:rPr>
              <a:t>1. L’entrée des questions écologiques en démocratie</a:t>
            </a:r>
          </a:p>
        </p:txBody>
      </p:sp>
    </p:spTree>
    <p:extLst>
      <p:ext uri="{BB962C8B-B14F-4D97-AF65-F5344CB8AC3E}">
        <p14:creationId xmlns:p14="http://schemas.microsoft.com/office/powerpoint/2010/main" val="394730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261243" y="31695"/>
            <a:ext cx="10440000" cy="7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FF0000"/>
                </a:solidFill>
              </a:rPr>
              <a:t>Le consensus productiviste</a:t>
            </a:r>
          </a:p>
        </p:txBody>
      </p:sp>
      <p:sp>
        <p:nvSpPr>
          <p:cNvPr id="9" name="Rectangle 4"/>
          <p:cNvSpPr>
            <a:spLocks noChangeArrowheads="1"/>
          </p:cNvSpPr>
          <p:nvPr/>
        </p:nvSpPr>
        <p:spPr bwMode="auto">
          <a:xfrm rot="5400000">
            <a:off x="-2908800" y="2905200"/>
            <a:ext cx="6861600" cy="1044000"/>
          </a:xfrm>
          <a:prstGeom prst="rect">
            <a:avLst/>
          </a:prstGeom>
          <a:solidFill>
            <a:srgbClr val="FF0000"/>
          </a:solidFill>
          <a:ln w="9525">
            <a:solidFill>
              <a:schemeClr val="accent1"/>
            </a:solidFill>
            <a:miter lim="800000"/>
            <a:headEnd/>
            <a:tailEnd/>
          </a:ln>
        </p:spPr>
        <p:txBody>
          <a:bodyPr wrap="none" anchor="ctr"/>
          <a:lstStyle/>
          <a:p>
            <a:endParaRPr lang="fr-FR" dirty="0">
              <a:latin typeface="+mj-lt"/>
            </a:endParaRPr>
          </a:p>
        </p:txBody>
      </p:sp>
      <p:pic>
        <p:nvPicPr>
          <p:cNvPr id="7" name="Image 6"/>
          <p:cNvPicPr>
            <a:picLocks noChangeAspect="1"/>
          </p:cNvPicPr>
          <p:nvPr/>
        </p:nvPicPr>
        <p:blipFill>
          <a:blip r:embed="rId2"/>
          <a:stretch>
            <a:fillRect/>
          </a:stretch>
        </p:blipFill>
        <p:spPr>
          <a:xfrm>
            <a:off x="1190506" y="751695"/>
            <a:ext cx="5290737" cy="3546482"/>
          </a:xfrm>
          <a:prstGeom prst="rect">
            <a:avLst/>
          </a:prstGeom>
        </p:spPr>
      </p:pic>
      <p:sp>
        <p:nvSpPr>
          <p:cNvPr id="8" name="Rectangle 2">
            <a:extLst>
              <a:ext uri="{FF2B5EF4-FFF2-40B4-BE49-F238E27FC236}">
                <a16:creationId xmlns:a16="http://schemas.microsoft.com/office/drawing/2014/main" id="{43309758-0E24-4A4E-9C9F-B124B6ADE364}"/>
              </a:ext>
            </a:extLst>
          </p:cNvPr>
          <p:cNvSpPr txBox="1">
            <a:spLocks noChangeArrowheads="1"/>
          </p:cNvSpPr>
          <p:nvPr/>
        </p:nvSpPr>
        <p:spPr>
          <a:xfrm>
            <a:off x="1171563" y="4521200"/>
            <a:ext cx="5328621" cy="23368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1800" dirty="0"/>
              <a:t>« Il est clair qu’il nous faut produire toujours plus et toujours mieux. Épargner et investir constamment et davantage, pousser sans relâche nos recherches scientifiques et techniques sous peine de nous enliser dans une amère médiocrité et d’être colonisés par les participations, les inventions et les capacités étrangères »</a:t>
            </a:r>
          </a:p>
          <a:p>
            <a:pPr algn="just"/>
            <a:endParaRPr lang="fr-FR" sz="1800" dirty="0"/>
          </a:p>
          <a:p>
            <a:pPr algn="just"/>
            <a:r>
              <a:rPr lang="fr-FR" sz="1800" dirty="0"/>
              <a:t>(Charles De Gaulle, 1961)</a:t>
            </a:r>
            <a:endParaRPr lang="fr-FR" sz="1100"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8485" y="751695"/>
            <a:ext cx="5380148" cy="3546482"/>
          </a:xfrm>
          <a:prstGeom prst="rect">
            <a:avLst/>
          </a:prstGeom>
        </p:spPr>
      </p:pic>
      <p:sp>
        <p:nvSpPr>
          <p:cNvPr id="10" name="Rectangle 2">
            <a:extLst>
              <a:ext uri="{FF2B5EF4-FFF2-40B4-BE49-F238E27FC236}">
                <a16:creationId xmlns:a16="http://schemas.microsoft.com/office/drawing/2014/main" id="{43309758-0E24-4A4E-9C9F-B124B6ADE364}"/>
              </a:ext>
            </a:extLst>
          </p:cNvPr>
          <p:cNvSpPr txBox="1">
            <a:spLocks noChangeArrowheads="1"/>
          </p:cNvSpPr>
          <p:nvPr/>
        </p:nvSpPr>
        <p:spPr>
          <a:xfrm>
            <a:off x="6679544" y="4521200"/>
            <a:ext cx="5328621" cy="23368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1800" dirty="0"/>
              <a:t>« Produire, faire du charbon,  c'est  la  forme  la  plus  élevée  de  votre  devoir  de  classe,  de  votre  devoir  de  Français  ! […] Il s'agit de produire, afin que nous puissions accomplir, poursuivre, développer l‘œuvre de libération. […] Si vous produisez beaucoup, c'est seulement dans l'intérêt du Pays, et c'est dans votre propre intérêt »</a:t>
            </a:r>
          </a:p>
          <a:p>
            <a:pPr algn="just"/>
            <a:endParaRPr lang="fr-FR" sz="1800" dirty="0"/>
          </a:p>
          <a:p>
            <a:pPr algn="just"/>
            <a:r>
              <a:rPr lang="fr-FR" sz="1800" dirty="0"/>
              <a:t>(Maurice Thorez, 1945)</a:t>
            </a:r>
            <a:endParaRPr lang="fr-FR" sz="1100" dirty="0"/>
          </a:p>
        </p:txBody>
      </p:sp>
      <p:sp>
        <p:nvSpPr>
          <p:cNvPr id="11" name="ZoneTexte 10">
            <a:extLst>
              <a:ext uri="{FF2B5EF4-FFF2-40B4-BE49-F238E27FC236}">
                <a16:creationId xmlns:a16="http://schemas.microsoft.com/office/drawing/2014/main" id="{EB99BAB6-9D2A-4310-8C06-9A014DC62EBA}"/>
              </a:ext>
            </a:extLst>
          </p:cNvPr>
          <p:cNvSpPr txBox="1"/>
          <p:nvPr/>
        </p:nvSpPr>
        <p:spPr>
          <a:xfrm>
            <a:off x="270556" y="665383"/>
            <a:ext cx="492443" cy="5655214"/>
          </a:xfrm>
          <a:prstGeom prst="rect">
            <a:avLst/>
          </a:prstGeom>
          <a:noFill/>
        </p:spPr>
        <p:txBody>
          <a:bodyPr vert="vert270" wrap="square" rtlCol="0">
            <a:spAutoFit/>
          </a:bodyPr>
          <a:lstStyle/>
          <a:p>
            <a:pPr marL="342900" indent="-342900"/>
            <a:r>
              <a:rPr lang="fr-FR" sz="2000" dirty="0">
                <a:solidFill>
                  <a:schemeClr val="bg1"/>
                </a:solidFill>
              </a:rPr>
              <a:t>1. L’entrée des questions écologiques en démocratie</a:t>
            </a:r>
          </a:p>
        </p:txBody>
      </p:sp>
    </p:spTree>
    <p:extLst>
      <p:ext uri="{BB962C8B-B14F-4D97-AF65-F5344CB8AC3E}">
        <p14:creationId xmlns:p14="http://schemas.microsoft.com/office/powerpoint/2010/main" val="133274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330691" y="252000"/>
            <a:ext cx="10440000" cy="7200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FF0000"/>
                </a:solidFill>
              </a:rPr>
              <a:t>L’environnement a mis du temps à (</a:t>
            </a:r>
            <a:r>
              <a:rPr lang="fr-FR" sz="3600" b="1" dirty="0" err="1">
                <a:solidFill>
                  <a:srgbClr val="FF0000"/>
                </a:solidFill>
              </a:rPr>
              <a:t>re</a:t>
            </a:r>
            <a:r>
              <a:rPr lang="fr-FR" sz="3600" b="1" dirty="0">
                <a:solidFill>
                  <a:srgbClr val="FF0000"/>
                </a:solidFill>
              </a:rPr>
              <a:t>)devenir un objet politique</a:t>
            </a:r>
          </a:p>
        </p:txBody>
      </p:sp>
      <p:sp>
        <p:nvSpPr>
          <p:cNvPr id="9" name="Rectangle 4"/>
          <p:cNvSpPr>
            <a:spLocks noChangeArrowheads="1"/>
          </p:cNvSpPr>
          <p:nvPr/>
        </p:nvSpPr>
        <p:spPr bwMode="auto">
          <a:xfrm rot="5400000">
            <a:off x="-2908800" y="2905200"/>
            <a:ext cx="6861600" cy="1044000"/>
          </a:xfrm>
          <a:prstGeom prst="rect">
            <a:avLst/>
          </a:prstGeom>
          <a:solidFill>
            <a:srgbClr val="FF0000"/>
          </a:solidFill>
          <a:ln w="9525">
            <a:solidFill>
              <a:schemeClr val="accent1"/>
            </a:solidFill>
            <a:miter lim="800000"/>
            <a:headEnd/>
            <a:tailEnd/>
          </a:ln>
        </p:spPr>
        <p:txBody>
          <a:bodyPr wrap="none" anchor="ctr"/>
          <a:lstStyle/>
          <a:p>
            <a:endParaRPr lang="fr-FR" dirty="0"/>
          </a:p>
        </p:txBody>
      </p:sp>
      <p:sp>
        <p:nvSpPr>
          <p:cNvPr id="6" name="Rectangle 992"/>
          <p:cNvSpPr>
            <a:spLocks noChangeArrowheads="1"/>
          </p:cNvSpPr>
          <p:nvPr/>
        </p:nvSpPr>
        <p:spPr bwMode="auto">
          <a:xfrm>
            <a:off x="1336432" y="1188013"/>
            <a:ext cx="10440000" cy="5381599"/>
          </a:xfrm>
          <a:prstGeom prst="rect">
            <a:avLst/>
          </a:prstGeom>
          <a:noFill/>
          <a:ln w="9525">
            <a:noFill/>
            <a:miter lim="800000"/>
            <a:headEnd/>
            <a:tailEnd/>
          </a:ln>
        </p:spPr>
        <p:txBody>
          <a:bodyPr/>
          <a:lstStyle/>
          <a:p>
            <a:pPr marL="342891" indent="-342891" algn="just">
              <a:lnSpc>
                <a:spcPct val="90000"/>
              </a:lnSpc>
              <a:spcBef>
                <a:spcPct val="20000"/>
              </a:spcBef>
              <a:buClr>
                <a:srgbClr val="FF3300"/>
              </a:buClr>
              <a:buFont typeface="Wingdings" pitchFamily="2" charset="2"/>
              <a:buChar char="§"/>
            </a:pPr>
            <a:r>
              <a:rPr lang="fr-FR" sz="2000" dirty="0">
                <a:solidFill>
                  <a:srgbClr val="FF0000"/>
                </a:solidFill>
                <a:latin typeface="+mj-lt"/>
              </a:rPr>
              <a:t>Première génération d’enjeux : </a:t>
            </a:r>
            <a:r>
              <a:rPr lang="fr-FR" sz="2000" i="1" dirty="0" err="1">
                <a:solidFill>
                  <a:srgbClr val="FF0000"/>
                </a:solidFill>
                <a:latin typeface="+mj-lt"/>
              </a:rPr>
              <a:t>conservationnisme</a:t>
            </a:r>
            <a:r>
              <a:rPr lang="fr-FR" sz="2000" dirty="0">
                <a:solidFill>
                  <a:srgbClr val="FF0000"/>
                </a:solidFill>
                <a:latin typeface="+mj-lt"/>
              </a:rPr>
              <a:t> </a:t>
            </a:r>
          </a:p>
          <a:p>
            <a:pPr marL="800091" lvl="1" indent="-342891" algn="just">
              <a:lnSpc>
                <a:spcPct val="90000"/>
              </a:lnSpc>
              <a:spcBef>
                <a:spcPct val="20000"/>
              </a:spcBef>
              <a:buClr>
                <a:srgbClr val="FF3300"/>
              </a:buClr>
              <a:buFont typeface="Wingdings" pitchFamily="2" charset="2"/>
              <a:buChar char="§"/>
            </a:pPr>
            <a:r>
              <a:rPr lang="fr-FR" dirty="0">
                <a:latin typeface="+mj-lt"/>
              </a:rPr>
              <a:t>Fin </a:t>
            </a:r>
            <a:r>
              <a:rPr lang="fr-FR" dirty="0" err="1">
                <a:latin typeface="+mj-lt"/>
              </a:rPr>
              <a:t>XIXè</a:t>
            </a:r>
            <a:r>
              <a:rPr lang="fr-FR" dirty="0">
                <a:latin typeface="+mj-lt"/>
              </a:rPr>
              <a:t> – début XXème Siècle</a:t>
            </a:r>
          </a:p>
          <a:p>
            <a:pPr marL="800091" lvl="1" indent="-342891" algn="just">
              <a:lnSpc>
                <a:spcPct val="90000"/>
              </a:lnSpc>
              <a:spcBef>
                <a:spcPct val="20000"/>
              </a:spcBef>
              <a:buClr>
                <a:srgbClr val="FF3300"/>
              </a:buClr>
              <a:buFont typeface="Wingdings" pitchFamily="2" charset="2"/>
              <a:buChar char="§"/>
            </a:pPr>
            <a:r>
              <a:rPr lang="fr-FR" dirty="0">
                <a:latin typeface="+mj-lt"/>
              </a:rPr>
              <a:t>Protection des espaces naturels et de la vie sauvage</a:t>
            </a:r>
          </a:p>
          <a:p>
            <a:pPr marL="800091" lvl="1" indent="-342891" algn="just">
              <a:lnSpc>
                <a:spcPct val="90000"/>
              </a:lnSpc>
              <a:spcBef>
                <a:spcPct val="20000"/>
              </a:spcBef>
              <a:buClr>
                <a:srgbClr val="FF3300"/>
              </a:buClr>
              <a:buFont typeface="Wingdings" pitchFamily="2" charset="2"/>
              <a:buChar char="§"/>
            </a:pPr>
            <a:r>
              <a:rPr lang="fr-FR" dirty="0">
                <a:latin typeface="+mj-lt"/>
              </a:rPr>
              <a:t>Erosion des sols</a:t>
            </a:r>
          </a:p>
          <a:p>
            <a:pPr marL="800091" lvl="1" indent="-342891" algn="just">
              <a:lnSpc>
                <a:spcPct val="90000"/>
              </a:lnSpc>
              <a:spcBef>
                <a:spcPct val="20000"/>
              </a:spcBef>
              <a:buClr>
                <a:srgbClr val="FF3300"/>
              </a:buClr>
              <a:buFont typeface="Wingdings" pitchFamily="2" charset="2"/>
              <a:buChar char="§"/>
            </a:pPr>
            <a:r>
              <a:rPr lang="fr-FR" dirty="0">
                <a:latin typeface="+mj-lt"/>
              </a:rPr>
              <a:t>Pollutions locales et urbanisme</a:t>
            </a:r>
          </a:p>
          <a:p>
            <a:pPr marL="342891" indent="-342891" algn="just">
              <a:lnSpc>
                <a:spcPct val="90000"/>
              </a:lnSpc>
              <a:spcBef>
                <a:spcPct val="20000"/>
              </a:spcBef>
              <a:buClr>
                <a:srgbClr val="FF3300"/>
              </a:buClr>
              <a:buFont typeface="Wingdings" pitchFamily="2" charset="2"/>
              <a:buChar char="§"/>
            </a:pPr>
            <a:endParaRPr lang="fr-FR" sz="2000" dirty="0">
              <a:solidFill>
                <a:srgbClr val="FF0000"/>
              </a:solidFill>
              <a:latin typeface="+mj-lt"/>
            </a:endParaRPr>
          </a:p>
          <a:p>
            <a:pPr marL="342891" indent="-342891" algn="just">
              <a:lnSpc>
                <a:spcPct val="90000"/>
              </a:lnSpc>
              <a:spcBef>
                <a:spcPct val="20000"/>
              </a:spcBef>
              <a:buClr>
                <a:srgbClr val="FF3300"/>
              </a:buClr>
              <a:buFont typeface="Wingdings" pitchFamily="2" charset="2"/>
              <a:buChar char="§"/>
            </a:pPr>
            <a:r>
              <a:rPr lang="fr-FR" sz="2000" dirty="0">
                <a:solidFill>
                  <a:srgbClr val="FF0000"/>
                </a:solidFill>
                <a:latin typeface="+mj-lt"/>
              </a:rPr>
              <a:t>Seconde génération d’enjeux : </a:t>
            </a:r>
            <a:r>
              <a:rPr lang="fr-FR" sz="2000" i="1" dirty="0">
                <a:solidFill>
                  <a:srgbClr val="FF0000"/>
                </a:solidFill>
                <a:latin typeface="+mj-lt"/>
              </a:rPr>
              <a:t>environnementalisme</a:t>
            </a:r>
            <a:r>
              <a:rPr lang="fr-FR" sz="2000" dirty="0">
                <a:solidFill>
                  <a:srgbClr val="FF0000"/>
                </a:solidFill>
                <a:latin typeface="+mj-lt"/>
              </a:rPr>
              <a:t> </a:t>
            </a:r>
          </a:p>
          <a:p>
            <a:pPr marL="800091" lvl="1" indent="-342891" algn="just">
              <a:lnSpc>
                <a:spcPct val="90000"/>
              </a:lnSpc>
              <a:spcBef>
                <a:spcPct val="20000"/>
              </a:spcBef>
              <a:buClr>
                <a:srgbClr val="FF3300"/>
              </a:buClr>
              <a:buFont typeface="Wingdings" pitchFamily="2" charset="2"/>
              <a:buChar char="§"/>
            </a:pPr>
            <a:r>
              <a:rPr lang="fr-FR" dirty="0">
                <a:latin typeface="+mj-lt"/>
              </a:rPr>
              <a:t>1950s-1980s</a:t>
            </a:r>
          </a:p>
          <a:p>
            <a:pPr marL="800091" lvl="1" indent="-342891" algn="just">
              <a:lnSpc>
                <a:spcPct val="90000"/>
              </a:lnSpc>
              <a:spcBef>
                <a:spcPct val="20000"/>
              </a:spcBef>
              <a:buClr>
                <a:srgbClr val="FF3300"/>
              </a:buClr>
              <a:buFont typeface="Wingdings" pitchFamily="2" charset="2"/>
              <a:buChar char="§"/>
            </a:pPr>
            <a:r>
              <a:rPr lang="fr-FR" dirty="0">
                <a:latin typeface="+mj-lt"/>
              </a:rPr>
              <a:t>Critique de la technologie et du nucléaire civil &amp; militaire</a:t>
            </a:r>
          </a:p>
          <a:p>
            <a:pPr marL="800091" lvl="1" indent="-342891" algn="just">
              <a:lnSpc>
                <a:spcPct val="90000"/>
              </a:lnSpc>
              <a:spcBef>
                <a:spcPct val="20000"/>
              </a:spcBef>
              <a:buClr>
                <a:srgbClr val="FF3300"/>
              </a:buClr>
              <a:buFont typeface="Wingdings" pitchFamily="2" charset="2"/>
              <a:buChar char="§"/>
            </a:pPr>
            <a:r>
              <a:rPr lang="fr-FR" dirty="0">
                <a:latin typeface="+mj-lt"/>
              </a:rPr>
              <a:t>Pesticides et Engrais issus de la chimie</a:t>
            </a:r>
          </a:p>
          <a:p>
            <a:pPr marL="800091" lvl="1" indent="-342891" algn="just">
              <a:lnSpc>
                <a:spcPct val="90000"/>
              </a:lnSpc>
              <a:spcBef>
                <a:spcPct val="20000"/>
              </a:spcBef>
              <a:buClr>
                <a:srgbClr val="FF3300"/>
              </a:buClr>
              <a:buFont typeface="Wingdings" pitchFamily="2" charset="2"/>
              <a:buChar char="§"/>
            </a:pPr>
            <a:r>
              <a:rPr lang="fr-FR" dirty="0" err="1">
                <a:latin typeface="+mj-lt"/>
              </a:rPr>
              <a:t>Dépletion</a:t>
            </a:r>
            <a:r>
              <a:rPr lang="fr-FR" dirty="0">
                <a:latin typeface="+mj-lt"/>
              </a:rPr>
              <a:t> des ressources</a:t>
            </a:r>
          </a:p>
          <a:p>
            <a:pPr marL="342891" indent="-342891" algn="just">
              <a:lnSpc>
                <a:spcPct val="90000"/>
              </a:lnSpc>
              <a:spcBef>
                <a:spcPct val="20000"/>
              </a:spcBef>
              <a:buClr>
                <a:srgbClr val="FF3300"/>
              </a:buClr>
              <a:buFont typeface="Wingdings" pitchFamily="2" charset="2"/>
              <a:buChar char="§"/>
            </a:pPr>
            <a:endParaRPr lang="fr-FR" sz="2000" dirty="0">
              <a:solidFill>
                <a:srgbClr val="FF0000"/>
              </a:solidFill>
              <a:latin typeface="+mj-lt"/>
            </a:endParaRPr>
          </a:p>
          <a:p>
            <a:pPr marL="342891" indent="-342891" algn="just">
              <a:lnSpc>
                <a:spcPct val="90000"/>
              </a:lnSpc>
              <a:spcBef>
                <a:spcPct val="20000"/>
              </a:spcBef>
              <a:buClr>
                <a:srgbClr val="FF3300"/>
              </a:buClr>
              <a:buFont typeface="Wingdings" pitchFamily="2" charset="2"/>
              <a:buChar char="§"/>
            </a:pPr>
            <a:r>
              <a:rPr lang="fr-FR" sz="2000" dirty="0">
                <a:solidFill>
                  <a:srgbClr val="FF0000"/>
                </a:solidFill>
                <a:latin typeface="+mj-lt"/>
              </a:rPr>
              <a:t>Troisième génération d’enjeux : </a:t>
            </a:r>
            <a:r>
              <a:rPr lang="fr-FR" sz="2000" i="1" dirty="0">
                <a:solidFill>
                  <a:srgbClr val="FF0000"/>
                </a:solidFill>
                <a:latin typeface="+mj-lt"/>
              </a:rPr>
              <a:t>écologisme</a:t>
            </a:r>
            <a:r>
              <a:rPr lang="fr-FR" sz="2000" dirty="0">
                <a:solidFill>
                  <a:srgbClr val="FF0000"/>
                </a:solidFill>
                <a:latin typeface="+mj-lt"/>
              </a:rPr>
              <a:t> </a:t>
            </a:r>
          </a:p>
          <a:p>
            <a:pPr marL="800091" lvl="1" indent="-342891" algn="just">
              <a:lnSpc>
                <a:spcPct val="90000"/>
              </a:lnSpc>
              <a:spcBef>
                <a:spcPct val="20000"/>
              </a:spcBef>
              <a:buClr>
                <a:srgbClr val="FF3300"/>
              </a:buClr>
              <a:buFont typeface="Wingdings" pitchFamily="2" charset="2"/>
              <a:buChar char="§"/>
            </a:pPr>
            <a:r>
              <a:rPr lang="fr-FR" dirty="0">
                <a:latin typeface="+mj-lt"/>
              </a:rPr>
              <a:t>Depuis 1990s</a:t>
            </a:r>
          </a:p>
          <a:p>
            <a:pPr marL="800091" lvl="1" indent="-342891" algn="just">
              <a:lnSpc>
                <a:spcPct val="90000"/>
              </a:lnSpc>
              <a:spcBef>
                <a:spcPct val="20000"/>
              </a:spcBef>
              <a:buClr>
                <a:srgbClr val="FF3300"/>
              </a:buClr>
              <a:buFont typeface="Wingdings" pitchFamily="2" charset="2"/>
              <a:buChar char="§"/>
            </a:pPr>
            <a:r>
              <a:rPr lang="fr-FR" dirty="0">
                <a:latin typeface="+mj-lt"/>
              </a:rPr>
              <a:t>Réchauffement climatique</a:t>
            </a:r>
          </a:p>
          <a:p>
            <a:pPr marL="800091" lvl="1" indent="-342891" algn="just">
              <a:lnSpc>
                <a:spcPct val="90000"/>
              </a:lnSpc>
              <a:spcBef>
                <a:spcPct val="20000"/>
              </a:spcBef>
              <a:buClr>
                <a:srgbClr val="FF3300"/>
              </a:buClr>
              <a:buFont typeface="Wingdings" pitchFamily="2" charset="2"/>
              <a:buChar char="§"/>
            </a:pPr>
            <a:r>
              <a:rPr lang="fr-FR" dirty="0">
                <a:latin typeface="+mj-lt"/>
              </a:rPr>
              <a:t>Effondrement de la biodiversité</a:t>
            </a:r>
          </a:p>
          <a:p>
            <a:pPr marL="800091" lvl="1" indent="-342891" algn="just">
              <a:lnSpc>
                <a:spcPct val="90000"/>
              </a:lnSpc>
              <a:spcBef>
                <a:spcPct val="20000"/>
              </a:spcBef>
              <a:buClr>
                <a:srgbClr val="FF3300"/>
              </a:buClr>
              <a:buFont typeface="Wingdings" pitchFamily="2" charset="2"/>
              <a:buChar char="§"/>
            </a:pPr>
            <a:r>
              <a:rPr lang="fr-FR" dirty="0">
                <a:latin typeface="+mj-lt"/>
              </a:rPr>
              <a:t>Effondrement et résilience</a:t>
            </a:r>
          </a:p>
          <a:p>
            <a:pPr marL="800091" lvl="1" indent="-342891" algn="just">
              <a:lnSpc>
                <a:spcPct val="90000"/>
              </a:lnSpc>
              <a:spcBef>
                <a:spcPct val="20000"/>
              </a:spcBef>
              <a:buClr>
                <a:srgbClr val="FF3300"/>
              </a:buClr>
              <a:buFont typeface="Wingdings" pitchFamily="2" charset="2"/>
              <a:buChar char="§"/>
            </a:pPr>
            <a:endParaRPr lang="fr-FR" sz="2000" dirty="0">
              <a:latin typeface="+mj-lt"/>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6031" y="1233098"/>
            <a:ext cx="3394660" cy="5291427"/>
          </a:xfrm>
          <a:prstGeom prst="rect">
            <a:avLst/>
          </a:prstGeom>
        </p:spPr>
      </p:pic>
      <p:sp>
        <p:nvSpPr>
          <p:cNvPr id="7" name="ZoneTexte 6">
            <a:extLst>
              <a:ext uri="{FF2B5EF4-FFF2-40B4-BE49-F238E27FC236}">
                <a16:creationId xmlns:a16="http://schemas.microsoft.com/office/drawing/2014/main" id="{EB99BAB6-9D2A-4310-8C06-9A014DC62EBA}"/>
              </a:ext>
            </a:extLst>
          </p:cNvPr>
          <p:cNvSpPr txBox="1"/>
          <p:nvPr/>
        </p:nvSpPr>
        <p:spPr>
          <a:xfrm>
            <a:off x="270556" y="665383"/>
            <a:ext cx="492443" cy="5655214"/>
          </a:xfrm>
          <a:prstGeom prst="rect">
            <a:avLst/>
          </a:prstGeom>
          <a:noFill/>
        </p:spPr>
        <p:txBody>
          <a:bodyPr vert="vert270" wrap="square" rtlCol="0">
            <a:spAutoFit/>
          </a:bodyPr>
          <a:lstStyle/>
          <a:p>
            <a:pPr marL="342900" indent="-342900"/>
            <a:r>
              <a:rPr lang="fr-FR" sz="2000" dirty="0">
                <a:solidFill>
                  <a:schemeClr val="bg1"/>
                </a:solidFill>
              </a:rPr>
              <a:t>1. L’entrée des questions écologiques en démocratie</a:t>
            </a:r>
          </a:p>
        </p:txBody>
      </p:sp>
    </p:spTree>
    <p:extLst>
      <p:ext uri="{BB962C8B-B14F-4D97-AF65-F5344CB8AC3E}">
        <p14:creationId xmlns:p14="http://schemas.microsoft.com/office/powerpoint/2010/main" val="33991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330691" y="94621"/>
            <a:ext cx="10440000" cy="7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FF0000"/>
                </a:solidFill>
              </a:rPr>
              <a:t>La grande accélération après 1945</a:t>
            </a:r>
          </a:p>
        </p:txBody>
      </p:sp>
      <p:sp>
        <p:nvSpPr>
          <p:cNvPr id="9" name="Rectangle 4"/>
          <p:cNvSpPr>
            <a:spLocks noChangeArrowheads="1"/>
          </p:cNvSpPr>
          <p:nvPr/>
        </p:nvSpPr>
        <p:spPr bwMode="auto">
          <a:xfrm rot="5400000">
            <a:off x="-2908800" y="2905200"/>
            <a:ext cx="6861600" cy="1044000"/>
          </a:xfrm>
          <a:prstGeom prst="rect">
            <a:avLst/>
          </a:prstGeom>
          <a:solidFill>
            <a:srgbClr val="FF0000"/>
          </a:solidFill>
          <a:ln w="9525">
            <a:solidFill>
              <a:schemeClr val="accent1"/>
            </a:solidFill>
            <a:miter lim="800000"/>
            <a:headEnd/>
            <a:tailEnd/>
          </a:ln>
        </p:spPr>
        <p:txBody>
          <a:bodyPr wrap="none" anchor="ctr"/>
          <a:lstStyle/>
          <a:p>
            <a:endParaRPr lang="fr-FR" dirty="0"/>
          </a:p>
        </p:txBody>
      </p:sp>
      <p:sp>
        <p:nvSpPr>
          <p:cNvPr id="6" name="Rectangle 992"/>
          <p:cNvSpPr>
            <a:spLocks noChangeArrowheads="1"/>
          </p:cNvSpPr>
          <p:nvPr/>
        </p:nvSpPr>
        <p:spPr bwMode="auto">
          <a:xfrm>
            <a:off x="1150714" y="972000"/>
            <a:ext cx="10619977" cy="5381599"/>
          </a:xfrm>
          <a:prstGeom prst="rect">
            <a:avLst/>
          </a:prstGeom>
          <a:noFill/>
          <a:ln w="9525">
            <a:noFill/>
            <a:miter lim="800000"/>
            <a:headEnd/>
            <a:tailEnd/>
          </a:ln>
        </p:spPr>
        <p:txBody>
          <a:bodyPr/>
          <a:lstStyle/>
          <a:p>
            <a:pPr marL="342891" indent="-342891" algn="just">
              <a:lnSpc>
                <a:spcPct val="90000"/>
              </a:lnSpc>
              <a:spcBef>
                <a:spcPct val="20000"/>
              </a:spcBef>
              <a:buClr>
                <a:srgbClr val="FF3300"/>
              </a:buClr>
              <a:buFont typeface="Wingdings" pitchFamily="2" charset="2"/>
              <a:buChar char="§"/>
            </a:pPr>
            <a:r>
              <a:rPr lang="fr-FR" sz="2400" dirty="0">
                <a:solidFill>
                  <a:srgbClr val="FF0000"/>
                </a:solidFill>
                <a:latin typeface="+mj-lt"/>
              </a:rPr>
              <a:t>Une série de déséquilibres, qui mettent du temps à se manifester</a:t>
            </a:r>
          </a:p>
          <a:p>
            <a:pPr marL="800091" lvl="1" indent="-342891" algn="just">
              <a:lnSpc>
                <a:spcPct val="90000"/>
              </a:lnSpc>
              <a:spcBef>
                <a:spcPct val="20000"/>
              </a:spcBef>
              <a:buClr>
                <a:srgbClr val="FF3300"/>
              </a:buClr>
              <a:buFont typeface="Wingdings" pitchFamily="2" charset="2"/>
              <a:buChar char="§"/>
            </a:pPr>
            <a:r>
              <a:rPr lang="fr-FR" dirty="0">
                <a:latin typeface="+mj-lt"/>
              </a:rPr>
              <a:t>La Grande accélération (McNeil 2014)</a:t>
            </a:r>
          </a:p>
          <a:p>
            <a:pPr marL="800091" lvl="1" indent="-342891" algn="just">
              <a:lnSpc>
                <a:spcPct val="90000"/>
              </a:lnSpc>
              <a:spcBef>
                <a:spcPct val="20000"/>
              </a:spcBef>
              <a:buClr>
                <a:srgbClr val="FF3300"/>
              </a:buClr>
              <a:buFont typeface="Wingdings" pitchFamily="2" charset="2"/>
              <a:buChar char="§"/>
            </a:pPr>
            <a:r>
              <a:rPr lang="fr-FR" dirty="0">
                <a:latin typeface="+mj-lt"/>
              </a:rPr>
              <a:t>L’entrée dans l’Anthropocène (Bonneuil et </a:t>
            </a:r>
            <a:r>
              <a:rPr lang="fr-FR" dirty="0" err="1">
                <a:latin typeface="+mj-lt"/>
              </a:rPr>
              <a:t>Fressoz</a:t>
            </a:r>
            <a:r>
              <a:rPr lang="fr-FR" dirty="0">
                <a:latin typeface="+mj-lt"/>
              </a:rPr>
              <a:t> 2013)</a:t>
            </a:r>
          </a:p>
          <a:p>
            <a:pPr algn="just">
              <a:lnSpc>
                <a:spcPct val="90000"/>
              </a:lnSpc>
              <a:spcBef>
                <a:spcPct val="20000"/>
              </a:spcBef>
              <a:buClr>
                <a:srgbClr val="FF3300"/>
              </a:buClr>
            </a:pPr>
            <a:endParaRPr lang="fr-FR" sz="2400" dirty="0">
              <a:solidFill>
                <a:srgbClr val="FF0000"/>
              </a:solidFill>
            </a:endParaRPr>
          </a:p>
          <a:p>
            <a:pPr marL="800091" lvl="1" indent="-342891" algn="just">
              <a:lnSpc>
                <a:spcPct val="90000"/>
              </a:lnSpc>
              <a:spcBef>
                <a:spcPct val="20000"/>
              </a:spcBef>
              <a:buClr>
                <a:srgbClr val="FF3300"/>
              </a:buClr>
              <a:buFont typeface="Wingdings" pitchFamily="2" charset="2"/>
              <a:buChar char="§"/>
            </a:pPr>
            <a:endParaRPr lang="fr-FR" sz="2000" dirty="0">
              <a:latin typeface="+mj-lt"/>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018" y="2095542"/>
            <a:ext cx="4761451" cy="4579553"/>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4096" y="1491876"/>
            <a:ext cx="4502313" cy="5305115"/>
          </a:xfrm>
          <a:prstGeom prst="rect">
            <a:avLst/>
          </a:prstGeom>
        </p:spPr>
      </p:pic>
      <p:sp>
        <p:nvSpPr>
          <p:cNvPr id="7" name="ZoneTexte 6">
            <a:extLst>
              <a:ext uri="{FF2B5EF4-FFF2-40B4-BE49-F238E27FC236}">
                <a16:creationId xmlns:a16="http://schemas.microsoft.com/office/drawing/2014/main" id="{EB99BAB6-9D2A-4310-8C06-9A014DC62EBA}"/>
              </a:ext>
            </a:extLst>
          </p:cNvPr>
          <p:cNvSpPr txBox="1"/>
          <p:nvPr/>
        </p:nvSpPr>
        <p:spPr>
          <a:xfrm>
            <a:off x="270556" y="665383"/>
            <a:ext cx="492443" cy="5655214"/>
          </a:xfrm>
          <a:prstGeom prst="rect">
            <a:avLst/>
          </a:prstGeom>
          <a:noFill/>
        </p:spPr>
        <p:txBody>
          <a:bodyPr vert="vert270" wrap="square" rtlCol="0">
            <a:spAutoFit/>
          </a:bodyPr>
          <a:lstStyle/>
          <a:p>
            <a:pPr marL="342900" indent="-342900"/>
            <a:r>
              <a:rPr lang="fr-FR" sz="2000" dirty="0">
                <a:solidFill>
                  <a:schemeClr val="bg1"/>
                </a:solidFill>
              </a:rPr>
              <a:t>1. L’entrée des questions écologiques en démocratie</a:t>
            </a:r>
          </a:p>
        </p:txBody>
      </p:sp>
    </p:spTree>
    <p:extLst>
      <p:ext uri="{BB962C8B-B14F-4D97-AF65-F5344CB8AC3E}">
        <p14:creationId xmlns:p14="http://schemas.microsoft.com/office/powerpoint/2010/main" val="158299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330691" y="252000"/>
            <a:ext cx="10440000" cy="720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FF0000"/>
                </a:solidFill>
              </a:rPr>
              <a:t>Le troisième temps de l’environnement en politique : l’écologie politique</a:t>
            </a:r>
          </a:p>
        </p:txBody>
      </p:sp>
      <p:sp>
        <p:nvSpPr>
          <p:cNvPr id="9" name="Rectangle 4"/>
          <p:cNvSpPr>
            <a:spLocks noChangeArrowheads="1"/>
          </p:cNvSpPr>
          <p:nvPr/>
        </p:nvSpPr>
        <p:spPr bwMode="auto">
          <a:xfrm rot="5400000">
            <a:off x="-2908800" y="2905200"/>
            <a:ext cx="6861600" cy="1044000"/>
          </a:xfrm>
          <a:prstGeom prst="rect">
            <a:avLst/>
          </a:prstGeom>
          <a:solidFill>
            <a:srgbClr val="FF0000"/>
          </a:solidFill>
          <a:ln w="9525">
            <a:solidFill>
              <a:schemeClr val="accent1"/>
            </a:solidFill>
            <a:miter lim="800000"/>
            <a:headEnd/>
            <a:tailEnd/>
          </a:ln>
        </p:spPr>
        <p:txBody>
          <a:bodyPr wrap="none" anchor="ctr"/>
          <a:lstStyle/>
          <a:p>
            <a:endParaRPr lang="fr-FR" dirty="0"/>
          </a:p>
        </p:txBody>
      </p:sp>
      <p:sp>
        <p:nvSpPr>
          <p:cNvPr id="6" name="Rectangle 992"/>
          <p:cNvSpPr>
            <a:spLocks noChangeArrowheads="1"/>
          </p:cNvSpPr>
          <p:nvPr/>
        </p:nvSpPr>
        <p:spPr bwMode="auto">
          <a:xfrm>
            <a:off x="1336432" y="1188013"/>
            <a:ext cx="10440000" cy="5381599"/>
          </a:xfrm>
          <a:prstGeom prst="rect">
            <a:avLst/>
          </a:prstGeom>
          <a:noFill/>
          <a:ln w="9525">
            <a:noFill/>
            <a:miter lim="800000"/>
            <a:headEnd/>
            <a:tailEnd/>
          </a:ln>
        </p:spPr>
        <p:txBody>
          <a:bodyPr/>
          <a:lstStyle/>
          <a:p>
            <a:pPr marL="342891" indent="-342891" algn="just">
              <a:lnSpc>
                <a:spcPct val="90000"/>
              </a:lnSpc>
              <a:spcBef>
                <a:spcPct val="20000"/>
              </a:spcBef>
              <a:buClr>
                <a:srgbClr val="FF3300"/>
              </a:buClr>
              <a:buFont typeface="Wingdings" pitchFamily="2" charset="2"/>
              <a:buChar char="§"/>
            </a:pPr>
            <a:r>
              <a:rPr lang="fr-FR" sz="2000" dirty="0">
                <a:solidFill>
                  <a:srgbClr val="FF0000"/>
                </a:solidFill>
                <a:latin typeface="+mj-lt"/>
              </a:rPr>
              <a:t>Troisième génération d’enjeux : </a:t>
            </a:r>
            <a:r>
              <a:rPr lang="fr-FR" sz="2000" i="1" dirty="0">
                <a:solidFill>
                  <a:srgbClr val="FF0000"/>
                </a:solidFill>
                <a:latin typeface="+mj-lt"/>
              </a:rPr>
              <a:t>écologisme</a:t>
            </a:r>
            <a:r>
              <a:rPr lang="fr-FR" sz="2000" dirty="0">
                <a:solidFill>
                  <a:srgbClr val="FF0000"/>
                </a:solidFill>
                <a:latin typeface="+mj-lt"/>
              </a:rPr>
              <a:t> </a:t>
            </a:r>
          </a:p>
          <a:p>
            <a:pPr marL="800091" lvl="1" indent="-342891" algn="just">
              <a:lnSpc>
                <a:spcPct val="90000"/>
              </a:lnSpc>
              <a:spcBef>
                <a:spcPct val="20000"/>
              </a:spcBef>
              <a:buClr>
                <a:srgbClr val="FF3300"/>
              </a:buClr>
              <a:buFont typeface="Wingdings" pitchFamily="2" charset="2"/>
              <a:buChar char="§"/>
            </a:pPr>
            <a:r>
              <a:rPr lang="fr-FR" dirty="0">
                <a:latin typeface="+mj-lt"/>
              </a:rPr>
              <a:t>Depuis 1990s</a:t>
            </a:r>
          </a:p>
          <a:p>
            <a:pPr marL="800091" lvl="1" indent="-342891" algn="just">
              <a:lnSpc>
                <a:spcPct val="90000"/>
              </a:lnSpc>
              <a:spcBef>
                <a:spcPct val="20000"/>
              </a:spcBef>
              <a:buClr>
                <a:srgbClr val="FF3300"/>
              </a:buClr>
              <a:buFont typeface="Wingdings" pitchFamily="2" charset="2"/>
              <a:buChar char="§"/>
            </a:pPr>
            <a:r>
              <a:rPr lang="fr-FR" dirty="0">
                <a:latin typeface="+mj-lt"/>
              </a:rPr>
              <a:t>Réchauffement climatique</a:t>
            </a:r>
          </a:p>
          <a:p>
            <a:pPr marL="800091" lvl="1" indent="-342891" algn="just">
              <a:lnSpc>
                <a:spcPct val="90000"/>
              </a:lnSpc>
              <a:spcBef>
                <a:spcPct val="20000"/>
              </a:spcBef>
              <a:buClr>
                <a:srgbClr val="FF3300"/>
              </a:buClr>
              <a:buFont typeface="Wingdings" pitchFamily="2" charset="2"/>
              <a:buChar char="§"/>
            </a:pPr>
            <a:r>
              <a:rPr lang="fr-FR" dirty="0">
                <a:latin typeface="+mj-lt"/>
              </a:rPr>
              <a:t>Effondrement de la biodiversité</a:t>
            </a:r>
          </a:p>
          <a:p>
            <a:pPr marL="800091" lvl="1" indent="-342891" algn="just">
              <a:lnSpc>
                <a:spcPct val="90000"/>
              </a:lnSpc>
              <a:spcBef>
                <a:spcPct val="20000"/>
              </a:spcBef>
              <a:buClr>
                <a:srgbClr val="FF3300"/>
              </a:buClr>
              <a:buFont typeface="Wingdings" pitchFamily="2" charset="2"/>
              <a:buChar char="§"/>
            </a:pPr>
            <a:r>
              <a:rPr lang="fr-FR" dirty="0">
                <a:latin typeface="+mj-lt"/>
              </a:rPr>
              <a:t>Effondrement et résilience</a:t>
            </a:r>
          </a:p>
          <a:p>
            <a:pPr marL="800091" lvl="1" indent="-342891" algn="just">
              <a:lnSpc>
                <a:spcPct val="90000"/>
              </a:lnSpc>
              <a:spcBef>
                <a:spcPct val="20000"/>
              </a:spcBef>
              <a:buClr>
                <a:srgbClr val="FF3300"/>
              </a:buClr>
              <a:buFont typeface="Wingdings" pitchFamily="2" charset="2"/>
              <a:buChar char="§"/>
            </a:pPr>
            <a:endParaRPr lang="fr-FR" dirty="0">
              <a:latin typeface="+mj-lt"/>
            </a:endParaRPr>
          </a:p>
          <a:p>
            <a:pPr marL="342891" indent="-342891" algn="just">
              <a:lnSpc>
                <a:spcPct val="90000"/>
              </a:lnSpc>
              <a:spcBef>
                <a:spcPct val="20000"/>
              </a:spcBef>
              <a:buClr>
                <a:srgbClr val="FF3300"/>
              </a:buClr>
              <a:buFont typeface="Wingdings" pitchFamily="2" charset="2"/>
              <a:buChar char="§"/>
            </a:pPr>
            <a:r>
              <a:rPr lang="fr-FR" sz="2000" dirty="0">
                <a:solidFill>
                  <a:srgbClr val="FF0000"/>
                </a:solidFill>
                <a:latin typeface="+mj-lt"/>
              </a:rPr>
              <a:t>Les différentes facettes de l’écologie politique</a:t>
            </a:r>
          </a:p>
          <a:p>
            <a:pPr marL="800091" lvl="1" indent="-342891" algn="just">
              <a:lnSpc>
                <a:spcPct val="90000"/>
              </a:lnSpc>
              <a:spcBef>
                <a:spcPct val="20000"/>
              </a:spcBef>
              <a:buClr>
                <a:srgbClr val="FF3300"/>
              </a:buClr>
              <a:buFont typeface="Wingdings" pitchFamily="2" charset="2"/>
              <a:buChar char="§"/>
            </a:pPr>
            <a:r>
              <a:rPr lang="fr-FR" dirty="0">
                <a:latin typeface="+mj-lt"/>
              </a:rPr>
              <a:t>Un courant de pensée – une idéologie</a:t>
            </a:r>
          </a:p>
          <a:p>
            <a:pPr marL="800091" lvl="1" indent="-342891" algn="just">
              <a:lnSpc>
                <a:spcPct val="90000"/>
              </a:lnSpc>
              <a:spcBef>
                <a:spcPct val="20000"/>
              </a:spcBef>
              <a:buClr>
                <a:srgbClr val="FF3300"/>
              </a:buClr>
              <a:buFont typeface="Wingdings" pitchFamily="2" charset="2"/>
              <a:buChar char="§"/>
            </a:pPr>
            <a:r>
              <a:rPr lang="fr-FR" dirty="0">
                <a:latin typeface="+mj-lt"/>
              </a:rPr>
              <a:t>Des mobilisations et des organisations</a:t>
            </a:r>
          </a:p>
          <a:p>
            <a:pPr marL="800091" lvl="1" indent="-342891" algn="just">
              <a:lnSpc>
                <a:spcPct val="90000"/>
              </a:lnSpc>
              <a:spcBef>
                <a:spcPct val="20000"/>
              </a:spcBef>
              <a:buClr>
                <a:srgbClr val="FF3300"/>
              </a:buClr>
              <a:buFont typeface="Wingdings" pitchFamily="2" charset="2"/>
              <a:buChar char="§"/>
            </a:pPr>
            <a:r>
              <a:rPr lang="fr-FR" dirty="0">
                <a:latin typeface="+mj-lt"/>
              </a:rPr>
              <a:t>Des organisations et des mobilisations</a:t>
            </a:r>
          </a:p>
          <a:p>
            <a:pPr marL="800091" lvl="1" indent="-342891" algn="just">
              <a:lnSpc>
                <a:spcPct val="90000"/>
              </a:lnSpc>
              <a:spcBef>
                <a:spcPct val="20000"/>
              </a:spcBef>
              <a:buClr>
                <a:srgbClr val="FF3300"/>
              </a:buClr>
              <a:buFont typeface="Wingdings" pitchFamily="2" charset="2"/>
              <a:buChar char="§"/>
            </a:pPr>
            <a:endParaRPr lang="fr-FR" dirty="0">
              <a:latin typeface="+mj-lt"/>
            </a:endParaRPr>
          </a:p>
          <a:p>
            <a:pPr marL="800091" lvl="1" indent="-342891" algn="just">
              <a:lnSpc>
                <a:spcPct val="90000"/>
              </a:lnSpc>
              <a:spcBef>
                <a:spcPct val="20000"/>
              </a:spcBef>
              <a:buClr>
                <a:srgbClr val="FF3300"/>
              </a:buClr>
              <a:buFont typeface="Wingdings" pitchFamily="2" charset="2"/>
              <a:buChar char="§"/>
            </a:pPr>
            <a:r>
              <a:rPr lang="fr-FR" dirty="0">
                <a:latin typeface="+mj-lt"/>
              </a:rPr>
              <a:t>Un clivage : Ecologie contre Productivisme</a:t>
            </a:r>
          </a:p>
          <a:p>
            <a:pPr marL="800091" lvl="1" indent="-342891" algn="just">
              <a:lnSpc>
                <a:spcPct val="90000"/>
              </a:lnSpc>
              <a:spcBef>
                <a:spcPct val="20000"/>
              </a:spcBef>
              <a:buClr>
                <a:srgbClr val="FF3300"/>
              </a:buClr>
              <a:buFont typeface="Wingdings" pitchFamily="2" charset="2"/>
              <a:buChar char="§"/>
            </a:pPr>
            <a:endParaRPr lang="fr-FR" sz="2000" dirty="0">
              <a:latin typeface="+mj-lt"/>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254" y="1074404"/>
            <a:ext cx="3303732" cy="5495208"/>
          </a:xfrm>
          <a:prstGeom prst="rect">
            <a:avLst/>
          </a:prstGeom>
        </p:spPr>
      </p:pic>
      <p:sp>
        <p:nvSpPr>
          <p:cNvPr id="7" name="ZoneTexte 6">
            <a:extLst>
              <a:ext uri="{FF2B5EF4-FFF2-40B4-BE49-F238E27FC236}">
                <a16:creationId xmlns:a16="http://schemas.microsoft.com/office/drawing/2014/main" id="{EB99BAB6-9D2A-4310-8C06-9A014DC62EBA}"/>
              </a:ext>
            </a:extLst>
          </p:cNvPr>
          <p:cNvSpPr txBox="1"/>
          <p:nvPr/>
        </p:nvSpPr>
        <p:spPr>
          <a:xfrm>
            <a:off x="270556" y="665383"/>
            <a:ext cx="492443" cy="5655214"/>
          </a:xfrm>
          <a:prstGeom prst="rect">
            <a:avLst/>
          </a:prstGeom>
          <a:noFill/>
        </p:spPr>
        <p:txBody>
          <a:bodyPr vert="vert270" wrap="square" rtlCol="0">
            <a:spAutoFit/>
          </a:bodyPr>
          <a:lstStyle/>
          <a:p>
            <a:pPr marL="342900" indent="-342900"/>
            <a:r>
              <a:rPr lang="fr-FR" sz="2000" dirty="0">
                <a:solidFill>
                  <a:schemeClr val="bg1"/>
                </a:solidFill>
              </a:rPr>
              <a:t>1. L’entrée des questions écologiques en démocratie</a:t>
            </a:r>
          </a:p>
        </p:txBody>
      </p:sp>
    </p:spTree>
    <p:extLst>
      <p:ext uri="{BB962C8B-B14F-4D97-AF65-F5344CB8AC3E}">
        <p14:creationId xmlns:p14="http://schemas.microsoft.com/office/powerpoint/2010/main" val="54543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766425704D754C86E2E84BE3103370" ma:contentTypeVersion="0" ma:contentTypeDescription="Crée un document." ma:contentTypeScope="" ma:versionID="5a85b7929ebe9c034bfe83b0c83b1afd">
  <xsd:schema xmlns:xsd="http://www.w3.org/2001/XMLSchema" xmlns:xs="http://www.w3.org/2001/XMLSchema" xmlns:p="http://schemas.microsoft.com/office/2006/metadata/properties" targetNamespace="http://schemas.microsoft.com/office/2006/metadata/properties" ma:root="true" ma:fieldsID="a3d6ca9f312fcd1c0ab10337cdbdb72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317C6D-DADC-46CD-939F-E02233D20D05}">
  <ds:schemaRefs>
    <ds:schemaRef ds:uri="http://purl.org/dc/dcmitype/"/>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F78166E9-E29B-4AAD-AC2C-E6671B58A1A4}">
  <ds:schemaRefs>
    <ds:schemaRef ds:uri="http://schemas.microsoft.com/sharepoint/v3/contenttype/forms"/>
  </ds:schemaRefs>
</ds:datastoreItem>
</file>

<file path=customXml/itemProps3.xml><?xml version="1.0" encoding="utf-8"?>
<ds:datastoreItem xmlns:ds="http://schemas.openxmlformats.org/officeDocument/2006/customXml" ds:itemID="{C85B6EA8-4810-4BDD-8D13-592B16D22F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6480</TotalTime>
  <Words>1373</Words>
  <Application>Microsoft Office PowerPoint</Application>
  <PresentationFormat>Grand écran</PresentationFormat>
  <Paragraphs>200</Paragraphs>
  <Slides>25</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IEP Grenoble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SIMON PERSICO</dc:creator>
  <cp:lastModifiedBy>PERSICO SIMON</cp:lastModifiedBy>
  <cp:revision>79</cp:revision>
  <dcterms:created xsi:type="dcterms:W3CDTF">2020-09-30T12:58:44Z</dcterms:created>
  <dcterms:modified xsi:type="dcterms:W3CDTF">2025-03-13T15:35:14Z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0x010100A2766425704D754C86E2E84BE3103370</vt:lpwstr>
  </property>
</Properties>
</file>