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4" r:id="rId28"/>
    <p:sldId id="285" r:id="rId29"/>
    <p:sldId id="286" r:id="rId30"/>
    <p:sldId id="287" r:id="rId31"/>
    <p:sldId id="283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67" r:id="rId4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5889F-DF4F-4D68-81B8-5AB211A94B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9EC6F1D-0CC3-4070-96F4-3011AE3909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7BD548-49C6-4C54-9ED4-306CD74A6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C2DF-A528-48E4-88EF-7F79C13FBA9E}" type="datetimeFigureOut">
              <a:rPr lang="fr-FR" smtClean="0"/>
              <a:t>23/11/2022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41621D-06AD-4C98-BFD6-DD581EA84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F8318E-420F-4A67-93AA-C4270264A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15741-F9FD-4693-A752-B90CBF1DA5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6982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375375-4CD6-4047-B8B5-15F51A5F3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E925ED9-4E49-4938-9CC0-BD1625C49D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E71B91-F215-40C3-A50B-945732055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C2DF-A528-48E4-88EF-7F79C13FBA9E}" type="datetimeFigureOut">
              <a:rPr lang="fr-FR" smtClean="0"/>
              <a:t>23/11/2022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673CF5-2FE7-4277-88A6-3A218BF5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26DE33-0A18-4432-9B07-CEA00F73D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15741-F9FD-4693-A752-B90CBF1DA5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2928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2B62900-C9C6-4374-BC0A-81A57728EC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32C0D70-903D-453E-BF53-A69A42624C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ABD6EB-23B9-462C-BBC9-4FF37179A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C2DF-A528-48E4-88EF-7F79C13FBA9E}" type="datetimeFigureOut">
              <a:rPr lang="fr-FR" smtClean="0"/>
              <a:t>23/11/2022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68933F-27AC-4E44-AF31-EB124A511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3D817D-3DFC-44B9-BF4D-CE4BDF7D9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15741-F9FD-4693-A752-B90CBF1DA5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924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A80CFA-F6DD-4EA1-BE9A-BD7F8B7D6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35230F-24BE-47E4-B67B-E5CF5E9E4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5905E6-AE74-4EAA-93C2-7A00F4C22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C2DF-A528-48E4-88EF-7F79C13FBA9E}" type="datetimeFigureOut">
              <a:rPr lang="fr-FR" smtClean="0"/>
              <a:t>23/11/2022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591673-8A40-4024-99D8-47CCCD2C8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AEB4AF-2D02-44D5-B4DF-55976720D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15741-F9FD-4693-A752-B90CBF1DA5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5296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962690-3B95-47B8-BEFD-62EDA4672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C2B0462-B210-4D84-B2CF-1FFB1D54D6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98B81B-5BDA-497C-AADD-43683214C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C2DF-A528-48E4-88EF-7F79C13FBA9E}" type="datetimeFigureOut">
              <a:rPr lang="fr-FR" smtClean="0"/>
              <a:t>23/11/2022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1BAB9C-DD16-40F9-8244-ECA4DE9FE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970DB1F-43DF-41CE-9556-EF4CA0FC7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15741-F9FD-4693-A752-B90CBF1DA5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0817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740B6E-E564-4C62-A3A2-54C78DC9C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7EC12C-76E0-4B87-AB99-F980290B5E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6D3E79F-70A9-4C2B-8F73-0F3E74EE6F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2AEDBC5-AC13-4A8D-954E-57684BC61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C2DF-A528-48E4-88EF-7F79C13FBA9E}" type="datetimeFigureOut">
              <a:rPr lang="fr-FR" smtClean="0"/>
              <a:t>23/11/2022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78E41D4-B107-46AF-8162-5CB4B09BF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F4C48E8-6DDD-4AA0-A0CC-A7ED634EA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15741-F9FD-4693-A752-B90CBF1DA5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3930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D9B870-6A78-4BFC-9650-4C5D0DCA1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FEAE2E7-8087-44E7-BA34-4E7839FE33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8B124B5-9FA6-4842-8BD8-B4EE307AC1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F4FE78B-FF87-4498-AE2B-13DC2BD416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A282067-C4B0-476E-AB45-253B68E462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CAD5A6D-FC00-4CB4-988C-DEE57ABF7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C2DF-A528-48E4-88EF-7F79C13FBA9E}" type="datetimeFigureOut">
              <a:rPr lang="fr-FR" smtClean="0"/>
              <a:t>23/11/2022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F761DF1-566F-4117-8FBC-7DEF0A547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9E08070-41E0-4B1C-BCE3-CFC04ED90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15741-F9FD-4693-A752-B90CBF1DA5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0229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25B7E7-AAF9-40E7-9AF1-61EC3E6B8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5FFAA26-9C87-4385-B8D6-D229202C7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C2DF-A528-48E4-88EF-7F79C13FBA9E}" type="datetimeFigureOut">
              <a:rPr lang="fr-FR" smtClean="0"/>
              <a:t>23/11/2022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040BADF-B1F4-4666-8008-6694FB134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72CE81F-0E15-4825-9E41-973E45664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15741-F9FD-4693-A752-B90CBF1DA5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0045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D489CD0-E612-483C-9F85-37DA728F2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C2DF-A528-48E4-88EF-7F79C13FBA9E}" type="datetimeFigureOut">
              <a:rPr lang="fr-FR" smtClean="0"/>
              <a:t>23/11/2022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2B8FC1C-60AD-448A-BF5D-3BFA5DBDA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B7F8471-CABC-4B7E-BAD7-7E89F0FED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15741-F9FD-4693-A752-B90CBF1DA5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7787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C679D6-DA0D-403C-ABBE-1DCEAE02C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14CBA5-21F9-4627-919A-629717ECA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8E99D36-DEA4-4ED8-B4CF-74CA86B513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FB14041-8F61-44EA-B00B-014FEAEAB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C2DF-A528-48E4-88EF-7F79C13FBA9E}" type="datetimeFigureOut">
              <a:rPr lang="fr-FR" smtClean="0"/>
              <a:t>23/11/2022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529DDB9-B80E-4354-8799-4C503C82A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552EC0B-E9F0-4877-8A4E-80BDE8F2A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15741-F9FD-4693-A752-B90CBF1DA5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7188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668A13-2D73-4131-9550-90DA4EFB2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907CECC-8CBC-4CF2-BCA1-F4E04958A9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19D32A-D4F4-4A6E-A388-D3AB7D5C90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C6C401-EEB2-46F5-BFDF-36795EEBB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C2DF-A528-48E4-88EF-7F79C13FBA9E}" type="datetimeFigureOut">
              <a:rPr lang="fr-FR" smtClean="0"/>
              <a:t>23/11/2022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2F4D026-82AD-41D5-A1F2-CF064AAB9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026583A-7358-4B96-AE15-43F7E8684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15741-F9FD-4693-A752-B90CBF1DA5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1213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CFA586-E659-4266-87A9-47ED11FA0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1480AB5-6E63-4A71-9F3D-F8A453BD2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95EEDD-4A65-4C68-BC46-2751491BDE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3C2DF-A528-48E4-88EF-7F79C13FBA9E}" type="datetimeFigureOut">
              <a:rPr lang="fr-FR" smtClean="0"/>
              <a:t>23/11/2022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F7F6B4-5A17-4144-96EB-B39A5BAA8D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780AC4-08D0-4B8D-A159-1A2ED2835D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15741-F9FD-4693-A752-B90CBF1DA5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934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75A98FC3-5BB0-4376-9991-38EDE5D751E8}"/>
              </a:ext>
            </a:extLst>
          </p:cNvPr>
          <p:cNvSpPr txBox="1"/>
          <p:nvPr/>
        </p:nvSpPr>
        <p:spPr>
          <a:xfrm>
            <a:off x="4553363" y="363597"/>
            <a:ext cx="28048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dirty="0"/>
              <a:t>Leadership ?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F7FB5A4-4F4C-4899-A0C4-A67BC0B27C28}"/>
              </a:ext>
            </a:extLst>
          </p:cNvPr>
          <p:cNvSpPr txBox="1"/>
          <p:nvPr/>
        </p:nvSpPr>
        <p:spPr>
          <a:xfrm>
            <a:off x="2496165" y="1877352"/>
            <a:ext cx="6919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Tout le monde a une « idée » de ce qu’est un leader voire un bon leader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ED2C5F6-D01A-452A-A162-C18475A3C731}"/>
              </a:ext>
            </a:extLst>
          </p:cNvPr>
          <p:cNvSpPr txBox="1"/>
          <p:nvPr/>
        </p:nvSpPr>
        <p:spPr>
          <a:xfrm>
            <a:off x="1857593" y="2856991"/>
            <a:ext cx="819634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/>
              <a:t>Dans une entreprise </a:t>
            </a:r>
          </a:p>
          <a:p>
            <a:pPr algn="ctr"/>
            <a:endParaRPr lang="fr-FR" dirty="0"/>
          </a:p>
          <a:p>
            <a:pPr algn="ctr"/>
            <a:r>
              <a:rPr lang="fr-FR" dirty="0"/>
              <a:t>une personne qui a pour fonction de diriger/manager d’autres personnes ou groupes.</a:t>
            </a:r>
          </a:p>
          <a:p>
            <a:pPr algn="ctr"/>
            <a:endParaRPr lang="fr-FR" dirty="0"/>
          </a:p>
          <a:p>
            <a:pPr algn="ctr"/>
            <a:r>
              <a:rPr lang="fr-FR" dirty="0"/>
              <a:t>Une fonction institutionnelle.</a:t>
            </a:r>
          </a:p>
          <a:p>
            <a:pPr algn="ctr"/>
            <a:endParaRPr lang="fr-FR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63206BF-D613-4EAE-B4C3-795F37337973}"/>
              </a:ext>
            </a:extLst>
          </p:cNvPr>
          <p:cNvSpPr/>
          <p:nvPr/>
        </p:nvSpPr>
        <p:spPr>
          <a:xfrm>
            <a:off x="1988927" y="4828102"/>
            <a:ext cx="793367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/>
              <a:t>Mais 	</a:t>
            </a:r>
          </a:p>
          <a:p>
            <a:pPr algn="ctr"/>
            <a:endParaRPr lang="fr-FR" dirty="0"/>
          </a:p>
          <a:p>
            <a:pPr algn="ctr"/>
            <a:r>
              <a:rPr lang="fr-FR" dirty="0"/>
              <a:t>la fonction ne garantit pas que les subordonnés vont admettre/suivre/ le leader.</a:t>
            </a:r>
          </a:p>
        </p:txBody>
      </p:sp>
    </p:spTree>
    <p:extLst>
      <p:ext uri="{BB962C8B-B14F-4D97-AF65-F5344CB8AC3E}">
        <p14:creationId xmlns:p14="http://schemas.microsoft.com/office/powerpoint/2010/main" val="247844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35F4D6B-8CFB-46E1-896E-6CE6E8DBA4B7}"/>
              </a:ext>
            </a:extLst>
          </p:cNvPr>
          <p:cNvSpPr txBox="1"/>
          <p:nvPr/>
        </p:nvSpPr>
        <p:spPr>
          <a:xfrm>
            <a:off x="478173" y="347109"/>
            <a:ext cx="5789470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fr-FR" b="1" dirty="0"/>
              <a:t>Autre approche </a:t>
            </a:r>
            <a:r>
              <a:rPr lang="fr-FR" dirty="0"/>
              <a:t>: le pouvoir est « politique » ou stratégique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A574781-1EA1-431C-BFE1-A8C45C5B68EF}"/>
              </a:ext>
            </a:extLst>
          </p:cNvPr>
          <p:cNvSpPr txBox="1"/>
          <p:nvPr/>
        </p:nvSpPr>
        <p:spPr>
          <a:xfrm>
            <a:off x="478173" y="2258084"/>
            <a:ext cx="4312143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1- Le contrôle sur les processus de décisions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90BDC3D-20DF-4998-B047-ED00E2048914}"/>
              </a:ext>
            </a:extLst>
          </p:cNvPr>
          <p:cNvSpPr txBox="1"/>
          <p:nvPr/>
        </p:nvSpPr>
        <p:spPr>
          <a:xfrm>
            <a:off x="478173" y="1302596"/>
            <a:ext cx="7333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leaders </a:t>
            </a:r>
            <a:r>
              <a:rPr lang="fr-FR" b="1" dirty="0">
                <a:solidFill>
                  <a:srgbClr val="FF0000"/>
                </a:solidFill>
              </a:rPr>
              <a:t>manœuvrent</a:t>
            </a:r>
            <a:r>
              <a:rPr lang="fr-FR" dirty="0"/>
              <a:t> pour devenir leaders ou augmenter leur leadership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A7690DB-E9F4-4EEF-8861-9FE582AE8136}"/>
              </a:ext>
            </a:extLst>
          </p:cNvPr>
          <p:cNvSpPr txBox="1"/>
          <p:nvPr/>
        </p:nvSpPr>
        <p:spPr>
          <a:xfrm>
            <a:off x="975848" y="3213572"/>
            <a:ext cx="10049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Être leader	</a:t>
            </a:r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b="1" dirty="0"/>
              <a:t>influencer les orientations importantes de l’entreprise </a:t>
            </a:r>
            <a:r>
              <a:rPr lang="fr-FR" dirty="0"/>
              <a:t>ou d’un site de production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EB205EC-B840-49AF-AC63-8243F6340493}"/>
              </a:ext>
            </a:extLst>
          </p:cNvPr>
          <p:cNvSpPr txBox="1"/>
          <p:nvPr/>
        </p:nvSpPr>
        <p:spPr>
          <a:xfrm>
            <a:off x="975848" y="3927293"/>
            <a:ext cx="1024030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Alors</a:t>
            </a:r>
            <a:r>
              <a:rPr lang="fr-FR" dirty="0"/>
              <a:t>		 leader doit </a:t>
            </a:r>
            <a:r>
              <a:rPr lang="fr-FR" b="1" dirty="0"/>
              <a:t>participer aux </a:t>
            </a:r>
            <a:r>
              <a:rPr lang="fr-FR" b="1" dirty="0">
                <a:solidFill>
                  <a:srgbClr val="FF0000"/>
                </a:solidFill>
              </a:rPr>
              <a:t>réunions</a:t>
            </a:r>
            <a:r>
              <a:rPr lang="fr-FR" b="1" dirty="0"/>
              <a:t> importantes </a:t>
            </a:r>
            <a:r>
              <a:rPr lang="fr-FR" dirty="0"/>
              <a:t>de l’entreprises</a:t>
            </a:r>
          </a:p>
          <a:p>
            <a:endParaRPr lang="fr-FR" dirty="0"/>
          </a:p>
          <a:p>
            <a:endParaRPr lang="fr-FR" dirty="0"/>
          </a:p>
          <a:p>
            <a:r>
              <a:rPr lang="fr-FR" b="1" dirty="0"/>
              <a:t>Exemple</a:t>
            </a:r>
            <a:r>
              <a:rPr lang="fr-FR" dirty="0"/>
              <a:t> 		réunion sur les nouveaux financements ou investissements ou sur les projets industriels</a:t>
            </a:r>
          </a:p>
          <a:p>
            <a:endParaRPr lang="fr-FR" dirty="0"/>
          </a:p>
          <a:p>
            <a:endParaRPr lang="fr-FR" dirty="0"/>
          </a:p>
          <a:p>
            <a:r>
              <a:rPr lang="fr-FR" b="1" dirty="0"/>
              <a:t>Donc</a:t>
            </a:r>
            <a:r>
              <a:rPr lang="fr-FR" dirty="0"/>
              <a:t> 		</a:t>
            </a:r>
            <a:r>
              <a:rPr lang="fr-FR" b="1" dirty="0"/>
              <a:t>s’investir en temps </a:t>
            </a:r>
            <a:r>
              <a:rPr lang="fr-FR" dirty="0"/>
              <a:t>dans des commissions, des missions, etc.</a:t>
            </a:r>
          </a:p>
          <a:p>
            <a:endParaRPr lang="fr-FR" dirty="0"/>
          </a:p>
          <a:p>
            <a:r>
              <a:rPr lang="fr-FR" dirty="0"/>
              <a:t>		</a:t>
            </a:r>
            <a:r>
              <a:rPr lang="fr-FR" b="1" dirty="0"/>
              <a:t>accepter de nouvelles </a:t>
            </a:r>
            <a:r>
              <a:rPr lang="fr-FR" dirty="0"/>
              <a:t>tâches (travailler sur des projets complexes, etc.)</a:t>
            </a:r>
          </a:p>
        </p:txBody>
      </p:sp>
    </p:spTree>
    <p:extLst>
      <p:ext uri="{BB962C8B-B14F-4D97-AF65-F5344CB8AC3E}">
        <p14:creationId xmlns:p14="http://schemas.microsoft.com/office/powerpoint/2010/main" val="29163370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0A00157-4035-4BB1-8379-1A8437A9EE20}"/>
              </a:ext>
            </a:extLst>
          </p:cNvPr>
          <p:cNvSpPr txBox="1"/>
          <p:nvPr/>
        </p:nvSpPr>
        <p:spPr>
          <a:xfrm>
            <a:off x="998290" y="325862"/>
            <a:ext cx="2860783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2- La formation de coalitions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CD5AC13-813C-4A00-B113-ABD7F0C188E4}"/>
              </a:ext>
            </a:extLst>
          </p:cNvPr>
          <p:cNvSpPr txBox="1"/>
          <p:nvPr/>
        </p:nvSpPr>
        <p:spPr>
          <a:xfrm>
            <a:off x="998290" y="1187785"/>
            <a:ext cx="6270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leader </a:t>
            </a:r>
            <a:r>
              <a:rPr lang="fr-FR" b="1" dirty="0">
                <a:solidFill>
                  <a:srgbClr val="0070C0"/>
                </a:solidFill>
              </a:rPr>
              <a:t>s’associe</a:t>
            </a:r>
            <a:r>
              <a:rPr lang="fr-FR" dirty="0"/>
              <a:t> avec d’autres leaders (cadres, ingénieurs, etc.)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FA4F13D-7F63-4E98-8582-571680673305}"/>
              </a:ext>
            </a:extLst>
          </p:cNvPr>
          <p:cNvSpPr txBox="1"/>
          <p:nvPr/>
        </p:nvSpPr>
        <p:spPr>
          <a:xfrm>
            <a:off x="998290" y="1943376"/>
            <a:ext cx="1015271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leaders passent des accords avec d’autres leaders pour soutenir </a:t>
            </a:r>
            <a:r>
              <a:rPr lang="fr-FR" b="1" dirty="0"/>
              <a:t>mutuellement</a:t>
            </a:r>
            <a:r>
              <a:rPr lang="fr-FR" dirty="0"/>
              <a:t> leurs projets industriels</a:t>
            </a:r>
          </a:p>
          <a:p>
            <a:endParaRPr lang="fr-FR" dirty="0"/>
          </a:p>
          <a:p>
            <a:r>
              <a:rPr lang="fr-FR" dirty="0"/>
              <a:t>Exemple : 	dans des réunions différentes (budget versus innovations techniques)</a:t>
            </a:r>
          </a:p>
          <a:p>
            <a:endParaRPr lang="fr-FR" dirty="0"/>
          </a:p>
          <a:p>
            <a:r>
              <a:rPr lang="fr-FR" dirty="0"/>
              <a:t>		classique d’observer un cadre (</a:t>
            </a:r>
            <a:r>
              <a:rPr lang="fr-FR" b="1" dirty="0">
                <a:solidFill>
                  <a:srgbClr val="0070C0"/>
                </a:solidFill>
              </a:rPr>
              <a:t>A</a:t>
            </a:r>
            <a:r>
              <a:rPr lang="fr-FR" dirty="0"/>
              <a:t>) soutenir les projets d’un collègue (</a:t>
            </a:r>
            <a:r>
              <a:rPr lang="fr-FR" b="1" dirty="0">
                <a:solidFill>
                  <a:srgbClr val="0070C0"/>
                </a:solidFill>
              </a:rPr>
              <a:t>B</a:t>
            </a:r>
            <a:r>
              <a:rPr lang="fr-FR" dirty="0"/>
              <a:t>) </a:t>
            </a:r>
          </a:p>
          <a:p>
            <a:r>
              <a:rPr lang="fr-FR" dirty="0"/>
              <a:t>		alors que pas de lien logique entre budget et innovation </a:t>
            </a:r>
          </a:p>
          <a:p>
            <a:r>
              <a:rPr lang="fr-FR" dirty="0"/>
              <a:t>		</a:t>
            </a:r>
          </a:p>
          <a:p>
            <a:r>
              <a:rPr lang="fr-FR" dirty="0"/>
              <a:t>		le cadre </a:t>
            </a:r>
            <a:r>
              <a:rPr lang="fr-FR" b="1" dirty="0">
                <a:solidFill>
                  <a:srgbClr val="0070C0"/>
                </a:solidFill>
              </a:rPr>
              <a:t>B</a:t>
            </a:r>
            <a:r>
              <a:rPr lang="fr-FR" dirty="0"/>
              <a:t> aidera lors d’une prochaine réunion le cadre </a:t>
            </a:r>
            <a:r>
              <a:rPr lang="fr-FR" b="1" dirty="0">
                <a:solidFill>
                  <a:srgbClr val="0070C0"/>
                </a:solidFill>
              </a:rPr>
              <a:t>A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87D0650-275B-4323-9EDB-D978CCD6FDF3}"/>
              </a:ext>
            </a:extLst>
          </p:cNvPr>
          <p:cNvSpPr txBox="1"/>
          <p:nvPr/>
        </p:nvSpPr>
        <p:spPr>
          <a:xfrm>
            <a:off x="938469" y="4557839"/>
            <a:ext cx="1702838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3- La cooptation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339495E-E97C-4D99-80AD-7AF9B3D614BF}"/>
              </a:ext>
            </a:extLst>
          </p:cNvPr>
          <p:cNvSpPr txBox="1"/>
          <p:nvPr/>
        </p:nvSpPr>
        <p:spPr>
          <a:xfrm>
            <a:off x="2428681" y="5233310"/>
            <a:ext cx="82000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Exemple : 	deux groupes ou deux services différents dans une entreprise</a:t>
            </a:r>
          </a:p>
          <a:p>
            <a:endParaRPr lang="fr-FR" dirty="0"/>
          </a:p>
          <a:p>
            <a:r>
              <a:rPr lang="fr-FR" dirty="0"/>
              <a:t>		</a:t>
            </a:r>
            <a:r>
              <a:rPr lang="fr-FR" b="1" dirty="0">
                <a:solidFill>
                  <a:srgbClr val="0070C0"/>
                </a:solidFill>
              </a:rPr>
              <a:t>convertir</a:t>
            </a:r>
            <a:r>
              <a:rPr lang="fr-FR" dirty="0"/>
              <a:t> un ou des membres de l’out-groupe à sa propre position</a:t>
            </a:r>
          </a:p>
          <a:p>
            <a:r>
              <a:rPr lang="fr-FR" dirty="0"/>
              <a:t>		ex : investir dans un nouveau projet industriel</a:t>
            </a:r>
          </a:p>
        </p:txBody>
      </p:sp>
    </p:spTree>
    <p:extLst>
      <p:ext uri="{BB962C8B-B14F-4D97-AF65-F5344CB8AC3E}">
        <p14:creationId xmlns:p14="http://schemas.microsoft.com/office/powerpoint/2010/main" val="1278936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2169FAE-D39A-46C6-82B6-ABC6E526FB0A}"/>
              </a:ext>
            </a:extLst>
          </p:cNvPr>
          <p:cNvSpPr txBox="1"/>
          <p:nvPr/>
        </p:nvSpPr>
        <p:spPr>
          <a:xfrm>
            <a:off x="390618" y="296312"/>
            <a:ext cx="4547848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fr-FR" sz="2400" dirty="0"/>
              <a:t>L’approche par traits (personnalité)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0F12C11-46FC-46CD-B700-C50F60FF4329}"/>
              </a:ext>
            </a:extLst>
          </p:cNvPr>
          <p:cNvSpPr txBox="1"/>
          <p:nvPr/>
        </p:nvSpPr>
        <p:spPr>
          <a:xfrm>
            <a:off x="5992690" y="342478"/>
            <a:ext cx="174278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La plus ancienne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266F6E1-EC5A-45BB-B5F0-6F73B37A3326}"/>
              </a:ext>
            </a:extLst>
          </p:cNvPr>
          <p:cNvSpPr txBox="1"/>
          <p:nvPr/>
        </p:nvSpPr>
        <p:spPr>
          <a:xfrm>
            <a:off x="1083076" y="1109709"/>
            <a:ext cx="1029403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Hypothèse</a:t>
            </a:r>
            <a:r>
              <a:rPr lang="fr-FR" dirty="0"/>
              <a:t>		certaines personnes seraient intrinsèquement de bons leader !?</a:t>
            </a:r>
          </a:p>
          <a:p>
            <a:endParaRPr lang="fr-FR" dirty="0"/>
          </a:p>
          <a:p>
            <a:r>
              <a:rPr lang="fr-FR" dirty="0"/>
              <a:t>Autre formulation 		bon leader = 	un ensemble de traits de personnalité ou personnologique</a:t>
            </a:r>
          </a:p>
          <a:p>
            <a:endParaRPr lang="fr-FR" dirty="0"/>
          </a:p>
          <a:p>
            <a:r>
              <a:rPr lang="fr-FR" dirty="0"/>
              <a:t>					 Indépendamment de la situation (!)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AE5830A-A099-4DAC-9EBD-9634E30C2A06}"/>
              </a:ext>
            </a:extLst>
          </p:cNvPr>
          <p:cNvSpPr txBox="1"/>
          <p:nvPr/>
        </p:nvSpPr>
        <p:spPr>
          <a:xfrm>
            <a:off x="1201443" y="2837895"/>
            <a:ext cx="5662640" cy="369331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Méta-analyse de (2002).</a:t>
            </a:r>
          </a:p>
          <a:p>
            <a:endParaRPr lang="fr-FR" dirty="0"/>
          </a:p>
          <a:p>
            <a:r>
              <a:rPr lang="fr-FR" dirty="0"/>
              <a:t>Les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 bons </a:t>
            </a:r>
            <a:r>
              <a:rPr lang="fr-FR" dirty="0"/>
              <a:t>leaders =		</a:t>
            </a:r>
            <a:r>
              <a:rPr lang="fr-FR" b="1" dirty="0">
                <a:solidFill>
                  <a:srgbClr val="0070C0"/>
                </a:solidFill>
              </a:rPr>
              <a:t>5 scores élevés dans Big Five</a:t>
            </a:r>
          </a:p>
          <a:p>
            <a:endParaRPr lang="fr-FR" b="1" dirty="0">
              <a:solidFill>
                <a:srgbClr val="0070C0"/>
              </a:solidFill>
            </a:endParaRPr>
          </a:p>
          <a:p>
            <a:r>
              <a:rPr lang="fr-FR" dirty="0"/>
              <a:t>			- agréabilité</a:t>
            </a:r>
          </a:p>
          <a:p>
            <a:endParaRPr lang="fr-FR" dirty="0"/>
          </a:p>
          <a:p>
            <a:r>
              <a:rPr lang="fr-FR" dirty="0"/>
              <a:t>			- névrosisme</a:t>
            </a:r>
          </a:p>
          <a:p>
            <a:endParaRPr lang="fr-FR" dirty="0"/>
          </a:p>
          <a:p>
            <a:r>
              <a:rPr lang="fr-FR" dirty="0"/>
              <a:t>			- extraversion</a:t>
            </a:r>
          </a:p>
          <a:p>
            <a:endParaRPr lang="fr-FR" dirty="0"/>
          </a:p>
          <a:p>
            <a:r>
              <a:rPr lang="fr-FR" dirty="0"/>
              <a:t>			- ouverture à l’expérience</a:t>
            </a:r>
          </a:p>
          <a:p>
            <a:endParaRPr lang="fr-FR" dirty="0"/>
          </a:p>
          <a:p>
            <a:r>
              <a:rPr lang="fr-FR" dirty="0"/>
              <a:t>			- caractère consciencieux.</a:t>
            </a:r>
          </a:p>
        </p:txBody>
      </p:sp>
    </p:spTree>
    <p:extLst>
      <p:ext uri="{BB962C8B-B14F-4D97-AF65-F5344CB8AC3E}">
        <p14:creationId xmlns:p14="http://schemas.microsoft.com/office/powerpoint/2010/main" val="2377744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49D0F89-1853-44C1-BA31-4D5BF236C9E8}"/>
              </a:ext>
            </a:extLst>
          </p:cNvPr>
          <p:cNvSpPr txBox="1"/>
          <p:nvPr/>
        </p:nvSpPr>
        <p:spPr>
          <a:xfrm>
            <a:off x="635578" y="382432"/>
            <a:ext cx="3713004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fr-FR" sz="2400" dirty="0"/>
              <a:t>Approche comportementale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7EEDB55-3C5B-42C4-8D82-7412FA0D66DA}"/>
              </a:ext>
            </a:extLst>
          </p:cNvPr>
          <p:cNvSpPr txBox="1"/>
          <p:nvPr/>
        </p:nvSpPr>
        <p:spPr>
          <a:xfrm>
            <a:off x="5601810" y="447970"/>
            <a:ext cx="40981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Des études (rares) sur les comportements</a:t>
            </a:r>
          </a:p>
          <a:p>
            <a:endParaRPr lang="fr-FR" dirty="0"/>
          </a:p>
          <a:p>
            <a:r>
              <a:rPr lang="fr-FR" dirty="0"/>
              <a:t>Etudes sur les styles de leadership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A4979EC-46DA-4BD3-8345-36983009017E}"/>
              </a:ext>
            </a:extLst>
          </p:cNvPr>
          <p:cNvSpPr txBox="1"/>
          <p:nvPr/>
        </p:nvSpPr>
        <p:spPr>
          <a:xfrm>
            <a:off x="722051" y="3175513"/>
            <a:ext cx="1069845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Exemples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CCAF61F-DB63-4CAF-8AD0-36647070790A}"/>
              </a:ext>
            </a:extLst>
          </p:cNvPr>
          <p:cNvSpPr txBox="1"/>
          <p:nvPr/>
        </p:nvSpPr>
        <p:spPr>
          <a:xfrm>
            <a:off x="3298895" y="3175513"/>
            <a:ext cx="75779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1- certains supérieurs permettent aux subordonnés de </a:t>
            </a:r>
            <a:r>
              <a:rPr lang="fr-FR" b="1" dirty="0">
                <a:solidFill>
                  <a:srgbClr val="FF0000"/>
                </a:solidFill>
              </a:rPr>
              <a:t>participer</a:t>
            </a:r>
            <a:r>
              <a:rPr lang="fr-FR" dirty="0"/>
              <a:t> aux </a:t>
            </a:r>
            <a:r>
              <a:rPr lang="fr-FR" b="1" dirty="0"/>
              <a:t>décisions</a:t>
            </a:r>
          </a:p>
          <a:p>
            <a:endParaRPr lang="fr-FR" dirty="0"/>
          </a:p>
          <a:p>
            <a:r>
              <a:rPr lang="fr-FR" dirty="0"/>
              <a:t>Alors 		management </a:t>
            </a:r>
            <a:r>
              <a:rPr lang="fr-FR" b="1" dirty="0"/>
              <a:t>participatif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286315-637D-4605-8BF0-B794DB4B01A8}"/>
              </a:ext>
            </a:extLst>
          </p:cNvPr>
          <p:cNvSpPr/>
          <p:nvPr/>
        </p:nvSpPr>
        <p:spPr>
          <a:xfrm>
            <a:off x="658428" y="1924547"/>
            <a:ext cx="97204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Définition de styles de leadership : 	un </a:t>
            </a:r>
            <a:r>
              <a:rPr lang="fr-FR" b="1" dirty="0">
                <a:solidFill>
                  <a:srgbClr val="0070C0"/>
                </a:solidFill>
              </a:rPr>
              <a:t>ensemble de comportements liés entre eux </a:t>
            </a:r>
            <a:r>
              <a:rPr lang="fr-FR" dirty="0"/>
              <a:t>sur la façon de </a:t>
            </a:r>
          </a:p>
          <a:p>
            <a:r>
              <a:rPr lang="fr-FR" dirty="0"/>
              <a:t>				</a:t>
            </a:r>
            <a:r>
              <a:rPr lang="fr-FR" b="1" dirty="0"/>
              <a:t>communiquer</a:t>
            </a:r>
            <a:r>
              <a:rPr lang="fr-FR" dirty="0"/>
              <a:t> et </a:t>
            </a:r>
            <a:r>
              <a:rPr lang="fr-FR" b="1" dirty="0"/>
              <a:t>travailler</a:t>
            </a:r>
            <a:r>
              <a:rPr lang="fr-FR" dirty="0"/>
              <a:t> avec les subordonnées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5580D5E-2E22-4E6A-AAC7-C7F7D2515D4D}"/>
              </a:ext>
            </a:extLst>
          </p:cNvPr>
          <p:cNvSpPr txBox="1"/>
          <p:nvPr/>
        </p:nvSpPr>
        <p:spPr>
          <a:xfrm>
            <a:off x="3245583" y="4589785"/>
            <a:ext cx="70046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2- certains supérieurs </a:t>
            </a:r>
            <a:r>
              <a:rPr lang="fr-FR" b="1" dirty="0">
                <a:solidFill>
                  <a:srgbClr val="FF0000"/>
                </a:solidFill>
              </a:rPr>
              <a:t>impliquent peu </a:t>
            </a:r>
            <a:r>
              <a:rPr lang="fr-FR" dirty="0"/>
              <a:t>les subordonnés dans les </a:t>
            </a:r>
            <a:r>
              <a:rPr lang="fr-FR" b="1" dirty="0">
                <a:solidFill>
                  <a:srgbClr val="FF0000"/>
                </a:solidFill>
              </a:rPr>
              <a:t>décisions</a:t>
            </a:r>
          </a:p>
          <a:p>
            <a:endParaRPr lang="fr-FR" dirty="0"/>
          </a:p>
          <a:p>
            <a:r>
              <a:rPr lang="fr-FR" dirty="0"/>
              <a:t>Alors 		management </a:t>
            </a:r>
            <a:r>
              <a:rPr lang="fr-FR" b="1" dirty="0"/>
              <a:t>autocratique</a:t>
            </a:r>
          </a:p>
        </p:txBody>
      </p:sp>
    </p:spTree>
    <p:extLst>
      <p:ext uri="{BB962C8B-B14F-4D97-AF65-F5344CB8AC3E}">
        <p14:creationId xmlns:p14="http://schemas.microsoft.com/office/powerpoint/2010/main" val="1647743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7DEE171-67E1-486B-9080-918AA4D2D261}"/>
              </a:ext>
            </a:extLst>
          </p:cNvPr>
          <p:cNvSpPr txBox="1"/>
          <p:nvPr/>
        </p:nvSpPr>
        <p:spPr>
          <a:xfrm>
            <a:off x="301841" y="319596"/>
            <a:ext cx="6834692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>Exemple d’échelle d’évaluation des leaders</a:t>
            </a:r>
          </a:p>
          <a:p>
            <a:endParaRPr lang="fr-FR" dirty="0"/>
          </a:p>
          <a:p>
            <a:r>
              <a:rPr lang="fr-FR" dirty="0"/>
              <a:t>		Leader </a:t>
            </a:r>
            <a:r>
              <a:rPr lang="fr-FR" dirty="0" err="1"/>
              <a:t>Behavior</a:t>
            </a:r>
            <a:r>
              <a:rPr lang="fr-FR" dirty="0"/>
              <a:t> Description Questionnaire (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LBDQ)</a:t>
            </a:r>
            <a:endParaRPr lang="fr-FR" dirty="0"/>
          </a:p>
          <a:p>
            <a:endParaRPr lang="fr-FR" dirty="0"/>
          </a:p>
          <a:p>
            <a:r>
              <a:rPr lang="fr-FR" dirty="0"/>
              <a:t>		=&gt; </a:t>
            </a:r>
            <a:r>
              <a:rPr lang="fr-FR" b="1" dirty="0">
                <a:solidFill>
                  <a:srgbClr val="FF0000"/>
                </a:solidFill>
              </a:rPr>
              <a:t>passation par les subordonnés (pas le leader)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309E900-F89E-42D9-B55D-36A5E7DF8EF6}"/>
              </a:ext>
            </a:extLst>
          </p:cNvPr>
          <p:cNvSpPr txBox="1"/>
          <p:nvPr/>
        </p:nvSpPr>
        <p:spPr>
          <a:xfrm>
            <a:off x="1074198" y="2837128"/>
            <a:ext cx="1038091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Items Respect du facteur humain</a:t>
            </a:r>
          </a:p>
          <a:p>
            <a:endParaRPr lang="fr-FR" dirty="0"/>
          </a:p>
          <a:p>
            <a:r>
              <a:rPr lang="fr-FR" dirty="0"/>
              <a:t>		Il ou elle est gentil et abordable</a:t>
            </a:r>
          </a:p>
          <a:p>
            <a:r>
              <a:rPr lang="fr-FR" dirty="0"/>
              <a:t>		Il ou elle fait des efforts pour qu’il soit agréable d’appartenir au groupe	</a:t>
            </a:r>
          </a:p>
          <a:p>
            <a:r>
              <a:rPr lang="fr-FR" dirty="0"/>
              <a:t>		Il ou elle fait des propositions  au groupe</a:t>
            </a:r>
          </a:p>
          <a:p>
            <a:r>
              <a:rPr lang="fr-FR" dirty="0"/>
              <a:t>		Il ou elle traite chaque membre comme son égal</a:t>
            </a:r>
          </a:p>
          <a:p>
            <a:endParaRPr lang="fr-FR" dirty="0"/>
          </a:p>
          <a:p>
            <a:r>
              <a:rPr lang="fr-FR" b="1" dirty="0"/>
              <a:t>Items encadrement</a:t>
            </a:r>
          </a:p>
          <a:p>
            <a:r>
              <a:rPr lang="fr-FR" dirty="0"/>
              <a:t>	</a:t>
            </a:r>
          </a:p>
          <a:p>
            <a:r>
              <a:rPr lang="fr-FR" dirty="0"/>
              <a:t>		Il ou elle fait attention à ce que les membres du groupes sachent ce qui est attendu d’eux</a:t>
            </a:r>
          </a:p>
          <a:p>
            <a:r>
              <a:rPr lang="fr-FR" dirty="0"/>
              <a:t>		Il ou elle encourage l’utilisation de procédures constantes</a:t>
            </a:r>
          </a:p>
          <a:p>
            <a:r>
              <a:rPr lang="fr-FR" dirty="0"/>
              <a:t>		etc.</a:t>
            </a:r>
          </a:p>
        </p:txBody>
      </p:sp>
    </p:spTree>
    <p:extLst>
      <p:ext uri="{BB962C8B-B14F-4D97-AF65-F5344CB8AC3E}">
        <p14:creationId xmlns:p14="http://schemas.microsoft.com/office/powerpoint/2010/main" val="38310005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B51FEC1-27BD-4121-9C20-2765CE7BFF3E}"/>
              </a:ext>
            </a:extLst>
          </p:cNvPr>
          <p:cNvSpPr txBox="1"/>
          <p:nvPr/>
        </p:nvSpPr>
        <p:spPr>
          <a:xfrm>
            <a:off x="568732" y="318106"/>
            <a:ext cx="82380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chemeClr val="accent1">
                    <a:lumMod val="75000"/>
                  </a:schemeClr>
                </a:solidFill>
              </a:rPr>
              <a:t>Exemple de résultats</a:t>
            </a:r>
            <a:r>
              <a:rPr lang="fr-FR" dirty="0"/>
              <a:t> suite passation du Leader </a:t>
            </a:r>
            <a:r>
              <a:rPr lang="fr-FR" dirty="0" err="1"/>
              <a:t>Behavior</a:t>
            </a:r>
            <a:r>
              <a:rPr lang="fr-FR" dirty="0"/>
              <a:t> Description questionnaire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F74C0E9-1619-43AF-9B22-1B277AF1C0DA}"/>
              </a:ext>
            </a:extLst>
          </p:cNvPr>
          <p:cNvSpPr txBox="1"/>
          <p:nvPr/>
        </p:nvSpPr>
        <p:spPr>
          <a:xfrm>
            <a:off x="1872828" y="1311861"/>
            <a:ext cx="6840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Participants</a:t>
            </a:r>
            <a:r>
              <a:rPr lang="fr-FR" dirty="0"/>
              <a:t> =	 des ouvriers d’une usine de fabrication de camions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6633F1E-E8C6-4F12-AEBD-D0D4C6C33B21}"/>
              </a:ext>
            </a:extLst>
          </p:cNvPr>
          <p:cNvSpPr txBox="1"/>
          <p:nvPr/>
        </p:nvSpPr>
        <p:spPr>
          <a:xfrm>
            <a:off x="1872828" y="2424516"/>
            <a:ext cx="32962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chemeClr val="accent1">
                    <a:lumMod val="75000"/>
                  </a:schemeClr>
                </a:solidFill>
              </a:rPr>
              <a:t>Si </a:t>
            </a:r>
            <a:r>
              <a:rPr lang="fr-FR" dirty="0"/>
              <a:t>	</a:t>
            </a:r>
            <a:r>
              <a:rPr lang="fr-FR" b="1" dirty="0"/>
              <a:t>scores hauts </a:t>
            </a:r>
            <a:r>
              <a:rPr lang="fr-FR" dirty="0"/>
              <a:t>aux items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AA725B-1E53-469C-8950-A8C5506D5515}"/>
              </a:ext>
            </a:extLst>
          </p:cNvPr>
          <p:cNvSpPr/>
          <p:nvPr/>
        </p:nvSpPr>
        <p:spPr>
          <a:xfrm>
            <a:off x="3816725" y="3094656"/>
            <a:ext cx="27047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Respect du facteur humain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874F6A-1665-4558-9256-3F9DC5B392C0}"/>
              </a:ext>
            </a:extLst>
          </p:cNvPr>
          <p:cNvSpPr/>
          <p:nvPr/>
        </p:nvSpPr>
        <p:spPr>
          <a:xfrm>
            <a:off x="3816725" y="3675485"/>
            <a:ext cx="14359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dirty="0"/>
              <a:t>Encadrement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97746E5-80F8-4E38-AF92-C43A77A07F2F}"/>
              </a:ext>
            </a:extLst>
          </p:cNvPr>
          <p:cNvSpPr txBox="1"/>
          <p:nvPr/>
        </p:nvSpPr>
        <p:spPr>
          <a:xfrm>
            <a:off x="1819352" y="4685195"/>
            <a:ext cx="472148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chemeClr val="accent1">
                    <a:lumMod val="75000"/>
                  </a:schemeClr>
                </a:solidFill>
              </a:rPr>
              <a:t>Alors</a:t>
            </a:r>
            <a:r>
              <a:rPr lang="fr-FR" dirty="0"/>
              <a:t> 	taux de satisfaction élevé des ouvriers </a:t>
            </a:r>
          </a:p>
          <a:p>
            <a:endParaRPr lang="fr-FR" dirty="0"/>
          </a:p>
          <a:p>
            <a:r>
              <a:rPr lang="fr-FR" dirty="0"/>
              <a:t>	</a:t>
            </a:r>
            <a:r>
              <a:rPr lang="fr-FR" dirty="0" err="1"/>
              <a:t>turn</a:t>
            </a:r>
            <a:r>
              <a:rPr lang="fr-FR" dirty="0"/>
              <a:t> over faible des ouvriers </a:t>
            </a:r>
          </a:p>
        </p:txBody>
      </p:sp>
      <p:sp>
        <p:nvSpPr>
          <p:cNvPr id="8" name="Flèche : droite 7">
            <a:extLst>
              <a:ext uri="{FF2B5EF4-FFF2-40B4-BE49-F238E27FC236}">
                <a16:creationId xmlns:a16="http://schemas.microsoft.com/office/drawing/2014/main" id="{68ABE512-86F6-4A5B-8C86-54F7E3B73BC9}"/>
              </a:ext>
            </a:extLst>
          </p:cNvPr>
          <p:cNvSpPr/>
          <p:nvPr/>
        </p:nvSpPr>
        <p:spPr>
          <a:xfrm>
            <a:off x="6613864" y="4977582"/>
            <a:ext cx="893686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E744D5A-8597-4230-B7F3-A58351A86415}"/>
              </a:ext>
            </a:extLst>
          </p:cNvPr>
          <p:cNvSpPr txBox="1"/>
          <p:nvPr/>
        </p:nvSpPr>
        <p:spPr>
          <a:xfrm>
            <a:off x="8045344" y="4715972"/>
            <a:ext cx="23273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Deux critères possible </a:t>
            </a:r>
          </a:p>
          <a:p>
            <a:r>
              <a:rPr lang="fr-FR" b="1" dirty="0"/>
              <a:t>définissant </a:t>
            </a:r>
          </a:p>
          <a:p>
            <a:r>
              <a:rPr lang="fr-FR" b="1" dirty="0"/>
              <a:t>un « bon » leader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8055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673C44A-E8D8-418B-A6B9-A25A54512DF4}"/>
              </a:ext>
            </a:extLst>
          </p:cNvPr>
          <p:cNvSpPr txBox="1"/>
          <p:nvPr/>
        </p:nvSpPr>
        <p:spPr>
          <a:xfrm>
            <a:off x="721453" y="151001"/>
            <a:ext cx="3153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Remarques sur ces résultats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7AA7DCB-DF41-4973-A26F-7878D648BA8F}"/>
              </a:ext>
            </a:extLst>
          </p:cNvPr>
          <p:cNvSpPr txBox="1"/>
          <p:nvPr/>
        </p:nvSpPr>
        <p:spPr>
          <a:xfrm>
            <a:off x="721453" y="924186"/>
            <a:ext cx="800732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A priori 		=&gt; une démonstration des effets des comportements du leader </a:t>
            </a:r>
          </a:p>
          <a:p>
            <a:r>
              <a:rPr lang="fr-FR" dirty="0"/>
              <a:t>		sur les comportements/croyances  des subordonnés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0D2E5B1-C412-480F-BF15-724C63B2117A}"/>
              </a:ext>
            </a:extLst>
          </p:cNvPr>
          <p:cNvSpPr txBox="1"/>
          <p:nvPr/>
        </p:nvSpPr>
        <p:spPr>
          <a:xfrm>
            <a:off x="721453" y="1835870"/>
            <a:ext cx="36527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Mais est-ce un bon outil de mesure ?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48A9C47-A8DE-4078-A379-CC13227D0618}"/>
              </a:ext>
            </a:extLst>
          </p:cNvPr>
          <p:cNvSpPr txBox="1"/>
          <p:nvPr/>
        </p:nvSpPr>
        <p:spPr>
          <a:xfrm>
            <a:off x="721453" y="2470556"/>
            <a:ext cx="971413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1 – LBDQ  peut être un outil discutable</a:t>
            </a:r>
          </a:p>
          <a:p>
            <a:endParaRPr lang="fr-FR" dirty="0"/>
          </a:p>
          <a:p>
            <a:r>
              <a:rPr lang="fr-FR" dirty="0"/>
              <a:t>	possible une </a:t>
            </a:r>
            <a:r>
              <a:rPr lang="fr-FR" b="1" dirty="0"/>
              <a:t>mesure approximative/indirecte </a:t>
            </a:r>
            <a:r>
              <a:rPr lang="fr-FR" dirty="0"/>
              <a:t>du comportement des leaders</a:t>
            </a:r>
          </a:p>
          <a:p>
            <a:endParaRPr lang="fr-FR" dirty="0"/>
          </a:p>
          <a:p>
            <a:r>
              <a:rPr lang="fr-FR" dirty="0"/>
              <a:t>	possible </a:t>
            </a:r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/>
              <a:t> </a:t>
            </a:r>
            <a:r>
              <a:rPr lang="fr-FR" b="1" dirty="0"/>
              <a:t>seulement</a:t>
            </a:r>
            <a:r>
              <a:rPr lang="fr-FR" dirty="0"/>
              <a:t> un indicateur de la </a:t>
            </a:r>
            <a:r>
              <a:rPr lang="fr-FR" b="1" dirty="0"/>
              <a:t>perception des subordonnés </a:t>
            </a:r>
            <a:r>
              <a:rPr lang="fr-FR" dirty="0"/>
              <a:t>sur le leader</a:t>
            </a:r>
          </a:p>
          <a:p>
            <a:endParaRPr lang="fr-FR" dirty="0"/>
          </a:p>
          <a:p>
            <a:r>
              <a:rPr lang="fr-FR" dirty="0"/>
              <a:t>	un effet possible voire fort des stéréotypes des subordonnés sur ce que serait un bon leader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E2EC038-E894-416C-81F5-F57D97CFA5B8}"/>
              </a:ext>
            </a:extLst>
          </p:cNvPr>
          <p:cNvSpPr txBox="1"/>
          <p:nvPr/>
        </p:nvSpPr>
        <p:spPr>
          <a:xfrm>
            <a:off x="924297" y="4763686"/>
            <a:ext cx="930844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2 – pertinence des deux indicateurs </a:t>
            </a:r>
            <a:r>
              <a:rPr lang="fr-FR" dirty="0"/>
              <a:t>: 	</a:t>
            </a:r>
          </a:p>
          <a:p>
            <a:r>
              <a:rPr lang="fr-FR" dirty="0"/>
              <a:t>				1- satisfaction des subordonnés </a:t>
            </a:r>
          </a:p>
          <a:p>
            <a:r>
              <a:rPr lang="fr-FR" dirty="0"/>
              <a:t>				2- </a:t>
            </a:r>
            <a:r>
              <a:rPr lang="fr-FR" dirty="0" err="1"/>
              <a:t>turn</a:t>
            </a:r>
            <a:r>
              <a:rPr lang="fr-FR" dirty="0"/>
              <a:t> over</a:t>
            </a:r>
          </a:p>
          <a:p>
            <a:endParaRPr lang="fr-FR" dirty="0"/>
          </a:p>
          <a:p>
            <a:r>
              <a:rPr lang="fr-FR" dirty="0"/>
              <a:t>				ne sont pas causer seulement par leadership du supérieur</a:t>
            </a:r>
          </a:p>
          <a:p>
            <a:endParaRPr lang="fr-FR" dirty="0"/>
          </a:p>
          <a:p>
            <a:r>
              <a:rPr lang="fr-FR" dirty="0"/>
              <a:t>Ex : niveau de salaire, climat social général de l’entreprise, etc. </a:t>
            </a:r>
          </a:p>
        </p:txBody>
      </p:sp>
    </p:spTree>
    <p:extLst>
      <p:ext uri="{BB962C8B-B14F-4D97-AF65-F5344CB8AC3E}">
        <p14:creationId xmlns:p14="http://schemas.microsoft.com/office/powerpoint/2010/main" val="26358963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622A636-6FF2-44E8-A663-30AD67D505C2}"/>
              </a:ext>
            </a:extLst>
          </p:cNvPr>
          <p:cNvSpPr txBox="1"/>
          <p:nvPr/>
        </p:nvSpPr>
        <p:spPr>
          <a:xfrm>
            <a:off x="878055" y="291789"/>
            <a:ext cx="10620280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3 – pas de relations causales simples</a:t>
            </a:r>
          </a:p>
          <a:p>
            <a:endParaRPr lang="fr-FR" dirty="0"/>
          </a:p>
          <a:p>
            <a:r>
              <a:rPr lang="fr-FR" dirty="0"/>
              <a:t>	Si 		</a:t>
            </a:r>
            <a:r>
              <a:rPr lang="fr-FR" b="1" dirty="0"/>
              <a:t>a priori </a:t>
            </a:r>
            <a:r>
              <a:rPr lang="fr-FR" dirty="0"/>
              <a:t>le leader influence le comportement des subordonnés</a:t>
            </a:r>
          </a:p>
          <a:p>
            <a:endParaRPr lang="fr-FR" dirty="0"/>
          </a:p>
          <a:p>
            <a:r>
              <a:rPr lang="fr-FR" dirty="0"/>
              <a:t>	</a:t>
            </a:r>
            <a:r>
              <a:rPr lang="fr-FR" b="1" dirty="0"/>
              <a:t>mais aussi </a:t>
            </a:r>
            <a:r>
              <a:rPr lang="fr-FR" dirty="0"/>
              <a:t> 	le comportement des subordonnés influence aussi le comportement du supérieur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Exemple : 	</a:t>
            </a:r>
          </a:p>
          <a:p>
            <a:endParaRPr lang="fr-FR" dirty="0"/>
          </a:p>
          <a:p>
            <a:r>
              <a:rPr lang="fr-FR" dirty="0"/>
              <a:t>	si		les subordonnés = très revendicatifs, peu soumis à l’autorité, etc.</a:t>
            </a:r>
          </a:p>
          <a:p>
            <a:endParaRPr lang="fr-FR" dirty="0"/>
          </a:p>
          <a:p>
            <a:r>
              <a:rPr lang="fr-FR" dirty="0"/>
              <a:t>	alors 		le supérieur peut devenir </a:t>
            </a:r>
            <a:r>
              <a:rPr lang="fr-FR" b="1" dirty="0"/>
              <a:t>très directif</a:t>
            </a:r>
            <a:r>
              <a:rPr lang="fr-FR" dirty="0"/>
              <a:t>, moins compréhensif, etc.</a:t>
            </a:r>
          </a:p>
          <a:p>
            <a:endParaRPr lang="fr-FR" dirty="0"/>
          </a:p>
          <a:p>
            <a:r>
              <a:rPr lang="fr-FR" dirty="0"/>
              <a:t>	et donc 		réduire sa prise en compte du facteur humain (LBDQ)</a:t>
            </a:r>
          </a:p>
          <a:p>
            <a:endParaRPr lang="fr-FR" dirty="0"/>
          </a:p>
          <a:p>
            <a:r>
              <a:rPr lang="fr-FR" dirty="0"/>
              <a:t>	alors 		les subordonnés = encore plus insubordonnés et revendicatifs</a:t>
            </a:r>
          </a:p>
        </p:txBody>
      </p:sp>
    </p:spTree>
    <p:extLst>
      <p:ext uri="{BB962C8B-B14F-4D97-AF65-F5344CB8AC3E}">
        <p14:creationId xmlns:p14="http://schemas.microsoft.com/office/powerpoint/2010/main" val="15181310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9F1C2806-7630-412F-B2FC-1C4451F49B37}"/>
              </a:ext>
            </a:extLst>
          </p:cNvPr>
          <p:cNvSpPr txBox="1"/>
          <p:nvPr/>
        </p:nvSpPr>
        <p:spPr>
          <a:xfrm>
            <a:off x="897622" y="738231"/>
            <a:ext cx="10878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4- Perception du leader 	</a:t>
            </a:r>
            <a:r>
              <a:rPr lang="fr-FR" dirty="0"/>
              <a:t>=&gt; influence forte de la variable intermédiaire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participation au processus de décision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B38AA7B-BD49-41D2-BFE6-DE8C7C9F3ED3}"/>
              </a:ext>
            </a:extLst>
          </p:cNvPr>
          <p:cNvSpPr txBox="1"/>
          <p:nvPr/>
        </p:nvSpPr>
        <p:spPr>
          <a:xfrm>
            <a:off x="965749" y="1637251"/>
            <a:ext cx="4966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Mais 	quelle participation et à quelle décision ?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268F231-09B0-4142-8911-19B25CB2F931}"/>
              </a:ext>
            </a:extLst>
          </p:cNvPr>
          <p:cNvSpPr txBox="1"/>
          <p:nvPr/>
        </p:nvSpPr>
        <p:spPr>
          <a:xfrm>
            <a:off x="1033876" y="2536271"/>
            <a:ext cx="9477851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Si 	la participation à décision </a:t>
            </a:r>
            <a:r>
              <a:rPr lang="fr-FR" b="1" dirty="0"/>
              <a:t>porte</a:t>
            </a:r>
            <a:r>
              <a:rPr lang="fr-FR" dirty="0"/>
              <a:t> sur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l’adoption d’un changement organisationnel </a:t>
            </a:r>
            <a:r>
              <a:rPr lang="fr-FR" b="1" dirty="0">
                <a:solidFill>
                  <a:srgbClr val="FF0000"/>
                </a:solidFill>
              </a:rPr>
              <a:t>positif</a:t>
            </a:r>
            <a:r>
              <a:rPr lang="fr-FR" dirty="0"/>
              <a:t> </a:t>
            </a:r>
          </a:p>
          <a:p>
            <a:r>
              <a:rPr lang="fr-FR" dirty="0"/>
              <a:t>	(ex : meilleure condition de travail)</a:t>
            </a:r>
          </a:p>
          <a:p>
            <a:endParaRPr lang="fr-FR" dirty="0"/>
          </a:p>
          <a:p>
            <a:r>
              <a:rPr lang="fr-FR" dirty="0"/>
              <a:t>Alors 	</a:t>
            </a:r>
            <a:r>
              <a:rPr lang="fr-FR" b="1" dirty="0"/>
              <a:t>satisfaction</a:t>
            </a:r>
            <a:r>
              <a:rPr lang="fr-FR" dirty="0"/>
              <a:t> au travail forte et </a:t>
            </a:r>
            <a:r>
              <a:rPr lang="fr-FR" b="1" dirty="0"/>
              <a:t>bonne</a:t>
            </a:r>
            <a:r>
              <a:rPr lang="fr-FR" dirty="0"/>
              <a:t> </a:t>
            </a:r>
            <a:r>
              <a:rPr lang="fr-FR" b="1" dirty="0"/>
              <a:t>perception</a:t>
            </a:r>
            <a:r>
              <a:rPr lang="fr-FR" dirty="0"/>
              <a:t> du leader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Si 	 la participation à décision porte sur la </a:t>
            </a:r>
            <a:r>
              <a:rPr lang="fr-FR" b="1" dirty="0"/>
              <a:t>mise en œuvre </a:t>
            </a:r>
            <a:r>
              <a:rPr lang="fr-FR" dirty="0"/>
              <a:t>du changement lui-même</a:t>
            </a:r>
          </a:p>
          <a:p>
            <a:endParaRPr lang="fr-FR" dirty="0"/>
          </a:p>
          <a:p>
            <a:r>
              <a:rPr lang="fr-FR" dirty="0"/>
              <a:t>Alors 	plus d’effet sur satisfaction</a:t>
            </a:r>
          </a:p>
          <a:p>
            <a:endParaRPr lang="fr-FR" dirty="0"/>
          </a:p>
          <a:p>
            <a:r>
              <a:rPr lang="fr-FR" dirty="0"/>
              <a:t>Et donc 	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plus d’effet sur la perception du leader</a:t>
            </a:r>
          </a:p>
        </p:txBody>
      </p:sp>
    </p:spTree>
    <p:extLst>
      <p:ext uri="{BB962C8B-B14F-4D97-AF65-F5344CB8AC3E}">
        <p14:creationId xmlns:p14="http://schemas.microsoft.com/office/powerpoint/2010/main" val="37277397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9D92281-63E4-40C3-B132-236F8903919C}"/>
              </a:ext>
            </a:extLst>
          </p:cNvPr>
          <p:cNvSpPr txBox="1"/>
          <p:nvPr/>
        </p:nvSpPr>
        <p:spPr>
          <a:xfrm>
            <a:off x="660287" y="382146"/>
            <a:ext cx="8722837" cy="6555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Etude de terrain </a:t>
            </a:r>
            <a:r>
              <a:rPr lang="fr-FR" dirty="0"/>
              <a:t>: 	un changement organisationnel dans un hôpital (USA)</a:t>
            </a:r>
          </a:p>
          <a:p>
            <a:endParaRPr lang="fr-FR" dirty="0"/>
          </a:p>
          <a:p>
            <a:r>
              <a:rPr lang="fr-FR" dirty="0"/>
              <a:t>1- 	dans le service buanderie</a:t>
            </a:r>
          </a:p>
          <a:p>
            <a:r>
              <a:rPr lang="fr-FR" dirty="0"/>
              <a:t>	les leader sont amenés (formation) à passer d’un style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autocratique</a:t>
            </a:r>
            <a:r>
              <a:rPr lang="fr-FR" dirty="0"/>
              <a:t> </a:t>
            </a:r>
            <a:r>
              <a:rPr lang="fr-FR" dirty="0">
                <a:solidFill>
                  <a:srgbClr val="FF0000"/>
                </a:solidFill>
              </a:rPr>
              <a:t>à</a:t>
            </a:r>
            <a:r>
              <a:rPr lang="fr-FR" dirty="0"/>
              <a:t>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participatif</a:t>
            </a:r>
          </a:p>
          <a:p>
            <a:endParaRPr lang="fr-FR" dirty="0"/>
          </a:p>
          <a:p>
            <a:r>
              <a:rPr lang="fr-FR" dirty="0"/>
              <a:t>	après 18 mois de mise en œuvre</a:t>
            </a:r>
          </a:p>
          <a:p>
            <a:endParaRPr lang="fr-FR" dirty="0"/>
          </a:p>
          <a:p>
            <a:r>
              <a:rPr lang="fr-FR" dirty="0"/>
              <a:t>	résultats positifs sur 	le taux de présence aux travail</a:t>
            </a:r>
          </a:p>
          <a:p>
            <a:r>
              <a:rPr lang="fr-FR" dirty="0"/>
              <a:t>				performance/productivité</a:t>
            </a:r>
          </a:p>
          <a:p>
            <a:r>
              <a:rPr lang="fr-FR" dirty="0"/>
              <a:t>				satisfaction au travail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2- 	phase de généralisation aux autres services de l’hôpital</a:t>
            </a:r>
          </a:p>
          <a:p>
            <a:endParaRPr lang="fr-FR" dirty="0"/>
          </a:p>
          <a:p>
            <a:r>
              <a:rPr lang="fr-FR" dirty="0"/>
              <a:t>	= succès global</a:t>
            </a:r>
          </a:p>
          <a:p>
            <a:endParaRPr lang="fr-FR" dirty="0"/>
          </a:p>
          <a:p>
            <a:r>
              <a:rPr lang="fr-FR" dirty="0"/>
              <a:t>	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sauf dans le services des infirmières </a:t>
            </a:r>
            <a:r>
              <a:rPr lang="fr-FR" dirty="0"/>
              <a:t>?</a:t>
            </a:r>
          </a:p>
          <a:p>
            <a:endParaRPr lang="fr-FR" dirty="0"/>
          </a:p>
          <a:p>
            <a:r>
              <a:rPr lang="fr-FR" dirty="0"/>
              <a:t>Pour quelle raison ?</a:t>
            </a:r>
          </a:p>
          <a:p>
            <a:endParaRPr lang="fr-FR" dirty="0"/>
          </a:p>
          <a:p>
            <a:r>
              <a:rPr lang="fr-FR" dirty="0"/>
              <a:t>	le service des infirmières 	</a:t>
            </a:r>
            <a:r>
              <a:rPr lang="fr-FR" dirty="0">
                <a:sym typeface="Wingdings" panose="05000000000000000000" pitchFamily="2" charset="2"/>
              </a:rPr>
              <a:t> pas les mêmes contraintes organisationnelles</a:t>
            </a:r>
          </a:p>
          <a:p>
            <a:r>
              <a:rPr lang="fr-FR" dirty="0">
                <a:sym typeface="Wingdings" panose="05000000000000000000" pitchFamily="2" charset="2"/>
              </a:rPr>
              <a:t>				 pas les mêmes qualifications, etc.</a:t>
            </a:r>
            <a:endParaRPr lang="fr-FR" dirty="0"/>
          </a:p>
          <a:p>
            <a:r>
              <a:rPr lang="fr-FR" dirty="0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1961378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4B87C00-0AF8-4A76-81CF-4676ACEA68C1}"/>
              </a:ext>
            </a:extLst>
          </p:cNvPr>
          <p:cNvSpPr txBox="1"/>
          <p:nvPr/>
        </p:nvSpPr>
        <p:spPr>
          <a:xfrm>
            <a:off x="1020932" y="665826"/>
            <a:ext cx="683744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Leader formel </a:t>
            </a:r>
            <a:r>
              <a:rPr lang="fr-FR" dirty="0"/>
              <a:t>: 	chef d’équipe ou de service</a:t>
            </a:r>
          </a:p>
          <a:p>
            <a:r>
              <a:rPr lang="fr-FR" dirty="0"/>
              <a:t>	</a:t>
            </a:r>
          </a:p>
          <a:p>
            <a:r>
              <a:rPr lang="fr-FR" dirty="0"/>
              <a:t>		le directeur d’un département production ou R &amp; D</a:t>
            </a:r>
          </a:p>
          <a:p>
            <a:endParaRPr lang="fr-FR" dirty="0"/>
          </a:p>
          <a:p>
            <a:r>
              <a:rPr lang="fr-FR" dirty="0"/>
              <a:t>		le dirigeant de l’entreprise, etc.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53C6B2A-B21A-4BA3-8BEE-FA7706EDEFE4}"/>
              </a:ext>
            </a:extLst>
          </p:cNvPr>
          <p:cNvSpPr txBox="1"/>
          <p:nvPr/>
        </p:nvSpPr>
        <p:spPr>
          <a:xfrm>
            <a:off x="1020932" y="4347228"/>
            <a:ext cx="912923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Leader informel</a:t>
            </a:r>
            <a:r>
              <a:rPr lang="fr-FR" dirty="0"/>
              <a:t> : 	le meilleur ouvrier de l’atelier (ou informaticien « génial » d’un service, etc.)</a:t>
            </a:r>
          </a:p>
          <a:p>
            <a:r>
              <a:rPr lang="fr-FR" dirty="0"/>
              <a:t>	</a:t>
            </a:r>
          </a:p>
          <a:p>
            <a:r>
              <a:rPr lang="fr-FR" dirty="0"/>
              <a:t>		l’ingénieur le plus apprécié du département R &amp; D</a:t>
            </a:r>
          </a:p>
          <a:p>
            <a:endParaRPr lang="fr-FR" dirty="0"/>
          </a:p>
          <a:p>
            <a:r>
              <a:rPr lang="fr-FR" dirty="0"/>
              <a:t>		etc.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875F39E-28A4-4BE4-B6AB-B3D5A959987D}"/>
              </a:ext>
            </a:extLst>
          </p:cNvPr>
          <p:cNvSpPr txBox="1"/>
          <p:nvPr/>
        </p:nvSpPr>
        <p:spPr>
          <a:xfrm>
            <a:off x="1171852" y="3098307"/>
            <a:ext cx="7043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leader </a:t>
            </a:r>
            <a:r>
              <a:rPr lang="fr-FR" b="1" dirty="0"/>
              <a:t>devrait</a:t>
            </a:r>
            <a:r>
              <a:rPr lang="fr-FR" dirty="0"/>
              <a:t> être le superviseur ou le manager défini par l’entreprise</a:t>
            </a:r>
          </a:p>
        </p:txBody>
      </p:sp>
    </p:spTree>
    <p:extLst>
      <p:ext uri="{BB962C8B-B14F-4D97-AF65-F5344CB8AC3E}">
        <p14:creationId xmlns:p14="http://schemas.microsoft.com/office/powerpoint/2010/main" val="31869974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547A0DC-119E-44C3-A491-1A3ADAA7A8E5}"/>
              </a:ext>
            </a:extLst>
          </p:cNvPr>
          <p:cNvSpPr txBox="1"/>
          <p:nvPr/>
        </p:nvSpPr>
        <p:spPr>
          <a:xfrm>
            <a:off x="729842" y="390190"/>
            <a:ext cx="3708066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fr-FR" sz="2400" dirty="0"/>
              <a:t>La théorie de la contingence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1D201F5-9010-4FB5-8C47-9EE9F8778DB5}"/>
              </a:ext>
            </a:extLst>
          </p:cNvPr>
          <p:cNvSpPr txBox="1"/>
          <p:nvPr/>
        </p:nvSpPr>
        <p:spPr>
          <a:xfrm>
            <a:off x="729842" y="1358259"/>
            <a:ext cx="95959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L’approche par traits </a:t>
            </a:r>
            <a:r>
              <a:rPr lang="fr-FR" dirty="0"/>
              <a:t>postule que</a:t>
            </a:r>
          </a:p>
          <a:p>
            <a:r>
              <a:rPr lang="fr-FR" dirty="0"/>
              <a:t>	</a:t>
            </a:r>
          </a:p>
          <a:p>
            <a:r>
              <a:rPr lang="fr-FR" dirty="0"/>
              <a:t>	se sont les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caractéristiques personnologiques </a:t>
            </a:r>
            <a:r>
              <a:rPr lang="fr-FR" dirty="0"/>
              <a:t>de la personne en font ou non un bon leader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6A37F54-9D93-4B98-8B36-B2DA7DC65104}"/>
              </a:ext>
            </a:extLst>
          </p:cNvPr>
          <p:cNvSpPr txBox="1"/>
          <p:nvPr/>
        </p:nvSpPr>
        <p:spPr>
          <a:xfrm>
            <a:off x="788565" y="2591982"/>
            <a:ext cx="104138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L’approche par </a:t>
            </a:r>
            <a:r>
              <a:rPr lang="fr-FR" b="1" dirty="0"/>
              <a:t>comportements</a:t>
            </a:r>
            <a:r>
              <a:rPr lang="fr-FR" dirty="0"/>
              <a:t> postule que </a:t>
            </a:r>
          </a:p>
          <a:p>
            <a:endParaRPr lang="fr-FR" dirty="0"/>
          </a:p>
          <a:p>
            <a:r>
              <a:rPr lang="fr-FR" dirty="0"/>
              <a:t>	se sont les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comportements</a:t>
            </a:r>
            <a:r>
              <a:rPr lang="fr-FR" dirty="0"/>
              <a:t>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perçus </a:t>
            </a:r>
            <a:r>
              <a:rPr lang="fr-FR" dirty="0"/>
              <a:t>du supérieur par les subordonnés qui déterminent le bon leader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5B33F3-F4B2-4DFA-8D23-69E72C975631}"/>
              </a:ext>
            </a:extLst>
          </p:cNvPr>
          <p:cNvSpPr/>
          <p:nvPr/>
        </p:nvSpPr>
        <p:spPr>
          <a:xfrm>
            <a:off x="788565" y="4066455"/>
            <a:ext cx="74653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Sauf que </a:t>
            </a:r>
            <a:r>
              <a:rPr lang="fr-FR" dirty="0"/>
              <a:t>		</a:t>
            </a:r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/>
              <a:t>toujours un effet des </a:t>
            </a:r>
            <a:r>
              <a:rPr lang="fr-FR" b="1" dirty="0">
                <a:solidFill>
                  <a:srgbClr val="C00000"/>
                </a:solidFill>
              </a:rPr>
              <a:t>situations</a:t>
            </a:r>
            <a:r>
              <a:rPr lang="fr-FR" dirty="0"/>
              <a:t> ou </a:t>
            </a:r>
            <a:r>
              <a:rPr lang="fr-FR" b="1" dirty="0">
                <a:solidFill>
                  <a:srgbClr val="C00000"/>
                </a:solidFill>
              </a:rPr>
              <a:t>contextes</a:t>
            </a:r>
            <a:r>
              <a:rPr lang="fr-FR" dirty="0"/>
              <a:t> de travail</a:t>
            </a:r>
          </a:p>
        </p:txBody>
      </p:sp>
      <p:sp>
        <p:nvSpPr>
          <p:cNvPr id="6" name="Flèche : bas 5">
            <a:extLst>
              <a:ext uri="{FF2B5EF4-FFF2-40B4-BE49-F238E27FC236}">
                <a16:creationId xmlns:a16="http://schemas.microsoft.com/office/drawing/2014/main" id="{B38B3F80-5605-4951-854C-44FE819A2882}"/>
              </a:ext>
            </a:extLst>
          </p:cNvPr>
          <p:cNvSpPr/>
          <p:nvPr/>
        </p:nvSpPr>
        <p:spPr>
          <a:xfrm>
            <a:off x="5100506" y="4588778"/>
            <a:ext cx="805344" cy="3693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C445FF-684B-41CE-A800-E22A135E01CA}"/>
              </a:ext>
            </a:extLst>
          </p:cNvPr>
          <p:cNvSpPr/>
          <p:nvPr/>
        </p:nvSpPr>
        <p:spPr>
          <a:xfrm>
            <a:off x="4197949" y="5315075"/>
            <a:ext cx="3448829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dirty="0"/>
              <a:t>Théorie de la contingence (</a:t>
            </a:r>
            <a:r>
              <a:rPr lang="fr-FR" dirty="0" err="1"/>
              <a:t>Fiedler</a:t>
            </a:r>
            <a:r>
              <a:rPr lang="fr-FR" dirty="0"/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CD7D316-976E-4238-942D-6B5C94F2D3EC}"/>
              </a:ext>
            </a:extLst>
          </p:cNvPr>
          <p:cNvSpPr/>
          <p:nvPr/>
        </p:nvSpPr>
        <p:spPr>
          <a:xfrm>
            <a:off x="2427872" y="5965871"/>
            <a:ext cx="87327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Leadership = effet de la personne (traits) </a:t>
            </a:r>
            <a:r>
              <a:rPr lang="fr-FR" b="1" dirty="0">
                <a:solidFill>
                  <a:srgbClr val="C00000"/>
                </a:solidFill>
              </a:rPr>
              <a:t>X</a:t>
            </a:r>
            <a:r>
              <a:rPr lang="fr-FR" dirty="0"/>
              <a:t> effet de la fonction (comportements) </a:t>
            </a: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contexte</a:t>
            </a:r>
          </a:p>
        </p:txBody>
      </p:sp>
    </p:spTree>
    <p:extLst>
      <p:ext uri="{BB962C8B-B14F-4D97-AF65-F5344CB8AC3E}">
        <p14:creationId xmlns:p14="http://schemas.microsoft.com/office/powerpoint/2010/main" val="42306709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CBD5C54-A74D-498B-8C53-03B26D6753E4}"/>
              </a:ext>
            </a:extLst>
          </p:cNvPr>
          <p:cNvSpPr/>
          <p:nvPr/>
        </p:nvSpPr>
        <p:spPr>
          <a:xfrm>
            <a:off x="3862390" y="122289"/>
            <a:ext cx="3448829" cy="369332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fr-FR" dirty="0"/>
              <a:t>Théorie de la contingence (</a:t>
            </a:r>
            <a:r>
              <a:rPr lang="fr-FR" dirty="0" err="1"/>
              <a:t>Fiedler</a:t>
            </a:r>
            <a:r>
              <a:rPr lang="fr-FR" dirty="0"/>
              <a:t>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B0BEF4B-70A9-4E18-A436-3F231D2298FE}"/>
              </a:ext>
            </a:extLst>
          </p:cNvPr>
          <p:cNvSpPr txBox="1"/>
          <p:nvPr/>
        </p:nvSpPr>
        <p:spPr>
          <a:xfrm>
            <a:off x="576626" y="1295447"/>
            <a:ext cx="93695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La </a:t>
            </a:r>
            <a:r>
              <a:rPr lang="fr-FR" b="1" dirty="0">
                <a:solidFill>
                  <a:srgbClr val="0070C0"/>
                </a:solidFill>
              </a:rPr>
              <a:t>structure motivationnelle du leader </a:t>
            </a:r>
            <a:r>
              <a:rPr lang="fr-FR" dirty="0"/>
              <a:t>(en fait caractéristiques personnelles +/- traits!) du leader)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r>
              <a:rPr lang="fr-FR" dirty="0"/>
              <a:t>Outil 	= une échelle/questionnaire Least </a:t>
            </a:r>
            <a:r>
              <a:rPr lang="fr-FR" dirty="0" err="1"/>
              <a:t>Preferred</a:t>
            </a:r>
            <a:r>
              <a:rPr lang="fr-FR" dirty="0"/>
              <a:t> </a:t>
            </a:r>
            <a:r>
              <a:rPr lang="fr-FR" dirty="0" err="1"/>
              <a:t>Coworker</a:t>
            </a:r>
            <a:r>
              <a:rPr lang="fr-FR" dirty="0"/>
              <a:t> (LPC)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8D4946-6886-4A04-B842-ACDF592A2503}"/>
              </a:ext>
            </a:extLst>
          </p:cNvPr>
          <p:cNvSpPr/>
          <p:nvPr/>
        </p:nvSpPr>
        <p:spPr>
          <a:xfrm>
            <a:off x="1109286" y="2551837"/>
            <a:ext cx="11061683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fr-FR" dirty="0"/>
          </a:p>
          <a:p>
            <a:r>
              <a:rPr lang="fr-FR" dirty="0"/>
              <a:t>La tâche = 	demander </a:t>
            </a:r>
            <a:r>
              <a:rPr lang="fr-FR" b="1" dirty="0">
                <a:solidFill>
                  <a:srgbClr val="0070C0"/>
                </a:solidFill>
              </a:rPr>
              <a:t>au leader</a:t>
            </a:r>
            <a:r>
              <a:rPr lang="fr-FR" dirty="0"/>
              <a:t> « décrire » la « personne » avec laquelle il a le plus de </a:t>
            </a:r>
            <a:r>
              <a:rPr lang="fr-FR" b="1" dirty="0">
                <a:solidFill>
                  <a:srgbClr val="FF0000"/>
                </a:solidFill>
              </a:rPr>
              <a:t>difficultés</a:t>
            </a:r>
            <a:r>
              <a:rPr lang="fr-FR" dirty="0"/>
              <a:t> à travailler</a:t>
            </a:r>
          </a:p>
          <a:p>
            <a:r>
              <a:rPr lang="fr-FR" dirty="0"/>
              <a:t>		</a:t>
            </a:r>
          </a:p>
          <a:p>
            <a:r>
              <a:rPr lang="fr-FR" dirty="0"/>
              <a:t>		concrètement </a:t>
            </a:r>
          </a:p>
          <a:p>
            <a:r>
              <a:rPr lang="fr-FR" dirty="0"/>
              <a:t>		la personne avec laquelle, il aurait le </a:t>
            </a:r>
            <a:r>
              <a:rPr lang="fr-FR" b="1" dirty="0"/>
              <a:t>moins de plaisir à travailler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D8BD01-F86A-4ED6-B586-7FCBF45F763D}"/>
              </a:ext>
            </a:extLst>
          </p:cNvPr>
          <p:cNvSpPr/>
          <p:nvPr/>
        </p:nvSpPr>
        <p:spPr>
          <a:xfrm>
            <a:off x="1109286" y="4823890"/>
            <a:ext cx="8902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remarque importante : 	la « personne » 	= personne ou collaborateur </a:t>
            </a:r>
            <a:r>
              <a:rPr lang="fr-FR" b="1" dirty="0">
                <a:solidFill>
                  <a:srgbClr val="FF0000"/>
                </a:solidFill>
              </a:rPr>
              <a:t>prototypique</a:t>
            </a:r>
          </a:p>
          <a:p>
            <a:r>
              <a:rPr lang="fr-FR" dirty="0"/>
              <a:t>							</a:t>
            </a:r>
          </a:p>
          <a:p>
            <a:r>
              <a:rPr lang="fr-FR" dirty="0"/>
              <a:t>			</a:t>
            </a:r>
            <a:r>
              <a:rPr lang="fr-FR" b="1" dirty="0"/>
              <a:t>pas une personne réelle </a:t>
            </a:r>
            <a:r>
              <a:rPr lang="fr-FR" dirty="0"/>
              <a:t>de l’entreprise</a:t>
            </a:r>
          </a:p>
        </p:txBody>
      </p:sp>
    </p:spTree>
    <p:extLst>
      <p:ext uri="{BB962C8B-B14F-4D97-AF65-F5344CB8AC3E}">
        <p14:creationId xmlns:p14="http://schemas.microsoft.com/office/powerpoint/2010/main" val="36686228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9CE906A-7FBB-4543-87D6-9640139F7DCA}"/>
              </a:ext>
            </a:extLst>
          </p:cNvPr>
          <p:cNvSpPr/>
          <p:nvPr/>
        </p:nvSpPr>
        <p:spPr>
          <a:xfrm>
            <a:off x="1037693" y="4032763"/>
            <a:ext cx="6329233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Donc	pas un test pour évaluer la collaboration réelle au travail</a:t>
            </a:r>
          </a:p>
          <a:p>
            <a:endParaRPr lang="fr-FR" dirty="0"/>
          </a:p>
          <a:p>
            <a:r>
              <a:rPr lang="fr-FR" dirty="0"/>
              <a:t>Mais 	</a:t>
            </a:r>
            <a:r>
              <a:rPr lang="fr-FR" b="1" dirty="0">
                <a:solidFill>
                  <a:srgbClr val="0070C0"/>
                </a:solidFill>
              </a:rPr>
              <a:t>mesure indirecte </a:t>
            </a:r>
            <a:r>
              <a:rPr lang="fr-FR" dirty="0"/>
              <a:t>des caractéristiques du leader</a:t>
            </a:r>
          </a:p>
          <a:p>
            <a:r>
              <a:rPr lang="fr-FR" dirty="0"/>
              <a:t>	dans le sens </a:t>
            </a:r>
          </a:p>
          <a:p>
            <a:r>
              <a:rPr lang="fr-FR" dirty="0"/>
              <a:t>	</a:t>
            </a:r>
            <a:r>
              <a:rPr lang="fr-FR" b="1" dirty="0"/>
              <a:t>ses préférences en termes de collaborateurs</a:t>
            </a:r>
          </a:p>
          <a:p>
            <a:endParaRPr lang="fr-FR" dirty="0"/>
          </a:p>
          <a:p>
            <a:r>
              <a:rPr lang="fr-FR" dirty="0"/>
              <a:t>idem	pas les caractéristiques des subordonnés (réels)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BFC3984-3BD3-44D4-A80A-2F637E3D68EB}"/>
              </a:ext>
            </a:extLst>
          </p:cNvPr>
          <p:cNvSpPr txBox="1"/>
          <p:nvPr/>
        </p:nvSpPr>
        <p:spPr>
          <a:xfrm>
            <a:off x="654003" y="332247"/>
            <a:ext cx="79256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Méthode</a:t>
            </a:r>
            <a:r>
              <a:rPr lang="fr-FR" dirty="0"/>
              <a:t>		une </a:t>
            </a:r>
            <a:r>
              <a:rPr lang="fr-FR" b="1" dirty="0"/>
              <a:t>échelle sémantique </a:t>
            </a:r>
            <a:r>
              <a:rPr lang="fr-FR" dirty="0"/>
              <a:t>de type différentielle (cf. </a:t>
            </a:r>
            <a:r>
              <a:rPr lang="fr-FR" dirty="0" err="1"/>
              <a:t>Osggod</a:t>
            </a:r>
            <a:r>
              <a:rPr lang="fr-FR" dirty="0"/>
              <a:t> et al) </a:t>
            </a:r>
          </a:p>
          <a:p>
            <a:endParaRPr lang="fr-FR" dirty="0"/>
          </a:p>
          <a:p>
            <a:r>
              <a:rPr lang="fr-FR" dirty="0"/>
              <a:t>		= 18 adjectifs bipolaires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0B4B954-5F3E-4AD2-9938-21B606657AE6}"/>
              </a:ext>
            </a:extLst>
          </p:cNvPr>
          <p:cNvSpPr txBox="1"/>
          <p:nvPr/>
        </p:nvSpPr>
        <p:spPr>
          <a:xfrm>
            <a:off x="1068742" y="1410822"/>
            <a:ext cx="688541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Exemples d’items</a:t>
            </a:r>
          </a:p>
          <a:p>
            <a:endParaRPr lang="fr-FR" dirty="0"/>
          </a:p>
          <a:p>
            <a:r>
              <a:rPr lang="fr-FR" dirty="0"/>
              <a:t>Agréable		……………………………………………… 	Désagréable</a:t>
            </a:r>
          </a:p>
          <a:p>
            <a:r>
              <a:rPr lang="fr-FR" dirty="0"/>
              <a:t>Amical 		……………………………………………… 	Hostile</a:t>
            </a:r>
          </a:p>
          <a:p>
            <a:r>
              <a:rPr lang="fr-FR" dirty="0"/>
              <a:t>Repoussant	 ……………………………………………. 	Accueillant</a:t>
            </a:r>
          </a:p>
          <a:p>
            <a:r>
              <a:rPr lang="fr-FR" dirty="0"/>
              <a:t>Tendu 		……………………………………………… 	 Décontracté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6890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4D3D4BA-4B27-4177-B36F-4A7660DC2006}"/>
              </a:ext>
            </a:extLst>
          </p:cNvPr>
          <p:cNvSpPr txBox="1"/>
          <p:nvPr/>
        </p:nvSpPr>
        <p:spPr>
          <a:xfrm>
            <a:off x="267940" y="0"/>
            <a:ext cx="3301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Situations et contextes de travail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FE9C8F0-6736-48D2-968B-36A53EF76BDD}"/>
              </a:ext>
            </a:extLst>
          </p:cNvPr>
          <p:cNvSpPr txBox="1"/>
          <p:nvPr/>
        </p:nvSpPr>
        <p:spPr>
          <a:xfrm>
            <a:off x="267940" y="686898"/>
            <a:ext cx="11822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Définition du </a:t>
            </a:r>
            <a:r>
              <a:rPr lang="fr-FR" b="1" dirty="0">
                <a:solidFill>
                  <a:srgbClr val="FF0000"/>
                </a:solidFill>
              </a:rPr>
              <a:t>contexte situationnel </a:t>
            </a:r>
            <a:r>
              <a:rPr lang="fr-FR" dirty="0"/>
              <a:t>	</a:t>
            </a:r>
            <a:r>
              <a:rPr lang="fr-FR" dirty="0">
                <a:sym typeface="Wingdings" panose="05000000000000000000" pitchFamily="2" charset="2"/>
              </a:rPr>
              <a:t></a:t>
            </a:r>
            <a:r>
              <a:rPr lang="fr-FR" dirty="0"/>
              <a:t> quantité de pouvoir et d’influence que le leader peut exercer sur les subordonnés!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B0E53C7-3EEE-4B40-A76C-38C6E4CEBF70}"/>
              </a:ext>
            </a:extLst>
          </p:cNvPr>
          <p:cNvSpPr txBox="1"/>
          <p:nvPr/>
        </p:nvSpPr>
        <p:spPr>
          <a:xfrm>
            <a:off x="267940" y="1364583"/>
            <a:ext cx="9359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Autre formulation </a:t>
            </a:r>
            <a:r>
              <a:rPr lang="fr-FR" dirty="0"/>
              <a:t>= les comportements du leader prédisent les comportements des subordonnés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634B483-BC80-4CE5-9DEC-8CC40A4B24B2}"/>
              </a:ext>
            </a:extLst>
          </p:cNvPr>
          <p:cNvSpPr txBox="1"/>
          <p:nvPr/>
        </p:nvSpPr>
        <p:spPr>
          <a:xfrm>
            <a:off x="267940" y="2042268"/>
            <a:ext cx="42685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1- La </a:t>
            </a:r>
            <a:r>
              <a:rPr lang="fr-FR" b="1" dirty="0">
                <a:solidFill>
                  <a:srgbClr val="0070C0"/>
                </a:solidFill>
              </a:rPr>
              <a:t>qualité des relations membres-leader </a:t>
            </a:r>
          </a:p>
          <a:p>
            <a:pPr marL="800100" lvl="1" indent="-342900">
              <a:buAutoNum type="alphaUcParenR"/>
            </a:pPr>
            <a:r>
              <a:rPr lang="fr-FR" dirty="0"/>
              <a:t>Plutôt positives</a:t>
            </a:r>
          </a:p>
          <a:p>
            <a:pPr marL="800100" lvl="1" indent="-342900">
              <a:buAutoNum type="alphaUcParenR"/>
            </a:pPr>
            <a:r>
              <a:rPr lang="fr-FR" dirty="0"/>
              <a:t>Plutôt négatives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DD5FD55-64FE-482C-9109-2D84F2D0D30F}"/>
              </a:ext>
            </a:extLst>
          </p:cNvPr>
          <p:cNvSpPr txBox="1"/>
          <p:nvPr/>
        </p:nvSpPr>
        <p:spPr>
          <a:xfrm>
            <a:off x="267940" y="3026832"/>
            <a:ext cx="872880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2- la </a:t>
            </a:r>
            <a:r>
              <a:rPr lang="fr-FR" b="1" dirty="0">
                <a:solidFill>
                  <a:srgbClr val="0070C0"/>
                </a:solidFill>
              </a:rPr>
              <a:t>structure de la tâche </a:t>
            </a:r>
            <a:r>
              <a:rPr lang="fr-FR" dirty="0"/>
              <a:t>: la clarté et la précision de la tâche (présentée aux subordonnés)</a:t>
            </a:r>
          </a:p>
          <a:p>
            <a:endParaRPr lang="fr-FR" dirty="0"/>
          </a:p>
          <a:p>
            <a:pPr marL="800100" lvl="1" indent="-342900">
              <a:buAutoNum type="alphaUcParenR"/>
            </a:pPr>
            <a:r>
              <a:rPr lang="fr-FR" dirty="0"/>
              <a:t>Plutôt positives</a:t>
            </a:r>
          </a:p>
          <a:p>
            <a:pPr marL="800100" lvl="1" indent="-342900">
              <a:buAutoNum type="alphaUcParenR"/>
            </a:pPr>
            <a:r>
              <a:rPr lang="fr-FR" dirty="0"/>
              <a:t>Plutôt négatives</a:t>
            </a:r>
          </a:p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BBA7773-5FF8-425C-8179-1A278F6595AA}"/>
              </a:ext>
            </a:extLst>
          </p:cNvPr>
          <p:cNvSpPr txBox="1"/>
          <p:nvPr/>
        </p:nvSpPr>
        <p:spPr>
          <a:xfrm>
            <a:off x="267940" y="4698662"/>
            <a:ext cx="865147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3- </a:t>
            </a:r>
            <a:r>
              <a:rPr lang="fr-FR" b="1" dirty="0">
                <a:solidFill>
                  <a:srgbClr val="0070C0"/>
                </a:solidFill>
              </a:rPr>
              <a:t>le pouvoir de la position du leader</a:t>
            </a:r>
          </a:p>
          <a:p>
            <a:r>
              <a:rPr lang="fr-FR" dirty="0"/>
              <a:t>	= la quantité de pouvoir réelle du leader</a:t>
            </a:r>
          </a:p>
          <a:p>
            <a:endParaRPr lang="fr-FR" dirty="0"/>
          </a:p>
          <a:p>
            <a:pPr marL="800100" lvl="1" indent="-342900">
              <a:buAutoNum type="alphaUcParenR"/>
            </a:pPr>
            <a:r>
              <a:rPr lang="fr-FR" dirty="0"/>
              <a:t>pouvoir fort</a:t>
            </a:r>
          </a:p>
          <a:p>
            <a:pPr marL="800100" lvl="1" indent="-342900">
              <a:buAutoNum type="alphaUcParenR"/>
            </a:pPr>
            <a:r>
              <a:rPr lang="fr-FR" dirty="0"/>
              <a:t>pouvoir faible</a:t>
            </a:r>
          </a:p>
          <a:p>
            <a:endParaRPr lang="fr-FR" dirty="0"/>
          </a:p>
          <a:p>
            <a:r>
              <a:rPr lang="fr-FR" dirty="0"/>
              <a:t>	Exemple : le leader peut </a:t>
            </a:r>
            <a:r>
              <a:rPr lang="fr-FR" b="1" dirty="0">
                <a:solidFill>
                  <a:srgbClr val="0070C0"/>
                </a:solidFill>
              </a:rPr>
              <a:t>réellement</a:t>
            </a:r>
            <a:r>
              <a:rPr lang="fr-FR" dirty="0"/>
              <a:t> attribuer des récompenses ou des sanctions</a:t>
            </a:r>
          </a:p>
        </p:txBody>
      </p:sp>
      <p:sp>
        <p:nvSpPr>
          <p:cNvPr id="2" name="Accolade fermante 1">
            <a:extLst>
              <a:ext uri="{FF2B5EF4-FFF2-40B4-BE49-F238E27FC236}">
                <a16:creationId xmlns:a16="http://schemas.microsoft.com/office/drawing/2014/main" id="{E3C66A03-2429-4AEF-AFAA-A375C651F4AE}"/>
              </a:ext>
            </a:extLst>
          </p:cNvPr>
          <p:cNvSpPr/>
          <p:nvPr/>
        </p:nvSpPr>
        <p:spPr>
          <a:xfrm>
            <a:off x="8990330" y="2114313"/>
            <a:ext cx="514736" cy="4513277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CBDB9C6-255E-41AB-894A-9F6E72AFC9BD}"/>
              </a:ext>
            </a:extLst>
          </p:cNvPr>
          <p:cNvSpPr/>
          <p:nvPr/>
        </p:nvSpPr>
        <p:spPr>
          <a:xfrm>
            <a:off x="9531879" y="4047785"/>
            <a:ext cx="25585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Opérationnalisation </a:t>
            </a:r>
          </a:p>
          <a:p>
            <a:pPr algn="ctr"/>
            <a:r>
              <a:rPr lang="fr-FR" b="1" dirty="0">
                <a:solidFill>
                  <a:srgbClr val="FF0000"/>
                </a:solidFill>
              </a:rPr>
              <a:t>du contexte situationnel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828941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FB49BCC-A258-4FBC-A1CD-C958EE940DA4}"/>
              </a:ext>
            </a:extLst>
          </p:cNvPr>
          <p:cNvSpPr txBox="1"/>
          <p:nvPr/>
        </p:nvSpPr>
        <p:spPr>
          <a:xfrm>
            <a:off x="654341" y="461395"/>
            <a:ext cx="6166881" cy="230832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Exemples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Si leader 		=&gt; bonnes relations leaders-membres</a:t>
            </a:r>
          </a:p>
          <a:p>
            <a:r>
              <a:rPr lang="fr-FR" dirty="0"/>
              <a:t>		=&gt; donne des tâches hautement structurées</a:t>
            </a:r>
          </a:p>
          <a:p>
            <a:r>
              <a:rPr lang="fr-FR" dirty="0"/>
              <a:t>		=&gt; position de pouvoir forte</a:t>
            </a:r>
          </a:p>
          <a:p>
            <a:endParaRPr lang="fr-FR" dirty="0"/>
          </a:p>
          <a:p>
            <a:r>
              <a:rPr lang="fr-FR" dirty="0"/>
              <a:t>Alors 		</a:t>
            </a:r>
            <a:r>
              <a:rPr lang="fr-FR" b="1" dirty="0">
                <a:solidFill>
                  <a:srgbClr val="0070C0"/>
                </a:solidFill>
              </a:rPr>
              <a:t>situation de contrôle </a:t>
            </a:r>
            <a:r>
              <a:rPr lang="fr-FR" dirty="0"/>
              <a:t>très </a:t>
            </a:r>
            <a:r>
              <a:rPr lang="fr-FR" dirty="0">
                <a:solidFill>
                  <a:srgbClr val="FF0000"/>
                </a:solidFill>
              </a:rPr>
              <a:t>élevées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551B966-B976-48BE-9890-66ACDA0EF1CD}"/>
              </a:ext>
            </a:extLst>
          </p:cNvPr>
          <p:cNvSpPr txBox="1"/>
          <p:nvPr/>
        </p:nvSpPr>
        <p:spPr>
          <a:xfrm>
            <a:off x="654341" y="3608375"/>
            <a:ext cx="6142451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Si leader 		=&gt; mauvaise relations leaders-membres</a:t>
            </a:r>
          </a:p>
          <a:p>
            <a:r>
              <a:rPr lang="fr-FR" dirty="0"/>
              <a:t>		=&gt; donne des tâches faiblement structurées</a:t>
            </a:r>
          </a:p>
          <a:p>
            <a:r>
              <a:rPr lang="fr-FR" dirty="0"/>
              <a:t>		=&gt; position de pouvoir faible</a:t>
            </a:r>
          </a:p>
          <a:p>
            <a:endParaRPr lang="fr-FR" dirty="0"/>
          </a:p>
          <a:p>
            <a:r>
              <a:rPr lang="fr-FR" dirty="0"/>
              <a:t>Alors 		 </a:t>
            </a:r>
            <a:r>
              <a:rPr lang="fr-FR" b="1" dirty="0">
                <a:solidFill>
                  <a:srgbClr val="0070C0"/>
                </a:solidFill>
              </a:rPr>
              <a:t>situation de contrôle </a:t>
            </a:r>
            <a:r>
              <a:rPr lang="fr-FR" dirty="0"/>
              <a:t>très </a:t>
            </a:r>
            <a:r>
              <a:rPr lang="fr-FR" dirty="0">
                <a:solidFill>
                  <a:srgbClr val="FF0000"/>
                </a:solidFill>
              </a:rPr>
              <a:t>faible</a:t>
            </a:r>
          </a:p>
        </p:txBody>
      </p:sp>
    </p:spTree>
    <p:extLst>
      <p:ext uri="{BB962C8B-B14F-4D97-AF65-F5344CB8AC3E}">
        <p14:creationId xmlns:p14="http://schemas.microsoft.com/office/powerpoint/2010/main" val="31597924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1F61263-18CD-4C07-B4BD-8E585CA053DF}"/>
              </a:ext>
            </a:extLst>
          </p:cNvPr>
          <p:cNvSpPr txBox="1"/>
          <p:nvPr/>
        </p:nvSpPr>
        <p:spPr>
          <a:xfrm>
            <a:off x="771787" y="562062"/>
            <a:ext cx="2845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Conséquences</a:t>
            </a:r>
            <a:r>
              <a:rPr lang="fr-FR" dirty="0"/>
              <a:t> selon </a:t>
            </a:r>
            <a:r>
              <a:rPr lang="fr-FR" dirty="0" err="1"/>
              <a:t>Fiedler</a:t>
            </a:r>
            <a:r>
              <a:rPr lang="fr-FR" dirty="0"/>
              <a:t>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65D9D47-BCBC-4DA7-9505-08F7D2EED68C}"/>
              </a:ext>
            </a:extLst>
          </p:cNvPr>
          <p:cNvSpPr txBox="1"/>
          <p:nvPr/>
        </p:nvSpPr>
        <p:spPr>
          <a:xfrm>
            <a:off x="771787" y="1310080"/>
            <a:ext cx="61437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performances du leader (son leadership) sera donc fonction</a:t>
            </a:r>
          </a:p>
          <a:p>
            <a:endParaRPr lang="fr-FR" dirty="0"/>
          </a:p>
          <a:p>
            <a:r>
              <a:rPr lang="fr-FR" dirty="0"/>
              <a:t>	- son score au LPC</a:t>
            </a:r>
          </a:p>
          <a:p>
            <a:r>
              <a:rPr lang="fr-FR" dirty="0"/>
              <a:t>	- du type de situation de travail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A0ECBA5-3B53-4875-801B-BA7121E1DC91}"/>
              </a:ext>
            </a:extLst>
          </p:cNvPr>
          <p:cNvSpPr txBox="1"/>
          <p:nvPr/>
        </p:nvSpPr>
        <p:spPr>
          <a:xfrm>
            <a:off x="741288" y="2889095"/>
            <a:ext cx="8700459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Si 	supérieur hiérarchique =	score faible au LPC (attention inversion de l’échelle)</a:t>
            </a:r>
          </a:p>
          <a:p>
            <a:r>
              <a:rPr lang="fr-FR" dirty="0"/>
              <a:t>				(donc leader « cool »)</a:t>
            </a:r>
          </a:p>
          <a:p>
            <a:r>
              <a:rPr lang="fr-FR" dirty="0"/>
              <a:t>Alors 	leadership </a:t>
            </a:r>
            <a:r>
              <a:rPr lang="fr-FR" b="1" dirty="0">
                <a:solidFill>
                  <a:srgbClr val="0070C0"/>
                </a:solidFill>
              </a:rPr>
              <a:t>fort</a:t>
            </a:r>
            <a:r>
              <a:rPr lang="fr-FR" dirty="0"/>
              <a:t> </a:t>
            </a:r>
          </a:p>
          <a:p>
            <a:r>
              <a:rPr lang="fr-FR" dirty="0"/>
              <a:t>	que le contrôle situationnel soit fort </a:t>
            </a:r>
            <a:r>
              <a:rPr lang="fr-FR" b="1" dirty="0">
                <a:solidFill>
                  <a:srgbClr val="0070C0"/>
                </a:solidFill>
              </a:rPr>
              <a:t>ou</a:t>
            </a:r>
            <a:r>
              <a:rPr lang="fr-FR" dirty="0"/>
              <a:t> faible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BF08C2-47C1-4EB2-BC62-BA7EAF5A64CE}"/>
              </a:ext>
            </a:extLst>
          </p:cNvPr>
          <p:cNvSpPr/>
          <p:nvPr/>
        </p:nvSpPr>
        <p:spPr>
          <a:xfrm>
            <a:off x="771786" y="4569797"/>
            <a:ext cx="6534177" cy="14773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dirty="0"/>
              <a:t>Si 	supérieur hiérarchique =	score fort au LPC (pas cool)</a:t>
            </a:r>
          </a:p>
          <a:p>
            <a:endParaRPr lang="fr-FR" dirty="0"/>
          </a:p>
          <a:p>
            <a:r>
              <a:rPr lang="fr-FR" dirty="0"/>
              <a:t>Alors 	performances correctes ou leadership acceptable</a:t>
            </a:r>
          </a:p>
          <a:p>
            <a:r>
              <a:rPr lang="fr-FR" dirty="0"/>
              <a:t>	</a:t>
            </a:r>
          </a:p>
          <a:p>
            <a:r>
              <a:rPr lang="fr-FR" dirty="0"/>
              <a:t>Si 	</a:t>
            </a:r>
            <a:r>
              <a:rPr lang="fr-FR" b="1" dirty="0"/>
              <a:t>au moins </a:t>
            </a:r>
            <a:r>
              <a:rPr lang="fr-FR" dirty="0"/>
              <a:t>un contrôle situationnel « </a:t>
            </a:r>
            <a:r>
              <a:rPr lang="fr-FR" b="1" dirty="0"/>
              <a:t>modéré</a:t>
            </a:r>
            <a:r>
              <a:rPr lang="fr-FR" dirty="0"/>
              <a:t> »</a:t>
            </a:r>
          </a:p>
        </p:txBody>
      </p:sp>
    </p:spTree>
    <p:extLst>
      <p:ext uri="{BB962C8B-B14F-4D97-AF65-F5344CB8AC3E}">
        <p14:creationId xmlns:p14="http://schemas.microsoft.com/office/powerpoint/2010/main" val="1352404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6F3ED9F-A4CF-404F-971A-BCAC0D596FB6}"/>
              </a:ext>
            </a:extLst>
          </p:cNvPr>
          <p:cNvSpPr txBox="1"/>
          <p:nvPr/>
        </p:nvSpPr>
        <p:spPr>
          <a:xfrm>
            <a:off x="1006679" y="383939"/>
            <a:ext cx="5844549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La théorie chemin-but (Path-goal </a:t>
            </a:r>
            <a:r>
              <a:rPr lang="fr-FR" dirty="0" err="1"/>
              <a:t>theory</a:t>
            </a:r>
            <a:r>
              <a:rPr lang="fr-FR" dirty="0"/>
              <a:t>  : House et Mitchell)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3F29CC1-F0EA-46FD-B1C9-A7595CF76000}"/>
              </a:ext>
            </a:extLst>
          </p:cNvPr>
          <p:cNvSpPr txBox="1"/>
          <p:nvPr/>
        </p:nvSpPr>
        <p:spPr>
          <a:xfrm>
            <a:off x="1006679" y="1793288"/>
            <a:ext cx="1180730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Principe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4F9B621-35FB-4962-8DE9-94F00F6696BF}"/>
              </a:ext>
            </a:extLst>
          </p:cNvPr>
          <p:cNvSpPr txBox="1"/>
          <p:nvPr/>
        </p:nvSpPr>
        <p:spPr>
          <a:xfrm>
            <a:off x="3020720" y="1778318"/>
            <a:ext cx="5975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1"/>
                </a:solidFill>
              </a:rPr>
              <a:t>Performance et satisfaction </a:t>
            </a:r>
            <a:r>
              <a:rPr lang="fr-FR" dirty="0"/>
              <a:t>(subordonnés) = </a:t>
            </a:r>
            <a:r>
              <a:rPr lang="fr-FR" b="1" dirty="0">
                <a:solidFill>
                  <a:srgbClr val="FF0000"/>
                </a:solidFill>
              </a:rPr>
              <a:t>interaction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0D9B757-B2D1-45C3-AF74-4C6181D93082}"/>
              </a:ext>
            </a:extLst>
          </p:cNvPr>
          <p:cNvSpPr txBox="1"/>
          <p:nvPr/>
        </p:nvSpPr>
        <p:spPr>
          <a:xfrm>
            <a:off x="2355501" y="2666378"/>
            <a:ext cx="314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Caractéristiques de la situation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341B9CD-FEA5-4011-8CAD-693D6D938A25}"/>
              </a:ext>
            </a:extLst>
          </p:cNvPr>
          <p:cNvSpPr txBox="1"/>
          <p:nvPr/>
        </p:nvSpPr>
        <p:spPr>
          <a:xfrm>
            <a:off x="7111827" y="2642013"/>
            <a:ext cx="3592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Caractéristiques des subordonnés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2EC38F3-8BC9-4E1E-84C2-10F54DA5AADE}"/>
              </a:ext>
            </a:extLst>
          </p:cNvPr>
          <p:cNvSpPr txBox="1"/>
          <p:nvPr/>
        </p:nvSpPr>
        <p:spPr>
          <a:xfrm>
            <a:off x="3928953" y="3908800"/>
            <a:ext cx="5403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Caractéristiques (styles) des supérieurs hiérarchiques</a:t>
            </a:r>
          </a:p>
        </p:txBody>
      </p:sp>
      <p:sp>
        <p:nvSpPr>
          <p:cNvPr id="8" name="Flèche : double flèche verticale 7">
            <a:extLst>
              <a:ext uri="{FF2B5EF4-FFF2-40B4-BE49-F238E27FC236}">
                <a16:creationId xmlns:a16="http://schemas.microsoft.com/office/drawing/2014/main" id="{98D1F2F1-CA13-4C75-9668-CEB244EFB756}"/>
              </a:ext>
            </a:extLst>
          </p:cNvPr>
          <p:cNvSpPr/>
          <p:nvPr/>
        </p:nvSpPr>
        <p:spPr>
          <a:xfrm rot="18794334">
            <a:off x="4969318" y="2948556"/>
            <a:ext cx="371733" cy="1159781"/>
          </a:xfrm>
          <a:prstGeom prst="upDownArrow">
            <a:avLst>
              <a:gd name="adj1" fmla="val 24643"/>
              <a:gd name="adj2" fmla="val 407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 : double flèche verticale 8">
            <a:extLst>
              <a:ext uri="{FF2B5EF4-FFF2-40B4-BE49-F238E27FC236}">
                <a16:creationId xmlns:a16="http://schemas.microsoft.com/office/drawing/2014/main" id="{D58620C8-6E1E-45F0-BDEB-863E1DD48675}"/>
              </a:ext>
            </a:extLst>
          </p:cNvPr>
          <p:cNvSpPr/>
          <p:nvPr/>
        </p:nvSpPr>
        <p:spPr>
          <a:xfrm rot="16200000">
            <a:off x="6019970" y="2326232"/>
            <a:ext cx="371733" cy="1127058"/>
          </a:xfrm>
          <a:prstGeom prst="upDownArrow">
            <a:avLst>
              <a:gd name="adj1" fmla="val 24643"/>
              <a:gd name="adj2" fmla="val 407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 : double flèche verticale 9">
            <a:extLst>
              <a:ext uri="{FF2B5EF4-FFF2-40B4-BE49-F238E27FC236}">
                <a16:creationId xmlns:a16="http://schemas.microsoft.com/office/drawing/2014/main" id="{F23D0B07-B00C-4FC6-BDCE-28F3C3396254}"/>
              </a:ext>
            </a:extLst>
          </p:cNvPr>
          <p:cNvSpPr/>
          <p:nvPr/>
        </p:nvSpPr>
        <p:spPr>
          <a:xfrm rot="2856915">
            <a:off x="7724144" y="2886388"/>
            <a:ext cx="371733" cy="1159781"/>
          </a:xfrm>
          <a:prstGeom prst="upDownArrow">
            <a:avLst>
              <a:gd name="adj1" fmla="val 24643"/>
              <a:gd name="adj2" fmla="val 407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12058A3B-D6AD-46C9-B63F-388046649CB1}"/>
              </a:ext>
            </a:extLst>
          </p:cNvPr>
          <p:cNvSpPr txBox="1"/>
          <p:nvPr/>
        </p:nvSpPr>
        <p:spPr>
          <a:xfrm>
            <a:off x="1006679" y="4893074"/>
            <a:ext cx="1180730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Postulat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FC2FB8-F387-4B52-8FEF-00658F62C1CD}"/>
              </a:ext>
            </a:extLst>
          </p:cNvPr>
          <p:cNvSpPr/>
          <p:nvPr/>
        </p:nvSpPr>
        <p:spPr>
          <a:xfrm>
            <a:off x="3020720" y="4834376"/>
            <a:ext cx="39305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supérieur hiérarchique peut développer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1FFBD5C-25D5-4613-83A5-C4DC0C53E51A}"/>
              </a:ext>
            </a:extLst>
          </p:cNvPr>
          <p:cNvSpPr/>
          <p:nvPr/>
        </p:nvSpPr>
        <p:spPr>
          <a:xfrm>
            <a:off x="6096000" y="5390620"/>
            <a:ext cx="12483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satisfaction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FD07A55-C827-4712-A5BB-3F4065DE0C79}"/>
              </a:ext>
            </a:extLst>
          </p:cNvPr>
          <p:cNvSpPr/>
          <p:nvPr/>
        </p:nvSpPr>
        <p:spPr>
          <a:xfrm>
            <a:off x="6145188" y="5839646"/>
            <a:ext cx="1203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motivation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A487F91-87A8-447E-B755-48F6B1C36BF8}"/>
              </a:ext>
            </a:extLst>
          </p:cNvPr>
          <p:cNvSpPr/>
          <p:nvPr/>
        </p:nvSpPr>
        <p:spPr>
          <a:xfrm>
            <a:off x="8650170" y="5575286"/>
            <a:ext cx="127098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fr-FR" dirty="0"/>
              <a:t>Comment ?</a:t>
            </a:r>
          </a:p>
        </p:txBody>
      </p:sp>
    </p:spTree>
    <p:extLst>
      <p:ext uri="{BB962C8B-B14F-4D97-AF65-F5344CB8AC3E}">
        <p14:creationId xmlns:p14="http://schemas.microsoft.com/office/powerpoint/2010/main" val="22043149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1F0D79E-B7A3-4CA6-913B-990EE8ACF0EE}"/>
              </a:ext>
            </a:extLst>
          </p:cNvPr>
          <p:cNvSpPr/>
          <p:nvPr/>
        </p:nvSpPr>
        <p:spPr>
          <a:xfrm>
            <a:off x="1253592" y="513045"/>
            <a:ext cx="1920847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fr-FR" dirty="0"/>
              <a:t>Méthode générale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6CE84DE-D885-4B1C-925A-405AAF50B578}"/>
              </a:ext>
            </a:extLst>
          </p:cNvPr>
          <p:cNvSpPr/>
          <p:nvPr/>
        </p:nvSpPr>
        <p:spPr>
          <a:xfrm>
            <a:off x="3802962" y="513045"/>
            <a:ext cx="3038524" cy="9233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fr-FR" dirty="0"/>
              <a:t>1- Distribuer des récompenses</a:t>
            </a:r>
          </a:p>
          <a:p>
            <a:endParaRPr lang="fr-FR" dirty="0"/>
          </a:p>
          <a:p>
            <a:r>
              <a:rPr lang="fr-FR" dirty="0"/>
              <a:t>Si </a:t>
            </a:r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/>
              <a:t>bonnes performances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216584E-3B45-4716-A59A-6FDC12AB3F8B}"/>
              </a:ext>
            </a:extLst>
          </p:cNvPr>
          <p:cNvSpPr/>
          <p:nvPr/>
        </p:nvSpPr>
        <p:spPr>
          <a:xfrm>
            <a:off x="3802962" y="1933472"/>
            <a:ext cx="5620513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2- En aidant </a:t>
            </a:r>
            <a:r>
              <a:rPr lang="fr-FR" dirty="0"/>
              <a:t>les subordonnés à réaliser les buts à atteindre</a:t>
            </a:r>
          </a:p>
          <a:p>
            <a:r>
              <a:rPr lang="fr-FR" dirty="0"/>
              <a:t>(cf. théorie des attentes)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DA1B38-F593-4900-87E4-C88BE8F2E0EE}"/>
              </a:ext>
            </a:extLst>
          </p:cNvPr>
          <p:cNvSpPr/>
          <p:nvPr/>
        </p:nvSpPr>
        <p:spPr>
          <a:xfrm>
            <a:off x="1253592" y="3151193"/>
            <a:ext cx="1145185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fr-FR" dirty="0"/>
              <a:t>Technique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29F25C-9554-49A9-8842-8CA0E4F4D017}"/>
              </a:ext>
            </a:extLst>
          </p:cNvPr>
          <p:cNvSpPr/>
          <p:nvPr/>
        </p:nvSpPr>
        <p:spPr>
          <a:xfrm>
            <a:off x="3802962" y="3151193"/>
            <a:ext cx="3192412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fr-FR" dirty="0"/>
              <a:t>Choix entre 4 styles de direction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CB379C-7BC4-47D8-92E0-FB55EEC5F704}"/>
              </a:ext>
            </a:extLst>
          </p:cNvPr>
          <p:cNvSpPr/>
          <p:nvPr/>
        </p:nvSpPr>
        <p:spPr>
          <a:xfrm>
            <a:off x="3802962" y="4274288"/>
            <a:ext cx="6722481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accent1"/>
                </a:solidFill>
              </a:rPr>
              <a:t>En fonction </a:t>
            </a:r>
            <a:r>
              <a:rPr lang="fr-FR" b="1" dirty="0">
                <a:solidFill>
                  <a:schemeClr val="accent1"/>
                </a:solidFill>
                <a:sym typeface="Wingdings" panose="05000000000000000000" pitchFamily="2" charset="2"/>
              </a:rPr>
              <a:t> </a:t>
            </a:r>
            <a:r>
              <a:rPr lang="fr-FR" dirty="0"/>
              <a:t>des caractéristiques des subordonnés et de la situation</a:t>
            </a:r>
          </a:p>
        </p:txBody>
      </p:sp>
    </p:spTree>
    <p:extLst>
      <p:ext uri="{BB962C8B-B14F-4D97-AF65-F5344CB8AC3E}">
        <p14:creationId xmlns:p14="http://schemas.microsoft.com/office/powerpoint/2010/main" val="11920263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0FC77EB-9E14-42D8-A633-015501F08DB2}"/>
              </a:ext>
            </a:extLst>
          </p:cNvPr>
          <p:cNvSpPr txBox="1"/>
          <p:nvPr/>
        </p:nvSpPr>
        <p:spPr>
          <a:xfrm>
            <a:off x="896645" y="127472"/>
            <a:ext cx="197972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1- le style support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8D2B0CD-3542-4E76-8E5F-862528D79E47}"/>
              </a:ext>
            </a:extLst>
          </p:cNvPr>
          <p:cNvSpPr txBox="1"/>
          <p:nvPr/>
        </p:nvSpPr>
        <p:spPr>
          <a:xfrm>
            <a:off x="896645" y="704425"/>
            <a:ext cx="87607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Montrer une préoccupation pour les besoins et le bien être au travail des subordonnés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A0CF23D-05CB-405C-93DF-FC044A216DED}"/>
              </a:ext>
            </a:extLst>
          </p:cNvPr>
          <p:cNvSpPr txBox="1"/>
          <p:nvPr/>
        </p:nvSpPr>
        <p:spPr>
          <a:xfrm>
            <a:off x="896645" y="1281378"/>
            <a:ext cx="197972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2- le style directif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3F57BC5-BFC0-41CB-B7E9-957CA03CD8AF}"/>
              </a:ext>
            </a:extLst>
          </p:cNvPr>
          <p:cNvSpPr txBox="1"/>
          <p:nvPr/>
        </p:nvSpPr>
        <p:spPr>
          <a:xfrm>
            <a:off x="896645" y="1858331"/>
            <a:ext cx="876078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Structuration forte des tâches de travail</a:t>
            </a:r>
          </a:p>
          <a:p>
            <a:r>
              <a:rPr lang="fr-FR" dirty="0"/>
              <a:t>Et </a:t>
            </a:r>
          </a:p>
          <a:p>
            <a:r>
              <a:rPr lang="fr-FR" dirty="0"/>
              <a:t>explicitation forte des attentes (de l’organisation)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628E7EA-4E5C-448E-88A2-05961E8BF6A5}"/>
              </a:ext>
            </a:extLst>
          </p:cNvPr>
          <p:cNvSpPr txBox="1"/>
          <p:nvPr/>
        </p:nvSpPr>
        <p:spPr>
          <a:xfrm>
            <a:off x="896645" y="2989282"/>
            <a:ext cx="2493145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3- le style participatif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ECDD980-BB34-44D8-86BA-FD3FCC2CA620}"/>
              </a:ext>
            </a:extLst>
          </p:cNvPr>
          <p:cNvSpPr txBox="1"/>
          <p:nvPr/>
        </p:nvSpPr>
        <p:spPr>
          <a:xfrm>
            <a:off x="896645" y="3566235"/>
            <a:ext cx="876078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Consulter les subordonnés</a:t>
            </a:r>
          </a:p>
          <a:p>
            <a:r>
              <a:rPr lang="fr-FR" dirty="0"/>
              <a:t>Et </a:t>
            </a:r>
          </a:p>
          <a:p>
            <a:r>
              <a:rPr lang="fr-FR" dirty="0"/>
              <a:t>les faire participer (activement!) au processus de décision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D78C587-06C3-4325-835A-D029B3EBC6DE}"/>
              </a:ext>
            </a:extLst>
          </p:cNvPr>
          <p:cNvSpPr txBox="1"/>
          <p:nvPr/>
        </p:nvSpPr>
        <p:spPr>
          <a:xfrm>
            <a:off x="896645" y="4697186"/>
            <a:ext cx="2844555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4- le style orienté résultats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685F97F-1B34-40E7-A2E8-B748B0B79A37}"/>
              </a:ext>
            </a:extLst>
          </p:cNvPr>
          <p:cNvSpPr txBox="1"/>
          <p:nvPr/>
        </p:nvSpPr>
        <p:spPr>
          <a:xfrm>
            <a:off x="896645" y="5274136"/>
            <a:ext cx="10849993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Centrer le management sur l’exécution des tâches et du travail en général pour obtenir de bonnes performances</a:t>
            </a:r>
          </a:p>
          <a:p>
            <a:r>
              <a:rPr lang="fr-FR" dirty="0"/>
              <a:t>Et </a:t>
            </a:r>
          </a:p>
          <a:p>
            <a:r>
              <a:rPr lang="fr-FR" dirty="0"/>
              <a:t>Plus ajustement des objectifs du travail </a:t>
            </a:r>
            <a:r>
              <a:rPr lang="fr-FR" b="1" dirty="0">
                <a:solidFill>
                  <a:srgbClr val="0070C0"/>
                </a:solidFill>
              </a:rPr>
              <a:t>avec perspective de challenge </a:t>
            </a:r>
            <a:r>
              <a:rPr lang="fr-FR" dirty="0"/>
              <a:t>(toujours mieux!)</a:t>
            </a:r>
          </a:p>
          <a:p>
            <a:r>
              <a:rPr lang="fr-FR" dirty="0"/>
              <a:t>Et</a:t>
            </a:r>
          </a:p>
          <a:p>
            <a:r>
              <a:rPr lang="fr-FR" dirty="0"/>
              <a:t>insister sur niveau élevé de performance</a:t>
            </a:r>
          </a:p>
        </p:txBody>
      </p:sp>
    </p:spTree>
    <p:extLst>
      <p:ext uri="{BB962C8B-B14F-4D97-AF65-F5344CB8AC3E}">
        <p14:creationId xmlns:p14="http://schemas.microsoft.com/office/powerpoint/2010/main" val="15233650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A59CA8-D9CE-471C-91D0-7A77EA200DA7}"/>
              </a:ext>
            </a:extLst>
          </p:cNvPr>
          <p:cNvSpPr/>
          <p:nvPr/>
        </p:nvSpPr>
        <p:spPr>
          <a:xfrm>
            <a:off x="756442" y="513044"/>
            <a:ext cx="367716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dirty="0"/>
              <a:t>Les caractéristiques des subordonnés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4027AB4-0D9E-4594-B2AF-BDA19AD15144}"/>
              </a:ext>
            </a:extLst>
          </p:cNvPr>
          <p:cNvSpPr/>
          <p:nvPr/>
        </p:nvSpPr>
        <p:spPr>
          <a:xfrm>
            <a:off x="6096000" y="513044"/>
            <a:ext cx="4323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Au moins </a:t>
            </a:r>
            <a:r>
              <a:rPr lang="fr-FR" b="1" dirty="0">
                <a:solidFill>
                  <a:srgbClr val="FF0000"/>
                </a:solidFill>
              </a:rPr>
              <a:t>deux variables </a:t>
            </a:r>
            <a:r>
              <a:rPr lang="fr-FR" dirty="0"/>
              <a:t>de « personnalité »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98EA720-5FE3-4064-B313-1FD166BD079F}"/>
              </a:ext>
            </a:extLst>
          </p:cNvPr>
          <p:cNvSpPr/>
          <p:nvPr/>
        </p:nvSpPr>
        <p:spPr>
          <a:xfrm>
            <a:off x="1164815" y="1196625"/>
            <a:ext cx="5247655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dirty="0"/>
              <a:t>1- Le point de contrôle (cf. théorie du locus of control)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D08E1C-A2C4-4EAD-9434-C98C3E0F66B0}"/>
              </a:ext>
            </a:extLst>
          </p:cNvPr>
          <p:cNvSpPr/>
          <p:nvPr/>
        </p:nvSpPr>
        <p:spPr>
          <a:xfrm>
            <a:off x="1237316" y="3867536"/>
            <a:ext cx="347723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dirty="0"/>
              <a:t>2- L’auto-perception (performance)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0984C1-7633-4BAB-B4F5-E08FD806EC87}"/>
              </a:ext>
            </a:extLst>
          </p:cNvPr>
          <p:cNvSpPr/>
          <p:nvPr/>
        </p:nvSpPr>
        <p:spPr>
          <a:xfrm>
            <a:off x="1237316" y="2022016"/>
            <a:ext cx="91731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La mesure selon laquelle le subordonné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croit contrôler </a:t>
            </a:r>
            <a:r>
              <a:rPr lang="fr-FR" dirty="0"/>
              <a:t>les récompenses dans sa vie et au travail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C0CD7D9-DFE9-4F31-8A61-4997C726C78B}"/>
              </a:ext>
            </a:extLst>
          </p:cNvPr>
          <p:cNvSpPr/>
          <p:nvPr/>
        </p:nvSpPr>
        <p:spPr>
          <a:xfrm>
            <a:off x="1237316" y="2540842"/>
            <a:ext cx="81518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Point 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externe</a:t>
            </a:r>
            <a:r>
              <a:rPr lang="fr-FR" dirty="0"/>
              <a:t> : 	les récompenses sont contrôlées par d’autres ou l’environnement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68966A9-51A5-4D4E-9047-56292BA3A8E0}"/>
              </a:ext>
            </a:extLst>
          </p:cNvPr>
          <p:cNvSpPr/>
          <p:nvPr/>
        </p:nvSpPr>
        <p:spPr>
          <a:xfrm>
            <a:off x="1237316" y="3164044"/>
            <a:ext cx="85782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Point 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interne</a:t>
            </a:r>
            <a:r>
              <a:rPr lang="fr-FR" dirty="0"/>
              <a:t> : 	les récompenses sont les conséquences de ses efforts, de actions, etc.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FF0D2E-DE7A-44B5-9B7D-86E3B87E642F}"/>
              </a:ext>
            </a:extLst>
          </p:cNvPr>
          <p:cNvSpPr/>
          <p:nvPr/>
        </p:nvSpPr>
        <p:spPr>
          <a:xfrm>
            <a:off x="1164815" y="4673016"/>
            <a:ext cx="88605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La mesure selon laquelle les salariés croient qu’ils sont </a:t>
            </a:r>
            <a:r>
              <a:rPr lang="fr-FR" b="1" dirty="0">
                <a:solidFill>
                  <a:srgbClr val="FF0000"/>
                </a:solidFill>
              </a:rPr>
              <a:t>capables</a:t>
            </a:r>
            <a:r>
              <a:rPr lang="fr-FR" dirty="0"/>
              <a:t> (ou non) de réaliser la tâche</a:t>
            </a:r>
          </a:p>
          <a:p>
            <a:r>
              <a:rPr lang="fr-FR" dirty="0"/>
              <a:t>(cf. aussi sentiment d’auto-efficacité)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6DAAB2-F257-43EC-B9F0-35F903AFA585}"/>
              </a:ext>
            </a:extLst>
          </p:cNvPr>
          <p:cNvSpPr/>
          <p:nvPr/>
        </p:nvSpPr>
        <p:spPr>
          <a:xfrm>
            <a:off x="669145" y="5757555"/>
            <a:ext cx="3444148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dirty="0"/>
              <a:t>Les caractéristiques situationnelles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EC9EF0C-15A7-4EF3-9614-F5CDEA9AECA9}"/>
              </a:ext>
            </a:extLst>
          </p:cNvPr>
          <p:cNvSpPr/>
          <p:nvPr/>
        </p:nvSpPr>
        <p:spPr>
          <a:xfrm>
            <a:off x="1086395" y="6117970"/>
            <a:ext cx="4382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Structure de la tâche, danger, répétition, etc.</a:t>
            </a:r>
          </a:p>
        </p:txBody>
      </p:sp>
    </p:spTree>
    <p:extLst>
      <p:ext uri="{BB962C8B-B14F-4D97-AF65-F5344CB8AC3E}">
        <p14:creationId xmlns:p14="http://schemas.microsoft.com/office/powerpoint/2010/main" val="2765924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19BB295-B04C-465F-ACF3-B139A91A6C88}"/>
              </a:ext>
            </a:extLst>
          </p:cNvPr>
          <p:cNvSpPr txBox="1"/>
          <p:nvPr/>
        </p:nvSpPr>
        <p:spPr>
          <a:xfrm>
            <a:off x="1180730" y="639192"/>
            <a:ext cx="7707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 priori	=&gt; le leader </a:t>
            </a:r>
            <a:r>
              <a:rPr lang="fr-FR" b="1" dirty="0">
                <a:solidFill>
                  <a:srgbClr val="FF0000"/>
                </a:solidFill>
              </a:rPr>
              <a:t>influence</a:t>
            </a:r>
            <a:r>
              <a:rPr lang="fr-FR" dirty="0"/>
              <a:t> positivement un groupe ou une équipe de travail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13C7733-686B-4F2D-B669-CB2FAB8F6762}"/>
              </a:ext>
            </a:extLst>
          </p:cNvPr>
          <p:cNvSpPr/>
          <p:nvPr/>
        </p:nvSpPr>
        <p:spPr>
          <a:xfrm>
            <a:off x="1103656" y="2294424"/>
            <a:ext cx="6958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Influence</a:t>
            </a:r>
            <a:r>
              <a:rPr lang="fr-FR" dirty="0"/>
              <a:t> sur différents individus d’un groupe voire de plusieurs groupes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DA0D8AB-DCF7-4912-A1A1-1273323C822D}"/>
              </a:ext>
            </a:extLst>
          </p:cNvPr>
          <p:cNvSpPr txBox="1"/>
          <p:nvPr/>
        </p:nvSpPr>
        <p:spPr>
          <a:xfrm>
            <a:off x="4693508" y="3429000"/>
            <a:ext cx="2282869" cy="16767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fr-FR" dirty="0"/>
              <a:t>1- Les croyances</a:t>
            </a:r>
          </a:p>
          <a:p>
            <a:pPr>
              <a:lnSpc>
                <a:spcPct val="200000"/>
              </a:lnSpc>
            </a:pPr>
            <a:r>
              <a:rPr lang="fr-FR" dirty="0"/>
              <a:t>2- Les comportements</a:t>
            </a:r>
          </a:p>
          <a:p>
            <a:pPr>
              <a:lnSpc>
                <a:spcPct val="200000"/>
              </a:lnSpc>
            </a:pPr>
            <a:r>
              <a:rPr lang="fr-FR" dirty="0"/>
              <a:t>« - La « motivation »</a:t>
            </a:r>
          </a:p>
        </p:txBody>
      </p:sp>
      <p:sp>
        <p:nvSpPr>
          <p:cNvPr id="6" name="Flèche : virage 5">
            <a:extLst>
              <a:ext uri="{FF2B5EF4-FFF2-40B4-BE49-F238E27FC236}">
                <a16:creationId xmlns:a16="http://schemas.microsoft.com/office/drawing/2014/main" id="{CF2EDC20-0B80-4988-9EEC-4511D44F4277}"/>
              </a:ext>
            </a:extLst>
          </p:cNvPr>
          <p:cNvSpPr/>
          <p:nvPr/>
        </p:nvSpPr>
        <p:spPr>
          <a:xfrm flipV="1">
            <a:off x="1580225" y="2840854"/>
            <a:ext cx="1455938" cy="1855433"/>
          </a:xfrm>
          <a:prstGeom prst="bentArrow">
            <a:avLst>
              <a:gd name="adj1" fmla="val 11111"/>
              <a:gd name="adj2" fmla="val 25000"/>
              <a:gd name="adj3" fmla="val 25000"/>
              <a:gd name="adj4" fmla="val 43750"/>
            </a:avLst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15E6B26-F6F7-4691-B948-B76DA23563E0}"/>
              </a:ext>
            </a:extLst>
          </p:cNvPr>
          <p:cNvSpPr txBox="1"/>
          <p:nvPr/>
        </p:nvSpPr>
        <p:spPr>
          <a:xfrm>
            <a:off x="3552505" y="5409320"/>
            <a:ext cx="47806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Si le leader influence les individus et les groupes</a:t>
            </a:r>
          </a:p>
          <a:p>
            <a:endParaRPr lang="fr-FR" dirty="0"/>
          </a:p>
          <a:p>
            <a:r>
              <a:rPr lang="fr-FR" dirty="0"/>
              <a:t>Alors 	=&gt; il détient </a:t>
            </a:r>
            <a:r>
              <a:rPr lang="fr-FR" b="1" dirty="0">
                <a:solidFill>
                  <a:srgbClr val="0070C0"/>
                </a:solidFill>
              </a:rPr>
              <a:t>un</a:t>
            </a:r>
            <a:r>
              <a:rPr lang="fr-FR" dirty="0"/>
              <a:t> </a:t>
            </a:r>
            <a:r>
              <a:rPr lang="fr-FR" b="1" dirty="0">
                <a:solidFill>
                  <a:srgbClr val="FF0000"/>
                </a:solidFill>
              </a:rPr>
              <a:t>pouvoir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274408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97E412-863D-4B17-8282-946D73B99144}"/>
              </a:ext>
            </a:extLst>
          </p:cNvPr>
          <p:cNvSpPr/>
          <p:nvPr/>
        </p:nvSpPr>
        <p:spPr>
          <a:xfrm>
            <a:off x="916240" y="468656"/>
            <a:ext cx="9231758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dirty="0"/>
              <a:t>Exemples : hypothèses et/ou recommandations de House et Mitchell (1974) pour leadership fort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6CACFCF-47D2-40A1-A99D-6B1332C7747F}"/>
              </a:ext>
            </a:extLst>
          </p:cNvPr>
          <p:cNvSpPr/>
          <p:nvPr/>
        </p:nvSpPr>
        <p:spPr>
          <a:xfrm>
            <a:off x="916240" y="1258768"/>
            <a:ext cx="9069214" cy="2031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dirty="0"/>
              <a:t>Si tâches = ennuyeuses, répétitives, dangereuses, stressantes, etc.</a:t>
            </a:r>
          </a:p>
          <a:p>
            <a:endParaRPr lang="fr-FR" dirty="0"/>
          </a:p>
          <a:p>
            <a:r>
              <a:rPr lang="fr-FR" dirty="0"/>
              <a:t>Le style </a:t>
            </a:r>
            <a:r>
              <a:rPr lang="fr-FR" b="1" dirty="0">
                <a:solidFill>
                  <a:schemeClr val="accent1"/>
                </a:solidFill>
              </a:rPr>
              <a:t>support</a:t>
            </a:r>
            <a:r>
              <a:rPr lang="fr-FR" dirty="0"/>
              <a:t> = +++</a:t>
            </a:r>
          </a:p>
          <a:p>
            <a:r>
              <a:rPr lang="fr-FR" dirty="0"/>
              <a:t>Subordonnés doivent gérer ces situations « négatives »</a:t>
            </a:r>
          </a:p>
          <a:p>
            <a:endParaRPr lang="fr-FR" dirty="0"/>
          </a:p>
          <a:p>
            <a:r>
              <a:rPr lang="fr-FR" dirty="0"/>
              <a:t>Alors 	le supérieur « </a:t>
            </a:r>
            <a:r>
              <a:rPr lang="fr-FR" b="1" dirty="0"/>
              <a:t>support</a:t>
            </a:r>
            <a:r>
              <a:rPr lang="fr-FR" dirty="0"/>
              <a:t> » fera augmenter leur estime de soi et diminuer inquiétude (!)</a:t>
            </a:r>
          </a:p>
          <a:p>
            <a:r>
              <a:rPr lang="fr-FR" dirty="0"/>
              <a:t>Donc	leadership ++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377494-142A-4FAE-8D91-A8EB94B0C2E4}"/>
              </a:ext>
            </a:extLst>
          </p:cNvPr>
          <p:cNvSpPr/>
          <p:nvPr/>
        </p:nvSpPr>
        <p:spPr>
          <a:xfrm>
            <a:off x="916240" y="3911264"/>
            <a:ext cx="5646097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dirty="0"/>
              <a:t>Si tâches = non structurée et subordonnés inexpérimentés</a:t>
            </a:r>
          </a:p>
          <a:p>
            <a:endParaRPr lang="fr-FR" dirty="0"/>
          </a:p>
          <a:p>
            <a:r>
              <a:rPr lang="fr-FR" dirty="0"/>
              <a:t>Le style </a:t>
            </a:r>
            <a:r>
              <a:rPr lang="fr-FR" b="1" dirty="0">
                <a:solidFill>
                  <a:schemeClr val="accent1"/>
                </a:solidFill>
              </a:rPr>
              <a:t>directif</a:t>
            </a:r>
            <a:r>
              <a:rPr lang="fr-FR" dirty="0"/>
              <a:t> = +++</a:t>
            </a:r>
          </a:p>
          <a:p>
            <a:r>
              <a:rPr lang="fr-FR" dirty="0"/>
              <a:t>Car</a:t>
            </a:r>
          </a:p>
          <a:p>
            <a:r>
              <a:rPr lang="fr-FR" dirty="0"/>
              <a:t>Subordonnés dans l’incertitude</a:t>
            </a:r>
          </a:p>
        </p:txBody>
      </p:sp>
    </p:spTree>
    <p:extLst>
      <p:ext uri="{BB962C8B-B14F-4D97-AF65-F5344CB8AC3E}">
        <p14:creationId xmlns:p14="http://schemas.microsoft.com/office/powerpoint/2010/main" val="37994450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14AD393-1CEB-4E73-8B80-3F8B05559D12}"/>
              </a:ext>
            </a:extLst>
          </p:cNvPr>
          <p:cNvSpPr/>
          <p:nvPr/>
        </p:nvSpPr>
        <p:spPr>
          <a:xfrm>
            <a:off x="800831" y="372767"/>
            <a:ext cx="4153573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fr-FR" dirty="0"/>
              <a:t>Synthèse des travaux de House et Mitchell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E65C38-35BE-4362-903F-08BEA239BF8F}"/>
              </a:ext>
            </a:extLst>
          </p:cNvPr>
          <p:cNvSpPr/>
          <p:nvPr/>
        </p:nvSpPr>
        <p:spPr>
          <a:xfrm>
            <a:off x="800831" y="1240474"/>
            <a:ext cx="42339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Théorie plus complexe que les précédentes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FAD4A8F-409A-4E24-B538-754A11CEDDA9}"/>
              </a:ext>
            </a:extLst>
          </p:cNvPr>
          <p:cNvSpPr/>
          <p:nvPr/>
        </p:nvSpPr>
        <p:spPr>
          <a:xfrm>
            <a:off x="800831" y="2219321"/>
            <a:ext cx="2842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Résultats de terrain (études)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5C6EF7-D5A8-49EA-878C-75385ADD9DCF}"/>
              </a:ext>
            </a:extLst>
          </p:cNvPr>
          <p:cNvSpPr/>
          <p:nvPr/>
        </p:nvSpPr>
        <p:spPr>
          <a:xfrm>
            <a:off x="4421486" y="2219321"/>
            <a:ext cx="17841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= mitigés (50/50)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621C52-3604-40ED-80AB-80C02CFE61DA}"/>
              </a:ext>
            </a:extLst>
          </p:cNvPr>
          <p:cNvSpPr/>
          <p:nvPr/>
        </p:nvSpPr>
        <p:spPr>
          <a:xfrm>
            <a:off x="1376614" y="3429000"/>
            <a:ext cx="960513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Résultats concluants </a:t>
            </a:r>
            <a:r>
              <a:rPr lang="fr-FR" dirty="0"/>
              <a:t>	</a:t>
            </a:r>
            <a:r>
              <a:rPr lang="fr-FR" b="1" dirty="0">
                <a:solidFill>
                  <a:srgbClr val="0070C0"/>
                </a:solidFill>
              </a:rPr>
              <a:t>si</a:t>
            </a:r>
            <a:r>
              <a:rPr lang="fr-FR" dirty="0"/>
              <a:t> organisation « stable » avec leaders et situations bien définies</a:t>
            </a:r>
          </a:p>
          <a:p>
            <a:endParaRPr lang="fr-FR" dirty="0"/>
          </a:p>
          <a:p>
            <a:r>
              <a:rPr lang="fr-FR" dirty="0"/>
              <a:t>Mais			organisation rarement stable ou uniforme sur ensemble entreprise, etc.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8999CA9-9291-4158-A2F7-D6BD7C81B3D1}"/>
              </a:ext>
            </a:extLst>
          </p:cNvPr>
          <p:cNvSpPr/>
          <p:nvPr/>
        </p:nvSpPr>
        <p:spPr>
          <a:xfrm>
            <a:off x="1335855" y="4971195"/>
            <a:ext cx="942193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De plus			certains </a:t>
            </a:r>
            <a:r>
              <a:rPr lang="fr-FR" b="1" dirty="0"/>
              <a:t>subordonnés préfèrent</a:t>
            </a:r>
            <a:r>
              <a:rPr lang="fr-FR" dirty="0"/>
              <a:t> tâches non structurées (Keller (1989)</a:t>
            </a:r>
          </a:p>
          <a:p>
            <a:endParaRPr lang="fr-FR" dirty="0"/>
          </a:p>
          <a:p>
            <a:r>
              <a:rPr lang="fr-FR" dirty="0"/>
              <a:t>Et dans ce cas		subordonnés n’adhèrent </a:t>
            </a:r>
            <a:r>
              <a:rPr lang="fr-FR" b="1" dirty="0"/>
              <a:t>pas à style directif</a:t>
            </a:r>
          </a:p>
        </p:txBody>
      </p:sp>
    </p:spTree>
    <p:extLst>
      <p:ext uri="{BB962C8B-B14F-4D97-AF65-F5344CB8AC3E}">
        <p14:creationId xmlns:p14="http://schemas.microsoft.com/office/powerpoint/2010/main" val="17951028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25CD201-DC47-4B25-B79F-E142AA68D58B}"/>
              </a:ext>
            </a:extLst>
          </p:cNvPr>
          <p:cNvSpPr txBox="1"/>
          <p:nvPr/>
        </p:nvSpPr>
        <p:spPr>
          <a:xfrm>
            <a:off x="1006679" y="383939"/>
            <a:ext cx="9396611" cy="40011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fr-FR" sz="2000" dirty="0"/>
              <a:t>La théorie de l’échange entre membre et leader (Leader-</a:t>
            </a:r>
            <a:r>
              <a:rPr lang="fr-FR" sz="2000" dirty="0" err="1"/>
              <a:t>Member</a:t>
            </a:r>
            <a:r>
              <a:rPr lang="fr-FR" sz="2000" dirty="0"/>
              <a:t> </a:t>
            </a:r>
            <a:r>
              <a:rPr lang="fr-FR" sz="2000" dirty="0" err="1"/>
              <a:t>eXchange</a:t>
            </a:r>
            <a:r>
              <a:rPr lang="fr-FR" sz="2000" dirty="0"/>
              <a:t> </a:t>
            </a:r>
            <a:r>
              <a:rPr lang="fr-FR" sz="2000" dirty="0" err="1"/>
              <a:t>theory</a:t>
            </a:r>
            <a:r>
              <a:rPr lang="fr-FR" sz="2000" dirty="0"/>
              <a:t>. LMX)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7C84D7A-D5DB-4EC5-8EF2-27BB1311C494}"/>
              </a:ext>
            </a:extLst>
          </p:cNvPr>
          <p:cNvSpPr txBox="1"/>
          <p:nvPr/>
        </p:nvSpPr>
        <p:spPr>
          <a:xfrm>
            <a:off x="1006678" y="1233996"/>
            <a:ext cx="10498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Postulat : fonctionnement optimal de l’organisation fondé sur la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dyade</a:t>
            </a:r>
            <a:r>
              <a:rPr lang="fr-FR" dirty="0"/>
              <a:t> subordonné/leader (</a:t>
            </a:r>
            <a:r>
              <a:rPr lang="fr-FR" dirty="0" err="1"/>
              <a:t>Dansereau</a:t>
            </a:r>
            <a:r>
              <a:rPr lang="fr-FR" dirty="0"/>
              <a:t> 1975)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11CCAC2-6A18-4C45-8EC5-57B053E57B33}"/>
              </a:ext>
            </a:extLst>
          </p:cNvPr>
          <p:cNvSpPr txBox="1"/>
          <p:nvPr/>
        </p:nvSpPr>
        <p:spPr>
          <a:xfrm>
            <a:off x="1006678" y="1972323"/>
            <a:ext cx="84746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hypothèse : 	une des limites des recherches sur leadership =</a:t>
            </a:r>
          </a:p>
          <a:p>
            <a:r>
              <a:rPr lang="fr-FR" dirty="0"/>
              <a:t>		</a:t>
            </a:r>
          </a:p>
          <a:p>
            <a:r>
              <a:rPr lang="fr-FR" dirty="0"/>
              <a:t>		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hypothèse implicite de l’homogénéité du groupe des subordonnés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4973D2-51F7-4FBD-9A2B-07345A3C9B1F}"/>
              </a:ext>
            </a:extLst>
          </p:cNvPr>
          <p:cNvSpPr/>
          <p:nvPr/>
        </p:nvSpPr>
        <p:spPr>
          <a:xfrm>
            <a:off x="864033" y="3743159"/>
            <a:ext cx="864454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Si</a:t>
            </a:r>
            <a:r>
              <a:rPr lang="fr-FR" dirty="0"/>
              <a:t> groupe des subordonnés 		= 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pas une unité cohérente et/unifiée</a:t>
            </a:r>
          </a:p>
          <a:p>
            <a:endParaRPr lang="fr-FR" dirty="0"/>
          </a:p>
          <a:p>
            <a:r>
              <a:rPr lang="fr-FR" dirty="0"/>
              <a:t>Alors  supérieur 			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doit traiter différemment </a:t>
            </a:r>
            <a:r>
              <a:rPr lang="fr-FR" dirty="0"/>
              <a:t>avec chaque subordonné</a:t>
            </a:r>
          </a:p>
          <a:p>
            <a:r>
              <a:rPr lang="fr-FR" dirty="0"/>
              <a:t>				ou </a:t>
            </a:r>
            <a:r>
              <a:rPr lang="fr-FR" b="1" dirty="0">
                <a:solidFill>
                  <a:srgbClr val="0070C0"/>
                </a:solidFill>
              </a:rPr>
              <a:t>sous groupe </a:t>
            </a:r>
            <a:r>
              <a:rPr lang="fr-FR" dirty="0"/>
              <a:t>de subordonnés</a:t>
            </a:r>
          </a:p>
        </p:txBody>
      </p:sp>
    </p:spTree>
    <p:extLst>
      <p:ext uri="{BB962C8B-B14F-4D97-AF65-F5344CB8AC3E}">
        <p14:creationId xmlns:p14="http://schemas.microsoft.com/office/powerpoint/2010/main" val="10365879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72FECFA-9501-4154-8F05-68BBC30AD8D0}"/>
              </a:ext>
            </a:extLst>
          </p:cNvPr>
          <p:cNvSpPr txBox="1"/>
          <p:nvPr/>
        </p:nvSpPr>
        <p:spPr>
          <a:xfrm>
            <a:off x="459736" y="358863"/>
            <a:ext cx="327586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Deux types de subordonnés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338321A-2D5D-4D50-9E9E-FC2DAE5FFB96}"/>
              </a:ext>
            </a:extLst>
          </p:cNvPr>
          <p:cNvSpPr txBox="1"/>
          <p:nvPr/>
        </p:nvSpPr>
        <p:spPr>
          <a:xfrm>
            <a:off x="459736" y="1386857"/>
            <a:ext cx="10267963" cy="2031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Le noyau	ou « endogroupe »		les subordonnés en qui leader a confiance							généralement des </a:t>
            </a:r>
            <a:r>
              <a:rPr lang="fr-FR" b="1" dirty="0"/>
              <a:t>membres influents/compétents </a:t>
            </a:r>
            <a:r>
              <a:rPr lang="fr-FR" dirty="0"/>
              <a:t>du groupe de subordonnés</a:t>
            </a:r>
          </a:p>
          <a:p>
            <a:endParaRPr lang="fr-FR" dirty="0"/>
          </a:p>
          <a:p>
            <a:r>
              <a:rPr lang="fr-FR" dirty="0"/>
              <a:t>Alors 				supérieur 	</a:t>
            </a:r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/>
              <a:t>traite subordonnés avec considération	</a:t>
            </a:r>
          </a:p>
          <a:p>
            <a:r>
              <a:rPr lang="fr-FR" dirty="0"/>
              <a:t>	</a:t>
            </a:r>
          </a:p>
          <a:p>
            <a:r>
              <a:rPr lang="fr-FR" dirty="0"/>
              <a:t>						</a:t>
            </a:r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/>
              <a:t>adopte style </a:t>
            </a:r>
            <a:r>
              <a:rPr lang="fr-FR" b="1" dirty="0">
                <a:solidFill>
                  <a:schemeClr val="accent1"/>
                </a:solidFill>
              </a:rPr>
              <a:t>participatif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1ED524F-3A3A-4DEA-B621-4209BCDEED6A}"/>
              </a:ext>
            </a:extLst>
          </p:cNvPr>
          <p:cNvSpPr txBox="1"/>
          <p:nvPr/>
        </p:nvSpPr>
        <p:spPr>
          <a:xfrm>
            <a:off x="459737" y="4169519"/>
            <a:ext cx="11487164" cy="25853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Le </a:t>
            </a:r>
            <a:r>
              <a:rPr lang="fr-FR" dirty="0" err="1"/>
              <a:t>hired</a:t>
            </a:r>
            <a:r>
              <a:rPr lang="fr-FR" dirty="0"/>
              <a:t>-hand ou « exogroupe »	les subordonnés 	</a:t>
            </a:r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/>
              <a:t>supervisés avec style </a:t>
            </a:r>
            <a:r>
              <a:rPr lang="fr-FR" b="1" dirty="0">
                <a:solidFill>
                  <a:schemeClr val="accent1"/>
                </a:solidFill>
              </a:rPr>
              <a:t>directif</a:t>
            </a:r>
          </a:p>
          <a:p>
            <a:r>
              <a:rPr lang="fr-FR" dirty="0"/>
              <a:t>				donc 		</a:t>
            </a:r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/>
              <a:t>peu de liberté de décision						</a:t>
            </a:r>
          </a:p>
          <a:p>
            <a:r>
              <a:rPr lang="fr-FR" b="1" dirty="0"/>
              <a:t>Évolution</a:t>
            </a:r>
            <a:r>
              <a:rPr lang="fr-FR" dirty="0"/>
              <a:t>	 possible			</a:t>
            </a:r>
            <a:r>
              <a:rPr lang="fr-FR" dirty="0">
                <a:sym typeface="Wingdings" panose="05000000000000000000" pitchFamily="2" charset="2"/>
              </a:rPr>
              <a:t></a:t>
            </a:r>
            <a:r>
              <a:rPr lang="fr-FR" dirty="0"/>
              <a:t>soit le subordonné préfère </a:t>
            </a:r>
            <a:r>
              <a:rPr lang="fr-FR" b="1" dirty="0"/>
              <a:t>rester</a:t>
            </a:r>
            <a:r>
              <a:rPr lang="fr-FR" dirty="0"/>
              <a:t> dans l’</a:t>
            </a:r>
            <a:r>
              <a:rPr lang="fr-FR" b="1" dirty="0">
                <a:solidFill>
                  <a:srgbClr val="FF0000"/>
                </a:solidFill>
              </a:rPr>
              <a:t>exo</a:t>
            </a:r>
            <a:r>
              <a:rPr lang="fr-FR" dirty="0"/>
              <a:t>groupe</a:t>
            </a:r>
          </a:p>
          <a:p>
            <a:r>
              <a:rPr lang="fr-FR" dirty="0"/>
              <a:t>				</a:t>
            </a:r>
          </a:p>
          <a:p>
            <a:r>
              <a:rPr lang="fr-FR" dirty="0"/>
              <a:t>				</a:t>
            </a:r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/>
              <a:t>soit il peut répondre aux sollicitations du leader pour faire partie de 					l’endogroupe</a:t>
            </a:r>
          </a:p>
          <a:p>
            <a:pPr lvl="2"/>
            <a:r>
              <a:rPr lang="fr-FR" dirty="0"/>
              <a:t> 			</a:t>
            </a:r>
          </a:p>
          <a:p>
            <a:pPr lvl="2"/>
            <a:r>
              <a:rPr lang="fr-FR" dirty="0"/>
              <a:t>			ex : devenir travailleur, faire des efforts (plus que le minimum attendu, etc.)</a:t>
            </a:r>
          </a:p>
        </p:txBody>
      </p:sp>
    </p:spTree>
    <p:extLst>
      <p:ext uri="{BB962C8B-B14F-4D97-AF65-F5344CB8AC3E}">
        <p14:creationId xmlns:p14="http://schemas.microsoft.com/office/powerpoint/2010/main" val="27256410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598DEA6-EB49-4D5F-A72A-60ADDB950433}"/>
              </a:ext>
            </a:extLst>
          </p:cNvPr>
          <p:cNvSpPr txBox="1"/>
          <p:nvPr/>
        </p:nvSpPr>
        <p:spPr>
          <a:xfrm>
            <a:off x="1074198" y="674703"/>
            <a:ext cx="810324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</a:t>
            </a:r>
            <a:r>
              <a:rPr lang="fr-FR" b="1" dirty="0">
                <a:solidFill>
                  <a:schemeClr val="accent1"/>
                </a:solidFill>
              </a:rPr>
              <a:t>membres du Noyau </a:t>
            </a:r>
            <a:r>
              <a:rPr lang="fr-FR" dirty="0"/>
              <a:t>(par rapport à exogroupe)</a:t>
            </a:r>
          </a:p>
          <a:p>
            <a:endParaRPr lang="fr-FR" dirty="0"/>
          </a:p>
          <a:p>
            <a:r>
              <a:rPr lang="fr-FR" dirty="0"/>
              <a:t>	</a:t>
            </a:r>
            <a:r>
              <a:rPr lang="fr-FR" b="1" dirty="0">
                <a:solidFill>
                  <a:schemeClr val="accent1"/>
                </a:solidFill>
              </a:rPr>
              <a:t>Plus satisfait </a:t>
            </a:r>
            <a:r>
              <a:rPr lang="fr-FR" dirty="0"/>
              <a:t>au travail</a:t>
            </a:r>
          </a:p>
          <a:p>
            <a:endParaRPr lang="fr-FR" dirty="0"/>
          </a:p>
          <a:p>
            <a:r>
              <a:rPr lang="fr-FR" dirty="0"/>
              <a:t>	</a:t>
            </a:r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/>
              <a:t>« 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pensent</a:t>
            </a:r>
            <a:r>
              <a:rPr lang="fr-FR" dirty="0"/>
              <a:t> » qu’ils ont de bonnes relations avec supérieur hiérarchiques</a:t>
            </a:r>
          </a:p>
          <a:p>
            <a:endParaRPr lang="fr-FR" dirty="0"/>
          </a:p>
          <a:p>
            <a:r>
              <a:rPr lang="fr-FR" dirty="0"/>
              <a:t>	</a:t>
            </a:r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/>
              <a:t>ne souhaitent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pas quitter le groupe </a:t>
            </a:r>
            <a:r>
              <a:rPr lang="fr-FR" dirty="0"/>
              <a:t>(</a:t>
            </a:r>
            <a:r>
              <a:rPr lang="fr-FR" dirty="0" err="1"/>
              <a:t>turn</a:t>
            </a:r>
            <a:r>
              <a:rPr lang="fr-FR" dirty="0"/>
              <a:t> over, mutation, etc.)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2D6236F-1198-45B5-91AB-F0A711B0BF4B}"/>
              </a:ext>
            </a:extLst>
          </p:cNvPr>
          <p:cNvSpPr txBox="1"/>
          <p:nvPr/>
        </p:nvSpPr>
        <p:spPr>
          <a:xfrm>
            <a:off x="3887949" y="3599442"/>
            <a:ext cx="2466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Une perception sociale !</a:t>
            </a:r>
          </a:p>
        </p:txBody>
      </p:sp>
      <p:sp>
        <p:nvSpPr>
          <p:cNvPr id="4" name="Flèche : bas 3">
            <a:extLst>
              <a:ext uri="{FF2B5EF4-FFF2-40B4-BE49-F238E27FC236}">
                <a16:creationId xmlns:a16="http://schemas.microsoft.com/office/drawing/2014/main" id="{0570C860-6642-4A9B-BEB5-BE10F953D3EA}"/>
              </a:ext>
            </a:extLst>
          </p:cNvPr>
          <p:cNvSpPr/>
          <p:nvPr/>
        </p:nvSpPr>
        <p:spPr>
          <a:xfrm>
            <a:off x="4838688" y="2987603"/>
            <a:ext cx="390618" cy="4083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00432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2A1E5DD-9694-4020-B3AB-A2E387C394CB}"/>
              </a:ext>
            </a:extLst>
          </p:cNvPr>
          <p:cNvSpPr/>
          <p:nvPr/>
        </p:nvSpPr>
        <p:spPr>
          <a:xfrm>
            <a:off x="782617" y="512081"/>
            <a:ext cx="464499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fr-FR" dirty="0"/>
              <a:t>La contribution forte de la théorie de l’échange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529FC92-2C7F-43AA-8734-363B9EDC160B}"/>
              </a:ext>
            </a:extLst>
          </p:cNvPr>
          <p:cNvSpPr/>
          <p:nvPr/>
        </p:nvSpPr>
        <p:spPr>
          <a:xfrm>
            <a:off x="5751028" y="512081"/>
            <a:ext cx="5589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Focalisation sur la dyade (couple) : supérieur/subordonné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551B364-84BF-46A2-BA70-0D40445D7F7C}"/>
              </a:ext>
            </a:extLst>
          </p:cNvPr>
          <p:cNvSpPr/>
          <p:nvPr/>
        </p:nvSpPr>
        <p:spPr>
          <a:xfrm>
            <a:off x="782617" y="1219781"/>
            <a:ext cx="432567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fr-FR" dirty="0"/>
              <a:t>Une recherche appliquée : </a:t>
            </a:r>
            <a:r>
              <a:rPr lang="fr-FR" dirty="0" err="1"/>
              <a:t>Graen</a:t>
            </a:r>
            <a:r>
              <a:rPr lang="fr-FR" dirty="0"/>
              <a:t> et al. 1982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47DB44-91AA-41EB-AC0A-C07830977F02}"/>
              </a:ext>
            </a:extLst>
          </p:cNvPr>
          <p:cNvSpPr/>
          <p:nvPr/>
        </p:nvSpPr>
        <p:spPr>
          <a:xfrm>
            <a:off x="782617" y="2412771"/>
            <a:ext cx="104451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Des supérieurs 		= </a:t>
            </a:r>
            <a:r>
              <a:rPr lang="fr-FR" b="1" dirty="0"/>
              <a:t>formés et entrainés </a:t>
            </a:r>
            <a:r>
              <a:rPr lang="fr-FR" dirty="0"/>
              <a:t>à augmenter leurs relations avec les membres du groupes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F320E9E-1E6B-4C31-97EF-28DB2F0C3BE6}"/>
              </a:ext>
            </a:extLst>
          </p:cNvPr>
          <p:cNvSpPr/>
          <p:nvPr/>
        </p:nvSpPr>
        <p:spPr>
          <a:xfrm>
            <a:off x="782617" y="2958959"/>
            <a:ext cx="90560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Objectif formation		= aider les supérieurs à </a:t>
            </a:r>
            <a:r>
              <a:rPr lang="fr-FR" b="1" dirty="0"/>
              <a:t>améliorer les relations </a:t>
            </a:r>
            <a:r>
              <a:rPr lang="fr-FR" dirty="0"/>
              <a:t>avec subordonnés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AFC5D1-333D-4BE6-BF50-01F35C3E22A1}"/>
              </a:ext>
            </a:extLst>
          </p:cNvPr>
          <p:cNvSpPr/>
          <p:nvPr/>
        </p:nvSpPr>
        <p:spPr>
          <a:xfrm>
            <a:off x="782617" y="3861570"/>
            <a:ext cx="9743437" cy="14773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fr-FR" dirty="0"/>
              <a:t>exemple		=  entrainement où supérieur doit </a:t>
            </a:r>
            <a:r>
              <a:rPr lang="fr-FR" b="1" dirty="0"/>
              <a:t>rencontrer subordonnés </a:t>
            </a:r>
            <a:r>
              <a:rPr lang="fr-FR" dirty="0"/>
              <a:t>pour discuter/échanger</a:t>
            </a:r>
          </a:p>
          <a:p>
            <a:r>
              <a:rPr lang="fr-FR" dirty="0"/>
              <a:t> </a:t>
            </a:r>
          </a:p>
          <a:p>
            <a:r>
              <a:rPr lang="fr-FR" dirty="0"/>
              <a:t>			1- du travail (contenu)</a:t>
            </a:r>
          </a:p>
          <a:p>
            <a:endParaRPr lang="fr-FR" dirty="0"/>
          </a:p>
          <a:p>
            <a:r>
              <a:rPr lang="fr-FR" dirty="0"/>
              <a:t>			2- des relations de travail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40D0494-557F-4232-94C0-46C59B0336DD}"/>
              </a:ext>
            </a:extLst>
          </p:cNvPr>
          <p:cNvSpPr txBox="1"/>
          <p:nvPr/>
        </p:nvSpPr>
        <p:spPr>
          <a:xfrm>
            <a:off x="896645" y="5595178"/>
            <a:ext cx="1087798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Résultats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CA8E981-5D4E-40A6-B53E-E93D3EC924DA}"/>
              </a:ext>
            </a:extLst>
          </p:cNvPr>
          <p:cNvSpPr txBox="1"/>
          <p:nvPr/>
        </p:nvSpPr>
        <p:spPr>
          <a:xfrm>
            <a:off x="2467501" y="5595178"/>
            <a:ext cx="5281574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Si supérieur a suivi entrainement</a:t>
            </a:r>
          </a:p>
          <a:p>
            <a:endParaRPr lang="fr-FR" dirty="0"/>
          </a:p>
          <a:p>
            <a:r>
              <a:rPr lang="fr-FR" dirty="0"/>
              <a:t>	alors 	meilleures performances au travail</a:t>
            </a:r>
          </a:p>
          <a:p>
            <a:r>
              <a:rPr lang="fr-FR" dirty="0"/>
              <a:t>		meilleure satisfaction au travail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7090DC4-10B4-402D-9FD0-F0A704DABCAE}"/>
              </a:ext>
            </a:extLst>
          </p:cNvPr>
          <p:cNvSpPr txBox="1"/>
          <p:nvPr/>
        </p:nvSpPr>
        <p:spPr>
          <a:xfrm>
            <a:off x="8970275" y="5818200"/>
            <a:ext cx="1433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Étonnant ?</a:t>
            </a:r>
          </a:p>
          <a:p>
            <a:r>
              <a:rPr lang="fr-FR" dirty="0"/>
              <a:t>« ben non ! »</a:t>
            </a:r>
          </a:p>
        </p:txBody>
      </p:sp>
    </p:spTree>
    <p:extLst>
      <p:ext uri="{BB962C8B-B14F-4D97-AF65-F5344CB8AC3E}">
        <p14:creationId xmlns:p14="http://schemas.microsoft.com/office/powerpoint/2010/main" val="694770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F932B67-A6E1-40BE-BE1C-4427032168F0}"/>
              </a:ext>
            </a:extLst>
          </p:cNvPr>
          <p:cNvSpPr txBox="1"/>
          <p:nvPr/>
        </p:nvSpPr>
        <p:spPr>
          <a:xfrm>
            <a:off x="1047565" y="852256"/>
            <a:ext cx="708924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Si </a:t>
            </a:r>
            <a:r>
              <a:rPr lang="fr-FR" dirty="0"/>
              <a:t>	subordonnés reportent de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bonnes relations LMX </a:t>
            </a:r>
            <a:r>
              <a:rPr lang="fr-FR" dirty="0"/>
              <a:t>avec supérieur</a:t>
            </a:r>
          </a:p>
          <a:p>
            <a:endParaRPr lang="fr-FR" dirty="0"/>
          </a:p>
          <a:p>
            <a:r>
              <a:rPr lang="fr-FR" dirty="0"/>
              <a:t>Alors 	ils sont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mieux évalués </a:t>
            </a:r>
            <a:r>
              <a:rPr lang="fr-FR" dirty="0"/>
              <a:t>dans leur performances au travail</a:t>
            </a:r>
          </a:p>
          <a:p>
            <a:r>
              <a:rPr lang="fr-FR" dirty="0"/>
              <a:t>	idem mieux évalués dans la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« citoyenneté » organisationnelle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DB7D681-1D86-49C6-B51B-E8DEFF3D824C}"/>
              </a:ext>
            </a:extLst>
          </p:cNvPr>
          <p:cNvSpPr txBox="1"/>
          <p:nvPr/>
        </p:nvSpPr>
        <p:spPr>
          <a:xfrm>
            <a:off x="1047565" y="2984377"/>
            <a:ext cx="625831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Méta-analyse sur 79 études (Gerstner et al 1997)</a:t>
            </a:r>
          </a:p>
          <a:p>
            <a:endParaRPr lang="fr-FR" dirty="0"/>
          </a:p>
          <a:p>
            <a:r>
              <a:rPr lang="fr-FR" dirty="0"/>
              <a:t>Si 	salarié	bonnes relations avec supérieur hiérarchique</a:t>
            </a:r>
          </a:p>
          <a:p>
            <a:endParaRPr lang="fr-FR" dirty="0"/>
          </a:p>
          <a:p>
            <a:r>
              <a:rPr lang="fr-FR" dirty="0"/>
              <a:t>Alors 	meilleure satisfaction au travail</a:t>
            </a:r>
          </a:p>
          <a:p>
            <a:r>
              <a:rPr lang="fr-FR" dirty="0"/>
              <a:t>	plus dévoué à leur employeur</a:t>
            </a:r>
          </a:p>
          <a:p>
            <a:r>
              <a:rPr lang="fr-FR" dirty="0"/>
              <a:t>	trouve travail moins stressant, etc.</a:t>
            </a:r>
          </a:p>
        </p:txBody>
      </p:sp>
    </p:spTree>
    <p:extLst>
      <p:ext uri="{BB962C8B-B14F-4D97-AF65-F5344CB8AC3E}">
        <p14:creationId xmlns:p14="http://schemas.microsoft.com/office/powerpoint/2010/main" val="1879041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FDA96E7-41A9-4FF8-BADA-F20F7B5AF3EB}"/>
              </a:ext>
            </a:extLst>
          </p:cNvPr>
          <p:cNvSpPr txBox="1"/>
          <p:nvPr/>
        </p:nvSpPr>
        <p:spPr>
          <a:xfrm>
            <a:off x="1162975" y="683581"/>
            <a:ext cx="2139432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2000" dirty="0"/>
              <a:t>Critiques et limites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04CD283-B060-491D-A087-C4AB12519B90}"/>
              </a:ext>
            </a:extLst>
          </p:cNvPr>
          <p:cNvSpPr txBox="1"/>
          <p:nvPr/>
        </p:nvSpPr>
        <p:spPr>
          <a:xfrm>
            <a:off x="1162975" y="1581705"/>
            <a:ext cx="903272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Possible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traitement différentiel </a:t>
            </a:r>
            <a:r>
              <a:rPr lang="fr-FR" dirty="0"/>
              <a:t>des salariés à l’intérieur d’un groupe</a:t>
            </a:r>
          </a:p>
          <a:p>
            <a:endParaRPr lang="fr-FR" dirty="0"/>
          </a:p>
          <a:p>
            <a:r>
              <a:rPr lang="fr-FR" dirty="0"/>
              <a:t>Sous entendu : les salariés « mal vu » = ?</a:t>
            </a:r>
          </a:p>
          <a:p>
            <a:endParaRPr lang="fr-FR" dirty="0"/>
          </a:p>
          <a:p>
            <a:endParaRPr lang="fr-FR" dirty="0"/>
          </a:p>
          <a:p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Problème d’équité </a:t>
            </a:r>
            <a:r>
              <a:rPr lang="fr-FR" dirty="0"/>
              <a:t>(notamment pour les salarié </a:t>
            </a:r>
            <a:r>
              <a:rPr lang="fr-FR" dirty="0" err="1"/>
              <a:t>hired</a:t>
            </a:r>
            <a:r>
              <a:rPr lang="fr-FR" dirty="0"/>
              <a:t>-hand (</a:t>
            </a:r>
            <a:r>
              <a:rPr lang="fr-FR" dirty="0" err="1"/>
              <a:t>outgroupe</a:t>
            </a:r>
            <a:r>
              <a:rPr lang="fr-FR" dirty="0"/>
              <a:t>))</a:t>
            </a:r>
          </a:p>
          <a:p>
            <a:endParaRPr lang="fr-FR" dirty="0"/>
          </a:p>
          <a:p>
            <a:r>
              <a:rPr lang="fr-FR" dirty="0"/>
              <a:t>Un salarié mal évalué (par supérieur) peut estimer que le traitement est inégal (non équitable)</a:t>
            </a:r>
          </a:p>
        </p:txBody>
      </p:sp>
    </p:spTree>
    <p:extLst>
      <p:ext uri="{BB962C8B-B14F-4D97-AF65-F5344CB8AC3E}">
        <p14:creationId xmlns:p14="http://schemas.microsoft.com/office/powerpoint/2010/main" val="38278558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446619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797078B-0373-4E15-9F70-72FC4725FCEF}"/>
              </a:ext>
            </a:extLst>
          </p:cNvPr>
          <p:cNvSpPr txBox="1"/>
          <p:nvPr/>
        </p:nvSpPr>
        <p:spPr>
          <a:xfrm>
            <a:off x="2308194" y="171892"/>
            <a:ext cx="6818854" cy="52322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fr-FR" sz="2800" dirty="0"/>
              <a:t>Approche psychologique des types de leaders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5504BEB-8D56-4C83-A37B-1C8FDCE3B20F}"/>
              </a:ext>
            </a:extLst>
          </p:cNvPr>
          <p:cNvSpPr txBox="1"/>
          <p:nvPr/>
        </p:nvSpPr>
        <p:spPr>
          <a:xfrm>
            <a:off x="692459" y="1117396"/>
            <a:ext cx="265752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1- Traits personnologiques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89F5CB5-C272-4234-81F4-466A6D01D5FE}"/>
              </a:ext>
            </a:extLst>
          </p:cNvPr>
          <p:cNvSpPr txBox="1"/>
          <p:nvPr/>
        </p:nvSpPr>
        <p:spPr>
          <a:xfrm>
            <a:off x="692459" y="3370547"/>
            <a:ext cx="399006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2- Les comportements du « bon » leader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A554356-DBE0-4F7A-A727-9F244CBF7970}"/>
              </a:ext>
            </a:extLst>
          </p:cNvPr>
          <p:cNvSpPr txBox="1"/>
          <p:nvPr/>
        </p:nvSpPr>
        <p:spPr>
          <a:xfrm>
            <a:off x="3312418" y="1731146"/>
            <a:ext cx="61876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Qui ferait un bon leader ?</a:t>
            </a:r>
          </a:p>
          <a:p>
            <a:endParaRPr lang="fr-FR" dirty="0"/>
          </a:p>
          <a:p>
            <a:r>
              <a:rPr lang="fr-FR" dirty="0"/>
              <a:t>Existe-il des traits de personnalité associés à un « bon » leader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62B0249-4B69-4DED-94E3-C1F46D9FE980}"/>
              </a:ext>
            </a:extLst>
          </p:cNvPr>
          <p:cNvSpPr txBox="1"/>
          <p:nvPr/>
        </p:nvSpPr>
        <p:spPr>
          <a:xfrm>
            <a:off x="583210" y="4220123"/>
            <a:ext cx="7762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Hypothèse d’une </a:t>
            </a:r>
            <a:r>
              <a:rPr lang="fr-FR" b="1" dirty="0">
                <a:solidFill>
                  <a:srgbClr val="FF0000"/>
                </a:solidFill>
              </a:rPr>
              <a:t>interaction</a:t>
            </a:r>
            <a:r>
              <a:rPr lang="fr-FR" dirty="0"/>
              <a:t> entre : la </a:t>
            </a:r>
            <a:r>
              <a:rPr lang="fr-FR" b="1" dirty="0"/>
              <a:t>personne</a:t>
            </a:r>
            <a:r>
              <a:rPr lang="fr-FR" dirty="0"/>
              <a:t>, le </a:t>
            </a:r>
            <a:r>
              <a:rPr lang="fr-FR" b="1" dirty="0"/>
              <a:t>comportement</a:t>
            </a:r>
            <a:r>
              <a:rPr lang="fr-FR" dirty="0"/>
              <a:t> et la </a:t>
            </a:r>
            <a:r>
              <a:rPr lang="fr-FR" b="1" dirty="0"/>
              <a:t>situation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FF164CA-CF75-4AAE-B629-ADC7AECA1DBD}"/>
              </a:ext>
            </a:extLst>
          </p:cNvPr>
          <p:cNvSpPr/>
          <p:nvPr/>
        </p:nvSpPr>
        <p:spPr>
          <a:xfrm>
            <a:off x="5618915" y="3370547"/>
            <a:ext cx="28797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/>
              <a:t>la théorie de la contingence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26D6BF2-5EC1-45C3-9E4B-14CED667A34F}"/>
              </a:ext>
            </a:extLst>
          </p:cNvPr>
          <p:cNvSpPr txBox="1"/>
          <p:nvPr/>
        </p:nvSpPr>
        <p:spPr>
          <a:xfrm>
            <a:off x="597080" y="5018539"/>
            <a:ext cx="8170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la théorie : de l’échange leader-membre (idem charismatique et transformationnelle)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718CDE9-6AA3-4F34-B280-2AC829CEC1D1}"/>
              </a:ext>
            </a:extLst>
          </p:cNvPr>
          <p:cNvSpPr txBox="1"/>
          <p:nvPr/>
        </p:nvSpPr>
        <p:spPr>
          <a:xfrm>
            <a:off x="712586" y="5740604"/>
            <a:ext cx="80520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Accent est mis sur la </a:t>
            </a:r>
            <a:r>
              <a:rPr lang="fr-FR" b="1" dirty="0"/>
              <a:t>qualité des relations </a:t>
            </a:r>
            <a:r>
              <a:rPr lang="fr-FR" b="1" dirty="0">
                <a:solidFill>
                  <a:srgbClr val="FF0000"/>
                </a:solidFill>
              </a:rPr>
              <a:t>interpersonnelles</a:t>
            </a:r>
            <a:r>
              <a:rPr lang="fr-FR" b="1" dirty="0"/>
              <a:t> </a:t>
            </a:r>
            <a:r>
              <a:rPr lang="fr-FR" dirty="0"/>
              <a:t>entre</a:t>
            </a:r>
          </a:p>
          <a:p>
            <a:r>
              <a:rPr lang="fr-FR" dirty="0"/>
              <a:t>							subordonnés </a:t>
            </a:r>
          </a:p>
          <a:p>
            <a:r>
              <a:rPr lang="fr-FR" dirty="0"/>
              <a:t>							hiérarchiques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47FE3388-3073-47D9-9700-083B3BEA2F75}"/>
              </a:ext>
            </a:extLst>
          </p:cNvPr>
          <p:cNvCxnSpPr/>
          <p:nvPr/>
        </p:nvCxnSpPr>
        <p:spPr>
          <a:xfrm>
            <a:off x="949911" y="887767"/>
            <a:ext cx="7732450" cy="568170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2677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A8B3DE28-51D5-4394-BE86-E2DFA8712A24}"/>
              </a:ext>
            </a:extLst>
          </p:cNvPr>
          <p:cNvSpPr txBox="1"/>
          <p:nvPr/>
        </p:nvSpPr>
        <p:spPr>
          <a:xfrm>
            <a:off x="2549977" y="520158"/>
            <a:ext cx="5704254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2400" dirty="0"/>
              <a:t>Approche classique : French et Raven (1959)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0A99FB6-8C9A-487F-A9F8-B3CECF315B2D}"/>
              </a:ext>
            </a:extLst>
          </p:cNvPr>
          <p:cNvSpPr txBox="1"/>
          <p:nvPr/>
        </p:nvSpPr>
        <p:spPr>
          <a:xfrm>
            <a:off x="870012" y="1461231"/>
            <a:ext cx="7106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Ce pouvoir = a priori 	=&gt;  défini par </a:t>
            </a:r>
            <a:r>
              <a:rPr lang="fr-FR" b="1" dirty="0"/>
              <a:t>l’organigramme de l’entreprise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C5896FE-6F24-433A-8BC9-A863E556B5BB}"/>
              </a:ext>
            </a:extLst>
          </p:cNvPr>
          <p:cNvSpPr txBox="1"/>
          <p:nvPr/>
        </p:nvSpPr>
        <p:spPr>
          <a:xfrm>
            <a:off x="816664" y="2745418"/>
            <a:ext cx="823847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Concrètement 		=&gt; le pouvoir = « émane » (ou pas) de l’interaction entre</a:t>
            </a:r>
          </a:p>
          <a:p>
            <a:r>
              <a:rPr lang="fr-FR" dirty="0"/>
              <a:t> </a:t>
            </a:r>
          </a:p>
          <a:p>
            <a:endParaRPr lang="fr-FR" dirty="0"/>
          </a:p>
          <a:p>
            <a:r>
              <a:rPr lang="fr-FR" dirty="0"/>
              <a:t>				*le leader</a:t>
            </a:r>
          </a:p>
          <a:p>
            <a:endParaRPr lang="fr-FR" dirty="0"/>
          </a:p>
          <a:p>
            <a:r>
              <a:rPr lang="fr-FR" dirty="0"/>
              <a:t>				* les subordonnés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6925844-F7DE-494F-AFF8-F0E00290E576}"/>
              </a:ext>
            </a:extLst>
          </p:cNvPr>
          <p:cNvSpPr txBox="1"/>
          <p:nvPr/>
        </p:nvSpPr>
        <p:spPr>
          <a:xfrm>
            <a:off x="870012" y="4895206"/>
            <a:ext cx="813177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En situation 	le leader tente d’influencer les subordonnés</a:t>
            </a:r>
          </a:p>
          <a:p>
            <a:endParaRPr lang="fr-FR" dirty="0"/>
          </a:p>
          <a:p>
            <a:r>
              <a:rPr lang="fr-FR" dirty="0"/>
              <a:t>Mais		ce sont les </a:t>
            </a:r>
            <a:r>
              <a:rPr lang="fr-FR" b="1" dirty="0">
                <a:solidFill>
                  <a:srgbClr val="0070C0"/>
                </a:solidFill>
              </a:rPr>
              <a:t>comportements</a:t>
            </a:r>
            <a:r>
              <a:rPr lang="fr-FR" b="1" dirty="0"/>
              <a:t> des subordonnés </a:t>
            </a:r>
            <a:r>
              <a:rPr lang="fr-FR" dirty="0"/>
              <a:t>(obéissance ou pas)</a:t>
            </a:r>
          </a:p>
          <a:p>
            <a:r>
              <a:rPr lang="fr-FR" dirty="0"/>
              <a:t>		qui définissent le </a:t>
            </a:r>
            <a:r>
              <a:rPr lang="fr-FR" dirty="0">
                <a:solidFill>
                  <a:srgbClr val="FF0000"/>
                </a:solidFill>
              </a:rPr>
              <a:t>pouvoir </a:t>
            </a:r>
            <a:r>
              <a:rPr lang="fr-FR" b="1" dirty="0">
                <a:solidFill>
                  <a:srgbClr val="FF0000"/>
                </a:solidFill>
              </a:rPr>
              <a:t>réel</a:t>
            </a:r>
            <a:r>
              <a:rPr lang="fr-FR" b="1" dirty="0"/>
              <a:t> </a:t>
            </a:r>
            <a:r>
              <a:rPr lang="fr-FR" dirty="0"/>
              <a:t>du superviseur</a:t>
            </a:r>
          </a:p>
        </p:txBody>
      </p:sp>
      <p:sp>
        <p:nvSpPr>
          <p:cNvPr id="8" name="Accolade fermante 7">
            <a:extLst>
              <a:ext uri="{FF2B5EF4-FFF2-40B4-BE49-F238E27FC236}">
                <a16:creationId xmlns:a16="http://schemas.microsoft.com/office/drawing/2014/main" id="{6715A620-7E29-4E27-8EEC-E5EAF571753C}"/>
              </a:ext>
            </a:extLst>
          </p:cNvPr>
          <p:cNvSpPr/>
          <p:nvPr/>
        </p:nvSpPr>
        <p:spPr>
          <a:xfrm>
            <a:off x="7431112" y="3422536"/>
            <a:ext cx="244005" cy="1077208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0D704C7-5068-4803-A399-7B829EF38F48}"/>
              </a:ext>
            </a:extLst>
          </p:cNvPr>
          <p:cNvSpPr txBox="1"/>
          <p:nvPr/>
        </p:nvSpPr>
        <p:spPr>
          <a:xfrm>
            <a:off x="8547869" y="3499475"/>
            <a:ext cx="3067892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fr-FR" dirty="0"/>
              <a:t>Ne pas oublier </a:t>
            </a:r>
          </a:p>
          <a:p>
            <a:pPr algn="ctr"/>
            <a:r>
              <a:rPr lang="fr-FR" dirty="0"/>
              <a:t>le contexte/modèle</a:t>
            </a:r>
          </a:p>
          <a:p>
            <a:pPr algn="ctr"/>
            <a:r>
              <a:rPr lang="fr-FR" dirty="0"/>
              <a:t>organisationnel de l’entreprise</a:t>
            </a:r>
          </a:p>
        </p:txBody>
      </p:sp>
    </p:spTree>
    <p:extLst>
      <p:ext uri="{BB962C8B-B14F-4D97-AF65-F5344CB8AC3E}">
        <p14:creationId xmlns:p14="http://schemas.microsoft.com/office/powerpoint/2010/main" val="3733353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FC244C0-8C1C-4943-9633-27C6CFEADF6B}"/>
              </a:ext>
            </a:extLst>
          </p:cNvPr>
          <p:cNvSpPr txBox="1"/>
          <p:nvPr/>
        </p:nvSpPr>
        <p:spPr>
          <a:xfrm>
            <a:off x="2641962" y="320743"/>
            <a:ext cx="5740739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2400" dirty="0"/>
              <a:t>Les 5 fondements du pouvoir (en entreprise)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930DACF-41C2-4FCA-9229-8C86C3510BCC}"/>
              </a:ext>
            </a:extLst>
          </p:cNvPr>
          <p:cNvSpPr txBox="1"/>
          <p:nvPr/>
        </p:nvSpPr>
        <p:spPr>
          <a:xfrm>
            <a:off x="1056442" y="1359573"/>
            <a:ext cx="2308517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1- Expertise et pouvoir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DB5D229-D495-4736-A61F-9CC0A7F2EAA1}"/>
              </a:ext>
            </a:extLst>
          </p:cNvPr>
          <p:cNvSpPr txBox="1"/>
          <p:nvPr/>
        </p:nvSpPr>
        <p:spPr>
          <a:xfrm>
            <a:off x="1628292" y="2350548"/>
            <a:ext cx="6027740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Expertise = 	issue de la connaissance experte du leader</a:t>
            </a:r>
          </a:p>
          <a:p>
            <a:r>
              <a:rPr lang="fr-FR" dirty="0"/>
              <a:t>		niveau de diplôme</a:t>
            </a:r>
          </a:p>
          <a:p>
            <a:r>
              <a:rPr lang="fr-FR" dirty="0"/>
              <a:t>		expérience professionnelle, etc.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5DB77F6-B53A-4D7B-92DE-8F12C478E583}"/>
              </a:ext>
            </a:extLst>
          </p:cNvPr>
          <p:cNvSpPr txBox="1"/>
          <p:nvPr/>
        </p:nvSpPr>
        <p:spPr>
          <a:xfrm>
            <a:off x="1628292" y="3895521"/>
            <a:ext cx="836735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Donc		Subordonné « </a:t>
            </a:r>
            <a:r>
              <a:rPr lang="fr-FR" b="1" dirty="0"/>
              <a:t>reconnaît » expertise</a:t>
            </a:r>
            <a:r>
              <a:rPr lang="fr-FR" dirty="0"/>
              <a:t> et il suit les ordres ou directives</a:t>
            </a:r>
          </a:p>
          <a:p>
            <a:endParaRPr lang="fr-FR" dirty="0"/>
          </a:p>
          <a:p>
            <a:pPr lvl="4"/>
            <a:r>
              <a:rPr lang="fr-FR" dirty="0"/>
              <a:t>possible </a:t>
            </a:r>
            <a:r>
              <a:rPr lang="fr-FR" b="1" dirty="0"/>
              <a:t>effet de croyance</a:t>
            </a:r>
            <a:r>
              <a:rPr lang="fr-FR" dirty="0"/>
              <a:t> en l’expertise</a:t>
            </a:r>
          </a:p>
          <a:p>
            <a:pPr lvl="4"/>
            <a:r>
              <a:rPr lang="fr-FR" dirty="0"/>
              <a:t>Subordonné « croît » à l’expertise du leader</a:t>
            </a:r>
          </a:p>
          <a:p>
            <a:pPr lvl="4"/>
            <a:endParaRPr lang="fr-FR" dirty="0"/>
          </a:p>
          <a:p>
            <a:pPr lvl="4"/>
            <a:r>
              <a:rPr lang="fr-FR" dirty="0"/>
              <a:t>Certains leader « arrivent » à faire croire à leur expertise</a:t>
            </a:r>
          </a:p>
          <a:p>
            <a:pPr lvl="4"/>
            <a:endParaRPr lang="fr-FR" dirty="0"/>
          </a:p>
          <a:p>
            <a:pPr lvl="4"/>
            <a:r>
              <a:rPr lang="fr-FR" dirty="0"/>
              <a:t>Pouvoir de l’expert est particulièrement </a:t>
            </a:r>
            <a:r>
              <a:rPr lang="fr-FR" i="1" dirty="0">
                <a:solidFill>
                  <a:srgbClr val="0070C0"/>
                </a:solidFill>
              </a:rPr>
              <a:t>efficace</a:t>
            </a:r>
          </a:p>
          <a:p>
            <a:pPr lvl="4"/>
            <a:r>
              <a:rPr lang="fr-FR" dirty="0"/>
              <a:t>Car </a:t>
            </a:r>
          </a:p>
          <a:p>
            <a:pPr lvl="4"/>
            <a:r>
              <a:rPr lang="fr-FR" dirty="0"/>
              <a:t>subordonné est </a:t>
            </a:r>
            <a:r>
              <a:rPr lang="fr-FR" b="1" dirty="0">
                <a:solidFill>
                  <a:srgbClr val="0070C0"/>
                </a:solidFill>
              </a:rPr>
              <a:t>convaincu</a:t>
            </a:r>
          </a:p>
        </p:txBody>
      </p:sp>
    </p:spTree>
    <p:extLst>
      <p:ext uri="{BB962C8B-B14F-4D97-AF65-F5344CB8AC3E}">
        <p14:creationId xmlns:p14="http://schemas.microsoft.com/office/powerpoint/2010/main" val="1070662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2D4BEE6-49D2-4B3E-BA85-6AD01EC5C09F}"/>
              </a:ext>
            </a:extLst>
          </p:cNvPr>
          <p:cNvSpPr txBox="1"/>
          <p:nvPr/>
        </p:nvSpPr>
        <p:spPr>
          <a:xfrm>
            <a:off x="1107347" y="491618"/>
            <a:ext cx="2654958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2- Le pouvoir de référence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2202BA6-C1D2-483F-BE7F-BCD587ACDC2A}"/>
              </a:ext>
            </a:extLst>
          </p:cNvPr>
          <p:cNvSpPr txBox="1"/>
          <p:nvPr/>
        </p:nvSpPr>
        <p:spPr>
          <a:xfrm>
            <a:off x="1224793" y="1436077"/>
            <a:ext cx="7259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subordonné </a:t>
            </a:r>
            <a:r>
              <a:rPr lang="fr-FR" b="1" dirty="0"/>
              <a:t>apprécie</a:t>
            </a:r>
            <a:r>
              <a:rPr lang="fr-FR" dirty="0"/>
              <a:t> voire « </a:t>
            </a:r>
            <a:r>
              <a:rPr lang="fr-FR" b="1" dirty="0"/>
              <a:t>admire »</a:t>
            </a:r>
            <a:r>
              <a:rPr lang="fr-FR" dirty="0"/>
              <a:t> le leader (relation quasi affective)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5C482CE-2AF1-4760-A4C7-33246C326EE2}"/>
              </a:ext>
            </a:extLst>
          </p:cNvPr>
          <p:cNvSpPr txBox="1"/>
          <p:nvPr/>
        </p:nvSpPr>
        <p:spPr>
          <a:xfrm>
            <a:off x="1224793" y="2484541"/>
            <a:ext cx="4142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Parfois le subordonné s’identifie au leader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2D1BF5-D894-49CB-A4E7-87491F572C91}"/>
              </a:ext>
            </a:extLst>
          </p:cNvPr>
          <p:cNvSpPr/>
          <p:nvPr/>
        </p:nvSpPr>
        <p:spPr>
          <a:xfrm>
            <a:off x="1107347" y="3429000"/>
            <a:ext cx="10580717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/>
              <a:t>Leader est leader car </a:t>
            </a:r>
          </a:p>
          <a:p>
            <a:r>
              <a:rPr lang="fr-FR" dirty="0"/>
              <a:t>		</a:t>
            </a:r>
          </a:p>
          <a:p>
            <a:r>
              <a:rPr lang="fr-FR" dirty="0"/>
              <a:t>	1- reconnu par certains individus comme le </a:t>
            </a:r>
            <a:r>
              <a:rPr lang="fr-FR" b="1" dirty="0">
                <a:solidFill>
                  <a:srgbClr val="FF0000"/>
                </a:solidFill>
              </a:rPr>
              <a:t>bon</a:t>
            </a:r>
            <a:r>
              <a:rPr lang="fr-FR" b="1" dirty="0"/>
              <a:t> chef</a:t>
            </a:r>
            <a:r>
              <a:rPr lang="fr-FR" dirty="0"/>
              <a:t>, </a:t>
            </a:r>
            <a:r>
              <a:rPr lang="fr-FR" b="1" dirty="0"/>
              <a:t>le </a:t>
            </a:r>
            <a:r>
              <a:rPr lang="fr-FR" b="1" dirty="0">
                <a:solidFill>
                  <a:srgbClr val="FF0000"/>
                </a:solidFill>
              </a:rPr>
              <a:t>bon</a:t>
            </a:r>
            <a:r>
              <a:rPr lang="fr-FR" b="1" dirty="0"/>
              <a:t> meneur d’hommes</a:t>
            </a:r>
            <a:r>
              <a:rPr lang="fr-FR" dirty="0"/>
              <a:t>, le </a:t>
            </a:r>
            <a:r>
              <a:rPr lang="fr-FR" b="1" dirty="0">
                <a:solidFill>
                  <a:srgbClr val="0070C0"/>
                </a:solidFill>
              </a:rPr>
              <a:t>chef </a:t>
            </a:r>
            <a:r>
              <a:rPr lang="fr-FR" b="1" dirty="0">
                <a:solidFill>
                  <a:srgbClr val="FF0000"/>
                </a:solidFill>
              </a:rPr>
              <a:t>humain</a:t>
            </a:r>
            <a:r>
              <a:rPr lang="fr-FR" dirty="0"/>
              <a:t>, etc.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	2- reconnu comme une quasi « célébrité » dans son domaine (</a:t>
            </a:r>
            <a:r>
              <a:rPr lang="fr-FR" dirty="0">
                <a:solidFill>
                  <a:srgbClr val="0070C0"/>
                </a:solidFill>
              </a:rPr>
              <a:t>sans être l’expert </a:t>
            </a:r>
            <a:r>
              <a:rPr lang="fr-FR" dirty="0"/>
              <a:t>du domaine)</a:t>
            </a:r>
          </a:p>
        </p:txBody>
      </p:sp>
    </p:spTree>
    <p:extLst>
      <p:ext uri="{BB962C8B-B14F-4D97-AF65-F5344CB8AC3E}">
        <p14:creationId xmlns:p14="http://schemas.microsoft.com/office/powerpoint/2010/main" val="3917537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7D24AA6-2953-45AF-A8A9-F1DB385B574A}"/>
              </a:ext>
            </a:extLst>
          </p:cNvPr>
          <p:cNvSpPr txBox="1"/>
          <p:nvPr/>
        </p:nvSpPr>
        <p:spPr>
          <a:xfrm>
            <a:off x="788566" y="276837"/>
            <a:ext cx="2600584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3- la légitimité du pouvoir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A05957C-EE9F-40C5-A765-BCB2BE2B1BED}"/>
              </a:ext>
            </a:extLst>
          </p:cNvPr>
          <p:cNvSpPr txBox="1"/>
          <p:nvPr/>
        </p:nvSpPr>
        <p:spPr>
          <a:xfrm>
            <a:off x="3978312" y="802918"/>
            <a:ext cx="476252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Le leader détient un pouvoir car il est légitime (!)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32FECB8-383A-48BE-9227-03410C54E0E3}"/>
              </a:ext>
            </a:extLst>
          </p:cNvPr>
          <p:cNvSpPr txBox="1"/>
          <p:nvPr/>
        </p:nvSpPr>
        <p:spPr>
          <a:xfrm>
            <a:off x="788566" y="1557768"/>
            <a:ext cx="899553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Dans ce cas 	la </a:t>
            </a:r>
            <a:r>
              <a:rPr lang="fr-FR" dirty="0">
                <a:solidFill>
                  <a:srgbClr val="FF0000"/>
                </a:solidFill>
              </a:rPr>
              <a:t>légitimité</a:t>
            </a:r>
            <a:r>
              <a:rPr lang="fr-FR" dirty="0"/>
              <a:t> est </a:t>
            </a:r>
            <a:r>
              <a:rPr lang="fr-FR" b="1" dirty="0"/>
              <a:t>donnée par l’entreprise</a:t>
            </a:r>
          </a:p>
          <a:p>
            <a:endParaRPr lang="fr-FR" dirty="0"/>
          </a:p>
          <a:p>
            <a:r>
              <a:rPr lang="fr-FR" dirty="0"/>
              <a:t>Cad 		le leader a été </a:t>
            </a:r>
            <a:r>
              <a:rPr lang="fr-FR" b="1" dirty="0"/>
              <a:t>embauché ou promu </a:t>
            </a:r>
            <a:r>
              <a:rPr lang="fr-FR" dirty="0"/>
              <a:t>pour ce poste de superviseur</a:t>
            </a:r>
          </a:p>
          <a:p>
            <a:endParaRPr lang="fr-FR" dirty="0"/>
          </a:p>
          <a:p>
            <a:r>
              <a:rPr lang="fr-FR" dirty="0"/>
              <a:t>Donc 		c’est une légitimité </a:t>
            </a:r>
            <a:r>
              <a:rPr lang="fr-FR" b="1" dirty="0">
                <a:solidFill>
                  <a:srgbClr val="FF0000"/>
                </a:solidFill>
              </a:rPr>
              <a:t>institutionnelle</a:t>
            </a:r>
            <a:r>
              <a:rPr lang="fr-FR" dirty="0"/>
              <a:t> (définie par la direction de l’entreprise)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57E6BA6-1252-4C13-88A0-E1688F064433}"/>
              </a:ext>
            </a:extLst>
          </p:cNvPr>
          <p:cNvSpPr txBox="1"/>
          <p:nvPr/>
        </p:nvSpPr>
        <p:spPr>
          <a:xfrm>
            <a:off x="788566" y="3561761"/>
            <a:ext cx="58201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Ce pouvoir est donc </a:t>
            </a:r>
            <a:r>
              <a:rPr lang="fr-FR" b="1" dirty="0"/>
              <a:t>reconnu par l’entreprise</a:t>
            </a:r>
          </a:p>
          <a:p>
            <a:endParaRPr lang="fr-FR" dirty="0"/>
          </a:p>
          <a:p>
            <a:r>
              <a:rPr lang="fr-FR" b="1" dirty="0">
                <a:solidFill>
                  <a:srgbClr val="FF0000"/>
                </a:solidFill>
              </a:rPr>
              <a:t>Mais</a:t>
            </a:r>
            <a:r>
              <a:rPr lang="fr-FR" dirty="0"/>
              <a:t> 		pas forcément par le salarié subordonné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94CD4F4-1781-4891-9F2C-DD38FEC4018F}"/>
              </a:ext>
            </a:extLst>
          </p:cNvPr>
          <p:cNvSpPr txBox="1"/>
          <p:nvPr/>
        </p:nvSpPr>
        <p:spPr>
          <a:xfrm>
            <a:off x="788566" y="4886796"/>
            <a:ext cx="722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Si le subordonné n’admet pas cette légitimité alors leader </a:t>
            </a:r>
            <a:r>
              <a:rPr lang="fr-FR" b="1" dirty="0"/>
              <a:t>perd son pouvoir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58276E8-5F6E-4718-B0E0-5B683528F87A}"/>
              </a:ext>
            </a:extLst>
          </p:cNvPr>
          <p:cNvSpPr txBox="1"/>
          <p:nvPr/>
        </p:nvSpPr>
        <p:spPr>
          <a:xfrm>
            <a:off x="788566" y="5657833"/>
            <a:ext cx="77011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Alors</a:t>
            </a:r>
            <a:r>
              <a:rPr lang="fr-FR" dirty="0"/>
              <a:t> 		</a:t>
            </a:r>
            <a:r>
              <a:rPr lang="fr-FR" b="1" dirty="0"/>
              <a:t>risque de conflits </a:t>
            </a:r>
            <a:r>
              <a:rPr lang="fr-FR" dirty="0"/>
              <a:t>entre subordonnés et leader institutionnel</a:t>
            </a:r>
          </a:p>
          <a:p>
            <a:endParaRPr lang="fr-FR" dirty="0"/>
          </a:p>
          <a:p>
            <a:r>
              <a:rPr lang="fr-FR" b="1" dirty="0">
                <a:solidFill>
                  <a:srgbClr val="0070C0"/>
                </a:solidFill>
              </a:rPr>
              <a:t>Conséquence</a:t>
            </a:r>
            <a:r>
              <a:rPr lang="fr-FR" dirty="0"/>
              <a:t>	« guerre » des chefs, climat social dégradé, etc.</a:t>
            </a:r>
          </a:p>
        </p:txBody>
      </p:sp>
    </p:spTree>
    <p:extLst>
      <p:ext uri="{BB962C8B-B14F-4D97-AF65-F5344CB8AC3E}">
        <p14:creationId xmlns:p14="http://schemas.microsoft.com/office/powerpoint/2010/main" val="957373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8216FD-F4F6-4CCE-8223-D6855CF38BC0}"/>
              </a:ext>
            </a:extLst>
          </p:cNvPr>
          <p:cNvSpPr txBox="1"/>
          <p:nvPr/>
        </p:nvSpPr>
        <p:spPr>
          <a:xfrm>
            <a:off x="770714" y="304503"/>
            <a:ext cx="4770601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4 et 5 - le pouvoir de récompense ou de sanction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9E27FF1-3178-43AE-AF6D-CB44FFA4C4EC}"/>
              </a:ext>
            </a:extLst>
          </p:cNvPr>
          <p:cNvSpPr txBox="1"/>
          <p:nvPr/>
        </p:nvSpPr>
        <p:spPr>
          <a:xfrm>
            <a:off x="1669410" y="1242712"/>
            <a:ext cx="5990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Superviseur peut distribuer des sanctions et des récompenses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BEAD929-E0C8-43F7-93E0-6D5683B70055}"/>
              </a:ext>
            </a:extLst>
          </p:cNvPr>
          <p:cNvSpPr/>
          <p:nvPr/>
        </p:nvSpPr>
        <p:spPr>
          <a:xfrm>
            <a:off x="807361" y="2550253"/>
            <a:ext cx="1433277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dirty="0"/>
              <a:t>récompenses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76DE7D9-6453-4E19-9337-118DEE0A64FA}"/>
              </a:ext>
            </a:extLst>
          </p:cNvPr>
          <p:cNvSpPr txBox="1"/>
          <p:nvPr/>
        </p:nvSpPr>
        <p:spPr>
          <a:xfrm>
            <a:off x="2240638" y="3347207"/>
            <a:ext cx="9537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Des tâches satisfaisantes, un poste intéressant, une promotion, prime, augmentation de salaire, etc.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009557-3D34-4B10-9450-88AFB0E891A9}"/>
              </a:ext>
            </a:extLst>
          </p:cNvPr>
          <p:cNvSpPr/>
          <p:nvPr/>
        </p:nvSpPr>
        <p:spPr>
          <a:xfrm>
            <a:off x="807360" y="3967776"/>
            <a:ext cx="106792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dirty="0"/>
              <a:t>sanctions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4EFB44C-7931-425D-9509-29280E74970A}"/>
              </a:ext>
            </a:extLst>
          </p:cNvPr>
          <p:cNvSpPr txBox="1"/>
          <p:nvPr/>
        </p:nvSpPr>
        <p:spPr>
          <a:xfrm>
            <a:off x="2323750" y="4572001"/>
            <a:ext cx="8791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Des tâches insatisfaisantes,……………………………………………………………………………………………… etc.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644AECA-0791-4D97-8A85-0DB63CD6C719}"/>
              </a:ext>
            </a:extLst>
          </p:cNvPr>
          <p:cNvSpPr txBox="1"/>
          <p:nvPr/>
        </p:nvSpPr>
        <p:spPr>
          <a:xfrm>
            <a:off x="2323750" y="5112982"/>
            <a:ext cx="5185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Des critiques infondées, mise à l’écart du groupe, etc.</a:t>
            </a:r>
          </a:p>
        </p:txBody>
      </p:sp>
    </p:spTree>
    <p:extLst>
      <p:ext uri="{BB962C8B-B14F-4D97-AF65-F5344CB8AC3E}">
        <p14:creationId xmlns:p14="http://schemas.microsoft.com/office/powerpoint/2010/main" val="1591330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6AFD321-6B7A-40B8-9566-770A6C223863}"/>
              </a:ext>
            </a:extLst>
          </p:cNvPr>
          <p:cNvSpPr txBox="1"/>
          <p:nvPr/>
        </p:nvSpPr>
        <p:spPr>
          <a:xfrm>
            <a:off x="1140903" y="713064"/>
            <a:ext cx="308905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dirty="0"/>
              <a:t>Synthèse sur Leader et pouvoir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CB7525A-7B13-4C28-80BC-1F8F91B3857A}"/>
              </a:ext>
            </a:extLst>
          </p:cNvPr>
          <p:cNvSpPr txBox="1"/>
          <p:nvPr/>
        </p:nvSpPr>
        <p:spPr>
          <a:xfrm>
            <a:off x="1140903" y="1497435"/>
            <a:ext cx="4466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Un leader peut avoir ces 5 sources de pouvoir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765D319-F293-4926-AF74-A51E3F396ECA}"/>
              </a:ext>
            </a:extLst>
          </p:cNvPr>
          <p:cNvSpPr txBox="1"/>
          <p:nvPr/>
        </p:nvSpPr>
        <p:spPr>
          <a:xfrm>
            <a:off x="1140903" y="2281807"/>
            <a:ext cx="9156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Exemple : être expert, être légitime,  humain (référence) et distribuer récompenses et sanctions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E388E7B-69D8-49C4-9E43-69041A008300}"/>
              </a:ext>
            </a:extLst>
          </p:cNvPr>
          <p:cNvSpPr txBox="1"/>
          <p:nvPr/>
        </p:nvSpPr>
        <p:spPr>
          <a:xfrm>
            <a:off x="1140903" y="3074404"/>
            <a:ext cx="4402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Cette approche est </a:t>
            </a:r>
            <a:r>
              <a:rPr lang="fr-FR" b="1" dirty="0">
                <a:solidFill>
                  <a:srgbClr val="0070C0"/>
                </a:solidFill>
              </a:rPr>
              <a:t>très statique </a:t>
            </a:r>
            <a:r>
              <a:rPr lang="fr-FR" dirty="0"/>
              <a:t>(descriptive)</a:t>
            </a:r>
          </a:p>
        </p:txBody>
      </p:sp>
    </p:spTree>
    <p:extLst>
      <p:ext uri="{BB962C8B-B14F-4D97-AF65-F5344CB8AC3E}">
        <p14:creationId xmlns:p14="http://schemas.microsoft.com/office/powerpoint/2010/main" val="40744470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1401</TotalTime>
  <Words>1222</Words>
  <Application>Microsoft Office PowerPoint</Application>
  <PresentationFormat>Grand écran</PresentationFormat>
  <Paragraphs>486</Paragraphs>
  <Slides>39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39</vt:i4>
      </vt:variant>
    </vt:vector>
  </HeadingPairs>
  <TitlesOfParts>
    <vt:vector size="44" baseType="lpstr"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Thierry Bollon</dc:creator>
  <cp:lastModifiedBy>Thierry Bollon</cp:lastModifiedBy>
  <cp:revision>82</cp:revision>
  <dcterms:created xsi:type="dcterms:W3CDTF">2022-09-22T09:01:29Z</dcterms:created>
  <dcterms:modified xsi:type="dcterms:W3CDTF">2022-11-23T11:45:05Z</dcterms:modified>
</cp:coreProperties>
</file>