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73" r:id="rId3"/>
    <p:sldId id="264" r:id="rId4"/>
    <p:sldId id="265" r:id="rId5"/>
    <p:sldId id="266" r:id="rId6"/>
    <p:sldId id="268" r:id="rId7"/>
    <p:sldId id="267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III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2D6DC-1905-43AD-B259-4F492D8E5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166" y="1536135"/>
            <a:ext cx="8287379" cy="50956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dirty="0"/>
              <a:t>Traduisez : </a:t>
            </a:r>
          </a:p>
          <a:p>
            <a:pPr marL="0" indent="0">
              <a:buNone/>
            </a:pPr>
            <a:r>
              <a:rPr lang="fr-FR" sz="2000" i="1" dirty="0"/>
              <a:t>- </a:t>
            </a:r>
            <a:r>
              <a:rPr lang="fr-FR" sz="2000" i="1" dirty="0" err="1"/>
              <a:t>Castri</a:t>
            </a:r>
            <a:r>
              <a:rPr lang="fr-FR" sz="2000" i="1" dirty="0"/>
              <a:t> </a:t>
            </a:r>
            <a:r>
              <a:rPr lang="fr-FR" sz="2000" i="1" dirty="0" err="1"/>
              <a:t>domini</a:t>
            </a:r>
            <a:r>
              <a:rPr lang="fr-FR" sz="2000" i="1" dirty="0"/>
              <a:t> </a:t>
            </a:r>
            <a:r>
              <a:rPr lang="fr-FR" sz="2000" i="1" dirty="0" err="1"/>
              <a:t>bonos</a:t>
            </a:r>
            <a:r>
              <a:rPr lang="fr-FR" sz="2000" i="1" dirty="0"/>
              <a:t> </a:t>
            </a:r>
            <a:r>
              <a:rPr lang="fr-FR" sz="2000" i="1" dirty="0" err="1"/>
              <a:t>monachos</a:t>
            </a:r>
            <a:r>
              <a:rPr lang="fr-FR" sz="2000" i="1" dirty="0"/>
              <a:t> amant</a:t>
            </a:r>
          </a:p>
          <a:p>
            <a:pPr marL="0" indent="0">
              <a:buNone/>
            </a:pPr>
            <a:r>
              <a:rPr lang="fr-FR" sz="2000" i="1" dirty="0"/>
              <a:t>- A </a:t>
            </a:r>
            <a:r>
              <a:rPr lang="fr-FR" sz="2000" i="1" dirty="0" err="1"/>
              <a:t>monachis</a:t>
            </a:r>
            <a:r>
              <a:rPr lang="fr-FR" sz="2000" i="1" dirty="0"/>
              <a:t> </a:t>
            </a:r>
            <a:r>
              <a:rPr lang="fr-FR" sz="2000" i="1" dirty="0" err="1"/>
              <a:t>pulchrae</a:t>
            </a:r>
            <a:r>
              <a:rPr lang="fr-FR" sz="2000" i="1" dirty="0"/>
              <a:t> </a:t>
            </a:r>
            <a:r>
              <a:rPr lang="fr-FR" sz="2000" i="1" dirty="0" err="1"/>
              <a:t>rosae</a:t>
            </a:r>
            <a:r>
              <a:rPr lang="fr-FR" sz="2000" i="1" dirty="0"/>
              <a:t> </a:t>
            </a:r>
            <a:r>
              <a:rPr lang="fr-FR" sz="2000" i="1" dirty="0" err="1"/>
              <a:t>delebantur</a:t>
            </a:r>
            <a:endParaRPr lang="fr-FR" sz="2000" i="1" dirty="0"/>
          </a:p>
          <a:p>
            <a:pPr marL="0" indent="0">
              <a:buNone/>
            </a:pPr>
            <a:r>
              <a:rPr lang="fr-FR" sz="2000" i="1" dirty="0"/>
              <a:t>- </a:t>
            </a:r>
            <a:r>
              <a:rPr lang="fr-FR" sz="2000" i="1" dirty="0" err="1"/>
              <a:t>Monachi</a:t>
            </a:r>
            <a:r>
              <a:rPr lang="fr-FR" sz="2000" i="1" dirty="0"/>
              <a:t> magna castra </a:t>
            </a:r>
            <a:r>
              <a:rPr lang="fr-FR" sz="2000" i="1" dirty="0" err="1"/>
              <a:t>dominorum</a:t>
            </a:r>
            <a:r>
              <a:rPr lang="fr-FR" sz="2000" i="1" dirty="0"/>
              <a:t> </a:t>
            </a:r>
            <a:r>
              <a:rPr lang="fr-FR" sz="2000" i="1" dirty="0" err="1"/>
              <a:t>delent</a:t>
            </a:r>
            <a:endParaRPr lang="fr-FR" sz="2000" i="1" dirty="0"/>
          </a:p>
          <a:p>
            <a:pPr marL="0" indent="0">
              <a:buNone/>
            </a:pPr>
            <a:r>
              <a:rPr lang="fr-FR" sz="2000" i="1" dirty="0"/>
              <a:t>- </a:t>
            </a:r>
            <a:r>
              <a:rPr lang="fr-FR" sz="2000" i="1" dirty="0" err="1"/>
              <a:t>Bonos</a:t>
            </a:r>
            <a:r>
              <a:rPr lang="fr-FR" sz="2000" i="1" dirty="0"/>
              <a:t> </a:t>
            </a:r>
            <a:r>
              <a:rPr lang="fr-FR" sz="2000" i="1" dirty="0" err="1"/>
              <a:t>magistros</a:t>
            </a:r>
            <a:r>
              <a:rPr lang="fr-FR" sz="2000" i="1" dirty="0"/>
              <a:t> scholae </a:t>
            </a:r>
            <a:r>
              <a:rPr lang="fr-FR" sz="2000" i="1" dirty="0" err="1"/>
              <a:t>Chamberiaci</a:t>
            </a:r>
            <a:r>
              <a:rPr lang="fr-FR" sz="2000" i="1" dirty="0"/>
              <a:t> </a:t>
            </a:r>
            <a:r>
              <a:rPr lang="fr-FR" sz="2000" i="1" dirty="0" err="1"/>
              <a:t>amabimus</a:t>
            </a:r>
            <a:endParaRPr lang="fr-FR" sz="2000" i="1" dirty="0"/>
          </a:p>
          <a:p>
            <a:endParaRPr lang="fr-FR" sz="2000" i="1" dirty="0"/>
          </a:p>
          <a:p>
            <a:pPr marL="0" indent="0">
              <a:buNone/>
            </a:pPr>
            <a:r>
              <a:rPr lang="fr-FR" sz="2000" dirty="0"/>
              <a:t>Vocabulaire :</a:t>
            </a:r>
          </a:p>
          <a:p>
            <a:r>
              <a:rPr lang="fr-FR" sz="2000" dirty="0"/>
              <a:t>A (+ ab.) : par</a:t>
            </a:r>
          </a:p>
          <a:p>
            <a:r>
              <a:rPr lang="fr-FR" sz="2000" dirty="0"/>
              <a:t>Castrum, i, n. : château</a:t>
            </a:r>
          </a:p>
          <a:p>
            <a:r>
              <a:rPr lang="fr-FR" sz="2000" dirty="0"/>
              <a:t>Dominus, i, m. : seigneur</a:t>
            </a:r>
          </a:p>
          <a:p>
            <a:r>
              <a:rPr lang="fr-FR" sz="2000" dirty="0"/>
              <a:t>Magnus, a, um : grand</a:t>
            </a:r>
          </a:p>
          <a:p>
            <a:r>
              <a:rPr lang="fr-FR" sz="2000" dirty="0" err="1"/>
              <a:t>Monachus</a:t>
            </a:r>
            <a:r>
              <a:rPr lang="fr-FR" sz="2000" dirty="0"/>
              <a:t>, i, m. : moine</a:t>
            </a:r>
          </a:p>
          <a:p>
            <a:r>
              <a:rPr lang="fr-FR" sz="2000" dirty="0" err="1"/>
              <a:t>Pulcher</a:t>
            </a:r>
            <a:r>
              <a:rPr lang="fr-FR" sz="2000" dirty="0"/>
              <a:t>, </a:t>
            </a:r>
            <a:r>
              <a:rPr lang="fr-FR" sz="2000" dirty="0" err="1"/>
              <a:t>pulchra</a:t>
            </a:r>
            <a:r>
              <a:rPr lang="fr-FR" sz="2000" dirty="0"/>
              <a:t>, </a:t>
            </a:r>
            <a:r>
              <a:rPr lang="fr-FR" sz="2000" dirty="0" err="1"/>
              <a:t>pulchrum</a:t>
            </a:r>
            <a:r>
              <a:rPr lang="fr-FR" sz="2000" dirty="0"/>
              <a:t> : joli</a:t>
            </a:r>
          </a:p>
          <a:p>
            <a:r>
              <a:rPr lang="fr-FR" sz="2000" dirty="0"/>
              <a:t>Magister, </a:t>
            </a:r>
            <a:r>
              <a:rPr lang="fr-FR" sz="2000" dirty="0" err="1"/>
              <a:t>magistri</a:t>
            </a:r>
            <a:r>
              <a:rPr lang="fr-FR" sz="2000" dirty="0"/>
              <a:t> : professeur</a:t>
            </a:r>
          </a:p>
          <a:p>
            <a:endParaRPr lang="fr-FR" sz="20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6177"/>
            <a:ext cx="7729728" cy="961688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</p:spTree>
    <p:extLst>
      <p:ext uri="{BB962C8B-B14F-4D97-AF65-F5344CB8AC3E}">
        <p14:creationId xmlns:p14="http://schemas.microsoft.com/office/powerpoint/2010/main" val="174275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DFCA1-965E-4DFC-9AF9-84D6337D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3277"/>
            <a:ext cx="7729728" cy="849854"/>
          </a:xfrm>
        </p:spPr>
        <p:txBody>
          <a:bodyPr/>
          <a:lstStyle/>
          <a:p>
            <a:r>
              <a:rPr lang="fr-FR" dirty="0"/>
              <a:t>Le verbe être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4E35C90-AB8E-42EF-AC79-A88E37F6CE50}"/>
              </a:ext>
            </a:extLst>
          </p:cNvPr>
          <p:cNvSpPr txBox="1"/>
          <p:nvPr/>
        </p:nvSpPr>
        <p:spPr>
          <a:xfrm>
            <a:off x="5016139" y="1069243"/>
            <a:ext cx="301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dirty="0" err="1"/>
              <a:t>Sum</a:t>
            </a:r>
            <a:r>
              <a:rPr lang="fr-FR" sz="2400" i="1" dirty="0"/>
              <a:t>, es, esse, fui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8944F60C-F048-47DA-9FED-F54FF8A5BC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036111"/>
              </p:ext>
            </p:extLst>
          </p:nvPr>
        </p:nvGraphicFramePr>
        <p:xfrm>
          <a:off x="3165181" y="1546525"/>
          <a:ext cx="6244046" cy="21608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03802">
                  <a:extLst>
                    <a:ext uri="{9D8B030D-6E8A-4147-A177-3AD203B41FA5}">
                      <a16:colId xmlns:a16="http://schemas.microsoft.com/office/drawing/2014/main" val="466053984"/>
                    </a:ext>
                  </a:extLst>
                </a:gridCol>
                <a:gridCol w="2159173">
                  <a:extLst>
                    <a:ext uri="{9D8B030D-6E8A-4147-A177-3AD203B41FA5}">
                      <a16:colId xmlns:a16="http://schemas.microsoft.com/office/drawing/2014/main" val="3087490074"/>
                    </a:ext>
                  </a:extLst>
                </a:gridCol>
                <a:gridCol w="1781071">
                  <a:extLst>
                    <a:ext uri="{9D8B030D-6E8A-4147-A177-3AD203B41FA5}">
                      <a16:colId xmlns:a16="http://schemas.microsoft.com/office/drawing/2014/main" val="3110499079"/>
                    </a:ext>
                  </a:extLst>
                </a:gridCol>
              </a:tblGrid>
              <a:tr h="308692"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Présent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Imparfait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Futur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8695721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sum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eram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ero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767890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es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eras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9907736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est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erat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erit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7556745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sumus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eramus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erimus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979503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estis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eratis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eritis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983607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sunt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dirty="0" err="1">
                          <a:effectLst/>
                        </a:rPr>
                        <a:t>erant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effectLst/>
                        </a:rPr>
                        <a:t>erunt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626870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3D71523-9925-43DC-99D9-1FDF43EF3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741352"/>
              </p:ext>
            </p:extLst>
          </p:nvPr>
        </p:nvGraphicFramePr>
        <p:xfrm>
          <a:off x="3178629" y="3969990"/>
          <a:ext cx="6244046" cy="21608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0902">
                  <a:extLst>
                    <a:ext uri="{9D8B030D-6E8A-4147-A177-3AD203B41FA5}">
                      <a16:colId xmlns:a16="http://schemas.microsoft.com/office/drawing/2014/main" val="687848527"/>
                    </a:ext>
                  </a:extLst>
                </a:gridCol>
                <a:gridCol w="2149178">
                  <a:extLst>
                    <a:ext uri="{9D8B030D-6E8A-4147-A177-3AD203B41FA5}">
                      <a16:colId xmlns:a16="http://schemas.microsoft.com/office/drawing/2014/main" val="2683892963"/>
                    </a:ext>
                  </a:extLst>
                </a:gridCol>
                <a:gridCol w="1793966">
                  <a:extLst>
                    <a:ext uri="{9D8B030D-6E8A-4147-A177-3AD203B41FA5}">
                      <a16:colId xmlns:a16="http://schemas.microsoft.com/office/drawing/2014/main" val="3436754675"/>
                    </a:ext>
                  </a:extLst>
                </a:gridCol>
              </a:tblGrid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Parfait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Plus-que-parfait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Futur antérieur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390248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fui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fueram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fuero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67073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fuisti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fueris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854941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fuit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fuerat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fuerit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715166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fuimus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fueramus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fuerimus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673087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fuistis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fueratis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fueritis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193929"/>
                  </a:ext>
                </a:extLst>
              </a:tr>
              <a:tr h="308692"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fuerunt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>
                          <a:solidFill>
                            <a:schemeClr val="bg1"/>
                          </a:solidFill>
                          <a:effectLst/>
                        </a:rPr>
                        <a:t>fuerant</a:t>
                      </a:r>
                      <a:endParaRPr lang="fr-FR" sz="18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fuerint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00983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1B35CF4A-2F69-4210-AFF5-E30E39E37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92" y="158518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45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D8D573AA-8196-47A5-8932-128053B3AFEC}"/>
              </a:ext>
            </a:extLst>
          </p:cNvPr>
          <p:cNvSpPr txBox="1"/>
          <p:nvPr/>
        </p:nvSpPr>
        <p:spPr>
          <a:xfrm>
            <a:off x="509453" y="1614388"/>
            <a:ext cx="1110778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Le verbe être a de nombreux composé</a:t>
            </a:r>
            <a:r>
              <a:rPr lang="fr-FR" sz="2000" dirty="0">
                <a:latin typeface="Gill Sans MT" panose="020B0502020104020203" pitchFamily="34" charset="0"/>
                <a:ea typeface="Times New Roman" panose="02020603050405020304" pitchFamily="18" charset="0"/>
              </a:rPr>
              <a:t>s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qui se construisent à l’aide d’un suffixe. Parmi les principaux, on trouve :</a:t>
            </a:r>
          </a:p>
          <a:p>
            <a:pPr algn="just"/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5C6C1795-CA22-41CA-BD85-36BC96A7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3277"/>
            <a:ext cx="7729728" cy="849854"/>
          </a:xfrm>
        </p:spPr>
        <p:txBody>
          <a:bodyPr/>
          <a:lstStyle/>
          <a:p>
            <a:r>
              <a:rPr lang="fr-FR" dirty="0"/>
              <a:t>Les composés de SUM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CCF7843-4FC1-4E9F-A815-EC408F617399}"/>
              </a:ext>
            </a:extLst>
          </p:cNvPr>
          <p:cNvSpPr txBox="1"/>
          <p:nvPr/>
        </p:nvSpPr>
        <p:spPr>
          <a:xfrm>
            <a:off x="1336765" y="2278973"/>
            <a:ext cx="10711543" cy="3269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</a:t>
            </a:r>
          </a:p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Adsum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ades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adesse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affui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: je suis près de, je suis présent</a:t>
            </a:r>
          </a:p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Absum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abes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abesse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 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afui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: je suis loin de, je suis absent</a:t>
            </a:r>
          </a:p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Desum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dees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deesse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defui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: je manque, je fais défaut</a:t>
            </a:r>
          </a:p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Præsum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præes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præesse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præfui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: être à la tête, commander</a:t>
            </a:r>
          </a:p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Supersum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superes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superesse</a:t>
            </a:r>
            <a:r>
              <a:rPr lang="fr-FR" sz="20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superfui</a:t>
            </a:r>
            <a:r>
              <a:rPr lang="fr-FR" sz="20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 : subsister, survivre</a:t>
            </a:r>
          </a:p>
        </p:txBody>
      </p:sp>
    </p:spTree>
    <p:extLst>
      <p:ext uri="{BB962C8B-B14F-4D97-AF65-F5344CB8AC3E}">
        <p14:creationId xmlns:p14="http://schemas.microsoft.com/office/powerpoint/2010/main" val="321872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876" y="23568"/>
            <a:ext cx="7729728" cy="1188720"/>
          </a:xfrm>
        </p:spPr>
        <p:txBody>
          <a:bodyPr/>
          <a:lstStyle/>
          <a:p>
            <a:r>
              <a:rPr lang="fr-FR" dirty="0"/>
              <a:t>Possum et </a:t>
            </a:r>
            <a:r>
              <a:rPr lang="fr-FR" dirty="0" err="1"/>
              <a:t>Prosum</a:t>
            </a:r>
            <a:endParaRPr lang="fr-FR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92A87EB-206D-4927-B9AC-15839800FB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769322"/>
              </p:ext>
            </p:extLst>
          </p:nvPr>
        </p:nvGraphicFramePr>
        <p:xfrm>
          <a:off x="2046514" y="2314179"/>
          <a:ext cx="8296091" cy="1706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4016">
                  <a:extLst>
                    <a:ext uri="{9D8B030D-6E8A-4147-A177-3AD203B41FA5}">
                      <a16:colId xmlns:a16="http://schemas.microsoft.com/office/drawing/2014/main" val="3290808355"/>
                    </a:ext>
                  </a:extLst>
                </a:gridCol>
                <a:gridCol w="1301347">
                  <a:extLst>
                    <a:ext uri="{9D8B030D-6E8A-4147-A177-3AD203B41FA5}">
                      <a16:colId xmlns:a16="http://schemas.microsoft.com/office/drawing/2014/main" val="2426371239"/>
                    </a:ext>
                  </a:extLst>
                </a:gridCol>
                <a:gridCol w="1461305">
                  <a:extLst>
                    <a:ext uri="{9D8B030D-6E8A-4147-A177-3AD203B41FA5}">
                      <a16:colId xmlns:a16="http://schemas.microsoft.com/office/drawing/2014/main" val="2985910236"/>
                    </a:ext>
                  </a:extLst>
                </a:gridCol>
                <a:gridCol w="1466727">
                  <a:extLst>
                    <a:ext uri="{9D8B030D-6E8A-4147-A177-3AD203B41FA5}">
                      <a16:colId xmlns:a16="http://schemas.microsoft.com/office/drawing/2014/main" val="1998700301"/>
                    </a:ext>
                  </a:extLst>
                </a:gridCol>
                <a:gridCol w="1308578">
                  <a:extLst>
                    <a:ext uri="{9D8B030D-6E8A-4147-A177-3AD203B41FA5}">
                      <a16:colId xmlns:a16="http://schemas.microsoft.com/office/drawing/2014/main" val="758503563"/>
                    </a:ext>
                  </a:extLst>
                </a:gridCol>
                <a:gridCol w="1294118">
                  <a:extLst>
                    <a:ext uri="{9D8B030D-6E8A-4147-A177-3AD203B41FA5}">
                      <a16:colId xmlns:a16="http://schemas.microsoft.com/office/drawing/2014/main" val="948634854"/>
                    </a:ext>
                  </a:extLst>
                </a:gridCol>
              </a:tblGrid>
              <a:tr h="13843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Présent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Imparfait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Futur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841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Possum 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Prosum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Poteram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Proderam 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Potero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Prodero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868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Poteras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Proderas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642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Potest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Prodest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Poterat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Proderat 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96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Possumus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Prosumus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Poteramus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Proderamus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Poterimus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Proderimus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204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Potestis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Prodestis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Poteratis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Proderatis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Poteritis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Proderitis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2671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Possunt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Prosunt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Poterant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Proderant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Poterunt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Proderunt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4616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909CCD73-0755-4196-9E40-6295D1282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595399"/>
              </p:ext>
            </p:extLst>
          </p:nvPr>
        </p:nvGraphicFramePr>
        <p:xfrm>
          <a:off x="2113577" y="4277019"/>
          <a:ext cx="8296092" cy="208894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35862">
                  <a:extLst>
                    <a:ext uri="{9D8B030D-6E8A-4147-A177-3AD203B41FA5}">
                      <a16:colId xmlns:a16="http://schemas.microsoft.com/office/drawing/2014/main" val="3103884444"/>
                    </a:ext>
                  </a:extLst>
                </a:gridCol>
                <a:gridCol w="1276322">
                  <a:extLst>
                    <a:ext uri="{9D8B030D-6E8A-4147-A177-3AD203B41FA5}">
                      <a16:colId xmlns:a16="http://schemas.microsoft.com/office/drawing/2014/main" val="2324352301"/>
                    </a:ext>
                  </a:extLst>
                </a:gridCol>
                <a:gridCol w="1435862">
                  <a:extLst>
                    <a:ext uri="{9D8B030D-6E8A-4147-A177-3AD203B41FA5}">
                      <a16:colId xmlns:a16="http://schemas.microsoft.com/office/drawing/2014/main" val="1975326210"/>
                    </a:ext>
                  </a:extLst>
                </a:gridCol>
                <a:gridCol w="1435862">
                  <a:extLst>
                    <a:ext uri="{9D8B030D-6E8A-4147-A177-3AD203B41FA5}">
                      <a16:colId xmlns:a16="http://schemas.microsoft.com/office/drawing/2014/main" val="1814637114"/>
                    </a:ext>
                  </a:extLst>
                </a:gridCol>
                <a:gridCol w="1276322">
                  <a:extLst>
                    <a:ext uri="{9D8B030D-6E8A-4147-A177-3AD203B41FA5}">
                      <a16:colId xmlns:a16="http://schemas.microsoft.com/office/drawing/2014/main" val="2981166704"/>
                    </a:ext>
                  </a:extLst>
                </a:gridCol>
                <a:gridCol w="1435862">
                  <a:extLst>
                    <a:ext uri="{9D8B030D-6E8A-4147-A177-3AD203B41FA5}">
                      <a16:colId xmlns:a16="http://schemas.microsoft.com/office/drawing/2014/main" val="1771639192"/>
                    </a:ext>
                  </a:extLst>
                </a:gridCol>
              </a:tblGrid>
              <a:tr h="247316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Parfait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Plus-que-parfait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Futur antérieur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983246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Potui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Profui 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Potueram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Produeram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Potuero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>
                          <a:solidFill>
                            <a:schemeClr val="bg1"/>
                          </a:solidFill>
                          <a:effectLst/>
                        </a:rPr>
                        <a:t>Produero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372067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Potuisti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Profuisti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Potueras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Produeras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Produeris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176377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Potuit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Profuit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Potuerat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Produerat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Produerit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211041"/>
                  </a:ext>
                </a:extLst>
              </a:tr>
              <a:tr h="357737"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Potuimus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Profuimus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Potueramus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Produeramus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Potuerimus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Produerimus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856399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Potuistis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Profuistis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Potueratis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Produeratis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Potueritis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Produeritis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6828"/>
                  </a:ext>
                </a:extLst>
              </a:tr>
              <a:tr h="494632">
                <a:tc>
                  <a:txBody>
                    <a:bodyPr/>
                    <a:lstStyle/>
                    <a:p>
                      <a:r>
                        <a:rPr lang="fr-FR" sz="1600" b="1">
                          <a:solidFill>
                            <a:schemeClr val="bg1"/>
                          </a:solidFill>
                          <a:effectLst/>
                        </a:rPr>
                        <a:t>Potuerunt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Profuerunt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Potuerant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Produerant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Potuerint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Produerint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044790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CF975162-2D5D-44F4-9807-45BEC4D03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26" y="1411889"/>
            <a:ext cx="116781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Deux composés du verbe être prennent des formes irrégulières lorsque leur suffixe et en contact avec une voyelle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1)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possum, potes,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potesse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potui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 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: pouvoir ;        2)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prosum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prodes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prodesse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fr-FR" altLang="fr-FR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profui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: être utile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5517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>
            <a:extLst>
              <a:ext uri="{FF2B5EF4-FFF2-40B4-BE49-F238E27FC236}">
                <a16:creationId xmlns:a16="http://schemas.microsoft.com/office/drawing/2014/main" id="{B2D1F39D-C2A2-4C68-BAE6-75F7F4AE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666" y="181480"/>
            <a:ext cx="8687975" cy="1188720"/>
          </a:xfrm>
        </p:spPr>
        <p:txBody>
          <a:bodyPr/>
          <a:lstStyle/>
          <a:p>
            <a:r>
              <a:rPr lang="fr-FR" dirty="0"/>
              <a:t>Le PERFECTUM des 1</a:t>
            </a:r>
            <a:r>
              <a:rPr lang="fr-FR" baseline="30000" dirty="0"/>
              <a:t>er</a:t>
            </a:r>
            <a:r>
              <a:rPr lang="fr-FR" dirty="0"/>
              <a:t> et 2</a:t>
            </a:r>
            <a:r>
              <a:rPr lang="fr-FR" baseline="30000" dirty="0"/>
              <a:t>e</a:t>
            </a:r>
            <a:r>
              <a:rPr lang="fr-FR" dirty="0"/>
              <a:t> Conjugaisons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AA5EFC2-C3D1-4CF7-9315-1E16C0A0E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709745"/>
              </p:ext>
            </p:extLst>
          </p:nvPr>
        </p:nvGraphicFramePr>
        <p:xfrm>
          <a:off x="2222098" y="2005664"/>
          <a:ext cx="8265110" cy="219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37281">
                  <a:extLst>
                    <a:ext uri="{9D8B030D-6E8A-4147-A177-3AD203B41FA5}">
                      <a16:colId xmlns:a16="http://schemas.microsoft.com/office/drawing/2014/main" val="2128463708"/>
                    </a:ext>
                  </a:extLst>
                </a:gridCol>
                <a:gridCol w="2961337">
                  <a:extLst>
                    <a:ext uri="{9D8B030D-6E8A-4147-A177-3AD203B41FA5}">
                      <a16:colId xmlns:a16="http://schemas.microsoft.com/office/drawing/2014/main" val="1339738310"/>
                    </a:ext>
                  </a:extLst>
                </a:gridCol>
                <a:gridCol w="2566492">
                  <a:extLst>
                    <a:ext uri="{9D8B030D-6E8A-4147-A177-3AD203B41FA5}">
                      <a16:colId xmlns:a16="http://schemas.microsoft.com/office/drawing/2014/main" val="1802771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Parfait</a:t>
                      </a:r>
                    </a:p>
                    <a:p>
                      <a:pPr algn="ctr"/>
                      <a:r>
                        <a:rPr lang="fr-FR" sz="1800" dirty="0">
                          <a:effectLst/>
                        </a:rPr>
                        <a:t>(j’ai aimé)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effectLst/>
                        </a:rPr>
                        <a:t>Plus-que-Parfait</a:t>
                      </a:r>
                    </a:p>
                    <a:p>
                      <a:pPr algn="ctr"/>
                      <a:r>
                        <a:rPr lang="fr-FR" sz="1800">
                          <a:effectLst/>
                        </a:rPr>
                        <a:t>(j’avais aimé)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Futur antérieur (j’aurai aimé)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261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amavi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amaveram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amavero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1096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amavisti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amaveras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amaveris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448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amavit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amaverat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amaverit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9999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amavi</a:t>
                      </a:r>
                      <a:r>
                        <a:rPr lang="it-IT" sz="1800">
                          <a:effectLst/>
                        </a:rPr>
                        <a:t>mus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b="1" dirty="0">
                          <a:solidFill>
                            <a:schemeClr val="bg1"/>
                          </a:solidFill>
                          <a:effectLst/>
                        </a:rPr>
                        <a:t>amaveramus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dirty="0">
                          <a:effectLst/>
                        </a:rPr>
                        <a:t>amaverimus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4450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amavistis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</a:rPr>
                        <a:t>amaveratis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amaveritis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5583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GB" sz="1800">
                          <a:effectLst/>
                        </a:rPr>
                        <a:t>amaverunt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>
                          <a:effectLst/>
                        </a:rPr>
                        <a:t>amaverant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amaverint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0267517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DDA4D480-0F16-4E04-B839-0066D01BB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239774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67C17B0-7585-4062-8AD9-72C356CBC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13191"/>
              </p:ext>
            </p:extLst>
          </p:nvPr>
        </p:nvGraphicFramePr>
        <p:xfrm>
          <a:off x="2222098" y="4402061"/>
          <a:ext cx="8265110" cy="219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37281">
                  <a:extLst>
                    <a:ext uri="{9D8B030D-6E8A-4147-A177-3AD203B41FA5}">
                      <a16:colId xmlns:a16="http://schemas.microsoft.com/office/drawing/2014/main" val="3094051340"/>
                    </a:ext>
                  </a:extLst>
                </a:gridCol>
                <a:gridCol w="2961337">
                  <a:extLst>
                    <a:ext uri="{9D8B030D-6E8A-4147-A177-3AD203B41FA5}">
                      <a16:colId xmlns:a16="http://schemas.microsoft.com/office/drawing/2014/main" val="462655972"/>
                    </a:ext>
                  </a:extLst>
                </a:gridCol>
                <a:gridCol w="2566492">
                  <a:extLst>
                    <a:ext uri="{9D8B030D-6E8A-4147-A177-3AD203B41FA5}">
                      <a16:colId xmlns:a16="http://schemas.microsoft.com/office/drawing/2014/main" val="8061834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Parfait</a:t>
                      </a:r>
                    </a:p>
                    <a:p>
                      <a:pPr algn="ctr"/>
                      <a:r>
                        <a:rPr lang="fr-FR" sz="1800" dirty="0">
                          <a:effectLst/>
                        </a:rPr>
                        <a:t>(j’ai détruit)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Plus-que-Parfait</a:t>
                      </a:r>
                    </a:p>
                    <a:p>
                      <a:pPr algn="ctr"/>
                      <a:r>
                        <a:rPr lang="fr-FR" sz="1800" dirty="0">
                          <a:effectLst/>
                        </a:rPr>
                        <a:t>(j’avais détruit)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Futur antérieur (j’aurai détruit)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5055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delevi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deleveram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delevero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4020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delevisti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deleveras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deleveris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144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delevit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 err="1">
                          <a:solidFill>
                            <a:schemeClr val="bg1"/>
                          </a:solidFill>
                          <a:effectLst/>
                        </a:rPr>
                        <a:t>deleverat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deleverit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3594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 err="1">
                          <a:effectLst/>
                        </a:rPr>
                        <a:t>delevi</a:t>
                      </a:r>
                      <a:r>
                        <a:rPr lang="it-IT" sz="1800" dirty="0">
                          <a:effectLst/>
                        </a:rPr>
                        <a:t>mus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b="1" dirty="0">
                          <a:solidFill>
                            <a:schemeClr val="bg1"/>
                          </a:solidFill>
                          <a:effectLst/>
                        </a:rPr>
                        <a:t>deleveramus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dirty="0">
                          <a:effectLst/>
                        </a:rPr>
                        <a:t>deleverimus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9678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delevistis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</a:rPr>
                        <a:t>deleveratis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deleveritis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131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deleverunt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deleverant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 err="1">
                          <a:effectLst/>
                        </a:rPr>
                        <a:t>deleverint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363217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94C34665-EBF4-48E5-818F-7336C3F0C38B}"/>
              </a:ext>
            </a:extLst>
          </p:cNvPr>
          <p:cNvSpPr txBox="1"/>
          <p:nvPr/>
        </p:nvSpPr>
        <p:spPr>
          <a:xfrm>
            <a:off x="3596935" y="1503266"/>
            <a:ext cx="4998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/>
              <a:t>Amo</a:t>
            </a:r>
            <a:r>
              <a:rPr lang="fr-FR" i="1" dirty="0"/>
              <a:t>, as, are, </a:t>
            </a:r>
            <a:r>
              <a:rPr lang="fr-FR" i="1" dirty="0" err="1"/>
              <a:t>avi</a:t>
            </a:r>
            <a:r>
              <a:rPr lang="fr-FR" i="1" dirty="0"/>
              <a:t>, </a:t>
            </a:r>
            <a:r>
              <a:rPr lang="fr-FR" i="1" dirty="0" err="1"/>
              <a:t>atum</a:t>
            </a:r>
            <a:r>
              <a:rPr lang="fr-FR" i="1" dirty="0"/>
              <a:t> </a:t>
            </a:r>
            <a:r>
              <a:rPr lang="fr-FR" dirty="0"/>
              <a:t>et </a:t>
            </a:r>
            <a:r>
              <a:rPr lang="fr-FR" i="1" dirty="0" err="1"/>
              <a:t>Deleo</a:t>
            </a:r>
            <a:r>
              <a:rPr lang="fr-FR" i="1" dirty="0"/>
              <a:t>, es, </a:t>
            </a:r>
            <a:r>
              <a:rPr lang="fr-FR" i="1" dirty="0" err="1"/>
              <a:t>ere</a:t>
            </a:r>
            <a:r>
              <a:rPr lang="fr-FR" i="1" dirty="0"/>
              <a:t>, </a:t>
            </a:r>
            <a:r>
              <a:rPr lang="fr-FR" i="1" dirty="0" err="1"/>
              <a:t>delevi</a:t>
            </a:r>
            <a:r>
              <a:rPr lang="fr-FR" i="1" dirty="0"/>
              <a:t>, </a:t>
            </a:r>
            <a:r>
              <a:rPr lang="fr-FR" i="1" dirty="0" err="1"/>
              <a:t>deletum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05302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C8A72A64-7F03-4747-B4E8-C23AA91F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074" y="172772"/>
            <a:ext cx="10367715" cy="1188720"/>
          </a:xfrm>
        </p:spPr>
        <p:txBody>
          <a:bodyPr/>
          <a:lstStyle/>
          <a:p>
            <a:r>
              <a:rPr lang="fr-FR" dirty="0"/>
              <a:t>Le PERFECTUM PASSIF des 1</a:t>
            </a:r>
            <a:r>
              <a:rPr lang="fr-FR" baseline="30000" dirty="0"/>
              <a:t>er</a:t>
            </a:r>
            <a:r>
              <a:rPr lang="fr-FR" dirty="0"/>
              <a:t> et 2</a:t>
            </a:r>
            <a:r>
              <a:rPr lang="fr-FR" baseline="30000" dirty="0"/>
              <a:t>e</a:t>
            </a:r>
            <a:r>
              <a:rPr lang="fr-FR" dirty="0"/>
              <a:t> Conjugaisons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548D20A-2143-4D47-8131-E203AC98A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272696"/>
              </p:ext>
            </p:extLst>
          </p:nvPr>
        </p:nvGraphicFramePr>
        <p:xfrm>
          <a:off x="1680754" y="1940423"/>
          <a:ext cx="8560526" cy="22745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53508">
                  <a:extLst>
                    <a:ext uri="{9D8B030D-6E8A-4147-A177-3AD203B41FA5}">
                      <a16:colId xmlns:a16="http://schemas.microsoft.com/office/drawing/2014/main" val="83046268"/>
                    </a:ext>
                  </a:extLst>
                </a:gridCol>
                <a:gridCol w="3162639">
                  <a:extLst>
                    <a:ext uri="{9D8B030D-6E8A-4147-A177-3AD203B41FA5}">
                      <a16:colId xmlns:a16="http://schemas.microsoft.com/office/drawing/2014/main" val="3773615197"/>
                    </a:ext>
                  </a:extLst>
                </a:gridCol>
                <a:gridCol w="2544379">
                  <a:extLst>
                    <a:ext uri="{9D8B030D-6E8A-4147-A177-3AD203B41FA5}">
                      <a16:colId xmlns:a16="http://schemas.microsoft.com/office/drawing/2014/main" val="865917095"/>
                    </a:ext>
                  </a:extLst>
                </a:gridCol>
              </a:tblGrid>
              <a:tr h="5323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Parfait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(j’ai été aimé)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Plus-que-parfait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(j’avais été aimé)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Futur antérieur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(j’aurai été aimé)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850243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>
                          <a:effectLst/>
                        </a:rPr>
                        <a:t>amatus, a, um sum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amatus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, a, </a:t>
                      </a: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um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eram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>
                          <a:effectLst/>
                        </a:rPr>
                        <a:t>amatus, a, um ero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125832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en-GB" sz="1600">
                          <a:effectLst/>
                        </a:rPr>
                        <a:t>amatus, a, um es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600" b="1" dirty="0" err="1">
                          <a:solidFill>
                            <a:schemeClr val="bg1"/>
                          </a:solidFill>
                          <a:effectLst/>
                        </a:rPr>
                        <a:t>amatus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, a, um, eras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600">
                          <a:effectLst/>
                        </a:rPr>
                        <a:t>amatus, a, um eris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30539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en-GB" sz="1600">
                          <a:effectLst/>
                        </a:rPr>
                        <a:t>amatus, a, um est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600" b="1" dirty="0" err="1">
                          <a:solidFill>
                            <a:schemeClr val="bg1"/>
                          </a:solidFill>
                          <a:effectLst/>
                        </a:rPr>
                        <a:t>amatus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, a, um, </a:t>
                      </a:r>
                      <a:r>
                        <a:rPr lang="en-GB" sz="1600" b="1" dirty="0" err="1">
                          <a:solidFill>
                            <a:schemeClr val="bg1"/>
                          </a:solidFill>
                          <a:effectLst/>
                        </a:rPr>
                        <a:t>erat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600">
                          <a:effectLst/>
                        </a:rPr>
                        <a:t>amatus, a, um erit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9120345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it-IT" sz="1600">
                          <a:effectLst/>
                        </a:rPr>
                        <a:t>amati, æ, a sumus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amati, æ, a, eramus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>
                          <a:effectLst/>
                        </a:rPr>
                        <a:t>amati, æ, a erimus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049836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it-IT" sz="1600">
                          <a:effectLst/>
                        </a:rPr>
                        <a:t>amati, æ, a estis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amati, æ, a, eratis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amati, æ, a eritis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7037404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amati, æ, a sunt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>
                          <a:effectLst/>
                        </a:rPr>
                        <a:t>amati, æ, a, erant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amati, æ, </a:t>
                      </a:r>
                      <a:r>
                        <a:rPr lang="it-IT" sz="1600">
                          <a:effectLst/>
                        </a:rPr>
                        <a:t>a erunt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524713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034CBDE5-61AB-4A7E-BCBC-5D6BA8549EA7}"/>
              </a:ext>
            </a:extLst>
          </p:cNvPr>
          <p:cNvSpPr txBox="1"/>
          <p:nvPr/>
        </p:nvSpPr>
        <p:spPr>
          <a:xfrm>
            <a:off x="3596935" y="1503266"/>
            <a:ext cx="4998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/>
              <a:t>Amo</a:t>
            </a:r>
            <a:r>
              <a:rPr lang="fr-FR" i="1" dirty="0"/>
              <a:t>, as, are, </a:t>
            </a:r>
            <a:r>
              <a:rPr lang="fr-FR" i="1" dirty="0" err="1"/>
              <a:t>avi</a:t>
            </a:r>
            <a:r>
              <a:rPr lang="fr-FR" i="1" dirty="0"/>
              <a:t>, </a:t>
            </a:r>
            <a:r>
              <a:rPr lang="fr-FR" i="1" dirty="0" err="1"/>
              <a:t>atum</a:t>
            </a:r>
            <a:r>
              <a:rPr lang="fr-FR" i="1" dirty="0"/>
              <a:t> </a:t>
            </a:r>
            <a:r>
              <a:rPr lang="fr-FR" dirty="0"/>
              <a:t>et </a:t>
            </a:r>
            <a:r>
              <a:rPr lang="fr-FR" i="1" dirty="0" err="1"/>
              <a:t>Deleo</a:t>
            </a:r>
            <a:r>
              <a:rPr lang="fr-FR" i="1" dirty="0"/>
              <a:t>, es, </a:t>
            </a:r>
            <a:r>
              <a:rPr lang="fr-FR" i="1" dirty="0" err="1"/>
              <a:t>ere</a:t>
            </a:r>
            <a:r>
              <a:rPr lang="fr-FR" i="1" dirty="0"/>
              <a:t>, </a:t>
            </a:r>
            <a:r>
              <a:rPr lang="fr-FR" i="1" dirty="0" err="1"/>
              <a:t>delevi</a:t>
            </a:r>
            <a:r>
              <a:rPr lang="fr-FR" i="1" dirty="0"/>
              <a:t>, </a:t>
            </a:r>
            <a:r>
              <a:rPr lang="fr-FR" i="1" dirty="0" err="1"/>
              <a:t>deletum</a:t>
            </a:r>
            <a:endParaRPr lang="fr-FR" i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2198EC4C-4175-47B5-B9F2-653ADA2C5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008677"/>
              </p:ext>
            </p:extLst>
          </p:nvPr>
        </p:nvGraphicFramePr>
        <p:xfrm>
          <a:off x="1680754" y="4348343"/>
          <a:ext cx="8560526" cy="22745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53508">
                  <a:extLst>
                    <a:ext uri="{9D8B030D-6E8A-4147-A177-3AD203B41FA5}">
                      <a16:colId xmlns:a16="http://schemas.microsoft.com/office/drawing/2014/main" val="83046268"/>
                    </a:ext>
                  </a:extLst>
                </a:gridCol>
                <a:gridCol w="3162639">
                  <a:extLst>
                    <a:ext uri="{9D8B030D-6E8A-4147-A177-3AD203B41FA5}">
                      <a16:colId xmlns:a16="http://schemas.microsoft.com/office/drawing/2014/main" val="3773615197"/>
                    </a:ext>
                  </a:extLst>
                </a:gridCol>
                <a:gridCol w="2544379">
                  <a:extLst>
                    <a:ext uri="{9D8B030D-6E8A-4147-A177-3AD203B41FA5}">
                      <a16:colId xmlns:a16="http://schemas.microsoft.com/office/drawing/2014/main" val="865917095"/>
                    </a:ext>
                  </a:extLst>
                </a:gridCol>
              </a:tblGrid>
              <a:tr h="5323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Parfait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(j’ai été détruit)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Plus-que-parfait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(j’avais été détruit)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Futur antérieur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(j’aurai été détruit)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850243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 err="1">
                          <a:effectLst/>
                        </a:rPr>
                        <a:t>deletus</a:t>
                      </a:r>
                      <a:r>
                        <a:rPr lang="fr-FR" sz="1600" dirty="0">
                          <a:effectLst/>
                        </a:rPr>
                        <a:t>, a, </a:t>
                      </a:r>
                      <a:r>
                        <a:rPr lang="fr-FR" sz="1600" dirty="0" err="1">
                          <a:effectLst/>
                        </a:rPr>
                        <a:t>um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r>
                        <a:rPr lang="fr-FR" sz="1600" dirty="0" err="1">
                          <a:effectLst/>
                        </a:rPr>
                        <a:t>sum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, a, </a:t>
                      </a: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um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eram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fr-FR" sz="1600" dirty="0">
                          <a:effectLst/>
                        </a:rPr>
                        <a:t>, a, </a:t>
                      </a:r>
                      <a:r>
                        <a:rPr lang="fr-FR" sz="1600" dirty="0" err="1">
                          <a:effectLst/>
                        </a:rPr>
                        <a:t>um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r>
                        <a:rPr lang="fr-FR" sz="1600" dirty="0" err="1">
                          <a:effectLst/>
                        </a:rPr>
                        <a:t>ero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125832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 err="1">
                          <a:effectLst/>
                        </a:rPr>
                        <a:t>deletus</a:t>
                      </a:r>
                      <a:r>
                        <a:rPr lang="en-GB" sz="1600" dirty="0">
                          <a:effectLst/>
                        </a:rPr>
                        <a:t>, a, um es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, a, um, eras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en-GB" sz="1600" dirty="0">
                          <a:effectLst/>
                        </a:rPr>
                        <a:t>, a, um </a:t>
                      </a:r>
                      <a:r>
                        <a:rPr lang="en-GB" sz="1600" dirty="0" err="1">
                          <a:effectLst/>
                        </a:rPr>
                        <a:t>eris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30539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 err="1">
                          <a:effectLst/>
                        </a:rPr>
                        <a:t>deletus</a:t>
                      </a:r>
                      <a:r>
                        <a:rPr lang="en-GB" sz="1600" dirty="0">
                          <a:effectLst/>
                        </a:rPr>
                        <a:t>, a, um </a:t>
                      </a:r>
                      <a:r>
                        <a:rPr lang="en-GB" sz="1600" dirty="0" err="1">
                          <a:effectLst/>
                        </a:rPr>
                        <a:t>est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, a, um, </a:t>
                      </a:r>
                      <a:r>
                        <a:rPr lang="en-GB" sz="1600" b="1" dirty="0" err="1">
                          <a:solidFill>
                            <a:schemeClr val="bg1"/>
                          </a:solidFill>
                          <a:effectLst/>
                        </a:rPr>
                        <a:t>erat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deletus</a:t>
                      </a:r>
                      <a:r>
                        <a:rPr lang="en-GB" sz="1600" dirty="0">
                          <a:effectLst/>
                        </a:rPr>
                        <a:t>, a, um </a:t>
                      </a:r>
                      <a:r>
                        <a:rPr lang="en-GB" sz="1600" dirty="0" err="1">
                          <a:effectLst/>
                        </a:rPr>
                        <a:t>erit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9120345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sumus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, æ, a, eramus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erimus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049836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estis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</a:rPr>
                        <a:t>, æ, a, eratis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eritis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7037404"/>
                  </a:ext>
                </a:extLst>
              </a:tr>
              <a:tr h="290365"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sunt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a, erant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deleti</a:t>
                      </a:r>
                      <a:r>
                        <a:rPr lang="it-IT" sz="1600" dirty="0">
                          <a:effectLst/>
                        </a:rPr>
                        <a:t>, æ, a erunt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524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69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2D6DC-1905-43AD-B259-4F492D8E5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04" y="1669979"/>
            <a:ext cx="6757682" cy="25772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Traduisez : </a:t>
            </a:r>
          </a:p>
          <a:p>
            <a:r>
              <a:rPr lang="fr-FR" sz="2400" i="1" dirty="0"/>
              <a:t>La rose a été aimée par le beau moine</a:t>
            </a:r>
          </a:p>
          <a:p>
            <a:r>
              <a:rPr lang="fr-FR" sz="2400" i="1" dirty="0"/>
              <a:t>Nous aimerons les beaux châteaux</a:t>
            </a:r>
          </a:p>
          <a:p>
            <a:r>
              <a:rPr lang="fr-FR" sz="2400" i="1" dirty="0"/>
              <a:t>Nous aurons détruit</a:t>
            </a:r>
          </a:p>
          <a:p>
            <a:r>
              <a:rPr lang="fr-FR" sz="2400" i="1" dirty="0"/>
              <a:t>Les moines ont détruit le monastère du château</a:t>
            </a:r>
          </a:p>
          <a:p>
            <a:endParaRPr lang="fr-FR" sz="24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4724"/>
            <a:ext cx="7729728" cy="1188720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3E24FD57-E748-468E-A9B9-D56EF372CF71}"/>
              </a:ext>
            </a:extLst>
          </p:cNvPr>
          <p:cNvSpPr txBox="1">
            <a:spLocks/>
          </p:cNvSpPr>
          <p:nvPr/>
        </p:nvSpPr>
        <p:spPr>
          <a:xfrm>
            <a:off x="976262" y="4493796"/>
            <a:ext cx="7729728" cy="1938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Vocabulaire :</a:t>
            </a:r>
          </a:p>
          <a:p>
            <a:pPr marL="0" indent="0">
              <a:buNone/>
            </a:pPr>
            <a:r>
              <a:rPr lang="fr-FR" sz="2000" dirty="0"/>
              <a:t>Castrum, i, n. : château</a:t>
            </a:r>
          </a:p>
          <a:p>
            <a:pPr marL="0" indent="0">
              <a:buNone/>
            </a:pPr>
            <a:r>
              <a:rPr lang="fr-FR" sz="2000" dirty="0" err="1"/>
              <a:t>Monachus</a:t>
            </a:r>
            <a:r>
              <a:rPr lang="fr-FR" sz="2000" dirty="0"/>
              <a:t>, i, m. : moine</a:t>
            </a:r>
          </a:p>
          <a:p>
            <a:pPr marL="0" indent="0">
              <a:buNone/>
            </a:pPr>
            <a:r>
              <a:rPr lang="fr-FR" sz="2000" dirty="0" err="1"/>
              <a:t>Pulcher</a:t>
            </a:r>
            <a:r>
              <a:rPr lang="fr-FR" sz="2000" dirty="0"/>
              <a:t>, </a:t>
            </a:r>
            <a:r>
              <a:rPr lang="fr-FR" sz="2000" dirty="0" err="1"/>
              <a:t>pulchra</a:t>
            </a:r>
            <a:r>
              <a:rPr lang="fr-FR" sz="2000" dirty="0"/>
              <a:t>, </a:t>
            </a:r>
            <a:r>
              <a:rPr lang="fr-FR" sz="2000" dirty="0" err="1"/>
              <a:t>pulchrum</a:t>
            </a:r>
            <a:r>
              <a:rPr lang="fr-FR" sz="2000" dirty="0"/>
              <a:t> : beau</a:t>
            </a:r>
          </a:p>
          <a:p>
            <a:pPr marL="0" indent="0">
              <a:buNone/>
            </a:pPr>
            <a:r>
              <a:rPr lang="fr-FR" sz="2000" dirty="0"/>
              <a:t>A (ou ab devant une voyelle) : par (+ ablatif)</a:t>
            </a:r>
          </a:p>
          <a:p>
            <a:pPr marL="0" indent="0">
              <a:buNone/>
            </a:pPr>
            <a:r>
              <a:rPr lang="fr-FR" sz="2000" dirty="0"/>
              <a:t>Magister, </a:t>
            </a:r>
            <a:r>
              <a:rPr lang="fr-FR" sz="2000" dirty="0" err="1"/>
              <a:t>magistri</a:t>
            </a:r>
            <a:r>
              <a:rPr lang="fr-FR" sz="2000" dirty="0"/>
              <a:t>, m. : maître, professeur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49213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143</TotalTime>
  <Words>825</Words>
  <Application>Microsoft Office PowerPoint</Application>
  <PresentationFormat>Grand écran</PresentationFormat>
  <Paragraphs>260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Colis</vt:lpstr>
      <vt:lpstr>LatIN MéDIéVAL III</vt:lpstr>
      <vt:lpstr>EXERCICE</vt:lpstr>
      <vt:lpstr>Le verbe être</vt:lpstr>
      <vt:lpstr>Les composés de SUM</vt:lpstr>
      <vt:lpstr>Possum et Prosum</vt:lpstr>
      <vt:lpstr>Le PERFECTUM des 1er et 2e Conjugaisons</vt:lpstr>
      <vt:lpstr>Le PERFECTUM PASSIF des 1er et 2e Conjugaisons</vt:lpstr>
      <vt:lpstr>EXERCICE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26</cp:revision>
  <dcterms:created xsi:type="dcterms:W3CDTF">2020-09-23T19:40:17Z</dcterms:created>
  <dcterms:modified xsi:type="dcterms:W3CDTF">2025-09-22T19:16:58Z</dcterms:modified>
</cp:coreProperties>
</file>