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33"/>
  </p:notesMasterIdLst>
  <p:sldIdLst>
    <p:sldId id="256" r:id="rId3"/>
    <p:sldId id="264" r:id="rId4"/>
    <p:sldId id="271" r:id="rId5"/>
    <p:sldId id="276" r:id="rId6"/>
    <p:sldId id="294" r:id="rId7"/>
    <p:sldId id="295" r:id="rId8"/>
    <p:sldId id="296" r:id="rId9"/>
    <p:sldId id="298" r:id="rId10"/>
    <p:sldId id="299" r:id="rId11"/>
    <p:sldId id="300" r:id="rId12"/>
    <p:sldId id="302" r:id="rId13"/>
    <p:sldId id="304" r:id="rId14"/>
    <p:sldId id="305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5" r:id="rId23"/>
    <p:sldId id="316" r:id="rId24"/>
    <p:sldId id="317" r:id="rId25"/>
    <p:sldId id="318" r:id="rId26"/>
    <p:sldId id="319" r:id="rId27"/>
    <p:sldId id="321" r:id="rId28"/>
    <p:sldId id="322" r:id="rId29"/>
    <p:sldId id="323" r:id="rId30"/>
    <p:sldId id="324" r:id="rId31"/>
    <p:sldId id="263" r:id="rId3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990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BA82E4-FB10-4FD8-B6BA-D3F1BC29EA37}" v="1" dt="2026-01-20T13:18:01.5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1806" autoAdjust="0"/>
  </p:normalViewPr>
  <p:slideViewPr>
    <p:cSldViewPr snapToGrid="0">
      <p:cViewPr varScale="1">
        <p:scale>
          <a:sx n="91" d="100"/>
          <a:sy n="91" d="100"/>
        </p:scale>
        <p:origin x="1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5/10/relationships/revisionInfo" Target="revisionInfo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mien Bouvier" userId="7262b343-9cbd-4bd7-8cbf-6b3c6ccd78ea" providerId="ADAL" clId="{957606EA-A3E4-48B5-AE65-536EBB4C8743}"/>
    <pc:docChg chg="undo custSel modSld">
      <pc:chgData name="Damien Bouvier" userId="7262b343-9cbd-4bd7-8cbf-6b3c6ccd78ea" providerId="ADAL" clId="{957606EA-A3E4-48B5-AE65-536EBB4C8743}" dt="2026-01-20T13:45:05.798" v="56" actId="1076"/>
      <pc:docMkLst>
        <pc:docMk/>
      </pc:docMkLst>
      <pc:sldChg chg="modSp mod">
        <pc:chgData name="Damien Bouvier" userId="7262b343-9cbd-4bd7-8cbf-6b3c6ccd78ea" providerId="ADAL" clId="{957606EA-A3E4-48B5-AE65-536EBB4C8743}" dt="2026-01-20T13:15:00.096" v="3" actId="20577"/>
        <pc:sldMkLst>
          <pc:docMk/>
          <pc:sldMk cId="1884753846" sldId="256"/>
        </pc:sldMkLst>
        <pc:spChg chg="mod">
          <ac:chgData name="Damien Bouvier" userId="7262b343-9cbd-4bd7-8cbf-6b3c6ccd78ea" providerId="ADAL" clId="{957606EA-A3E4-48B5-AE65-536EBB4C8743}" dt="2026-01-20T13:15:00.096" v="3" actId="20577"/>
          <ac:spMkLst>
            <pc:docMk/>
            <pc:sldMk cId="1884753846" sldId="256"/>
            <ac:spMk id="10" creationId="{72385D85-F33D-4F8A-B0DA-0CC87D1D8C47}"/>
          </ac:spMkLst>
        </pc:spChg>
      </pc:sldChg>
      <pc:sldChg chg="modSp mod">
        <pc:chgData name="Damien Bouvier" userId="7262b343-9cbd-4bd7-8cbf-6b3c6ccd78ea" providerId="ADAL" clId="{957606EA-A3E4-48B5-AE65-536EBB4C8743}" dt="2026-01-20T13:19:37.920" v="50" actId="207"/>
        <pc:sldMkLst>
          <pc:docMk/>
          <pc:sldMk cId="510280930" sldId="307"/>
        </pc:sldMkLst>
        <pc:spChg chg="mod">
          <ac:chgData name="Damien Bouvier" userId="7262b343-9cbd-4bd7-8cbf-6b3c6ccd78ea" providerId="ADAL" clId="{957606EA-A3E4-48B5-AE65-536EBB4C8743}" dt="2026-01-20T13:19:37.920" v="50" actId="207"/>
          <ac:spMkLst>
            <pc:docMk/>
            <pc:sldMk cId="510280930" sldId="307"/>
            <ac:spMk id="3" creationId="{A2C58BCB-BA1E-4E15-977F-4F93057E6309}"/>
          </ac:spMkLst>
        </pc:spChg>
      </pc:sldChg>
      <pc:sldChg chg="addSp modSp mod">
        <pc:chgData name="Damien Bouvier" userId="7262b343-9cbd-4bd7-8cbf-6b3c6ccd78ea" providerId="ADAL" clId="{957606EA-A3E4-48B5-AE65-536EBB4C8743}" dt="2026-01-20T13:45:05.798" v="56" actId="1076"/>
        <pc:sldMkLst>
          <pc:docMk/>
          <pc:sldMk cId="2426956282" sldId="317"/>
        </pc:sldMkLst>
        <pc:picChg chg="add mod">
          <ac:chgData name="Damien Bouvier" userId="7262b343-9cbd-4bd7-8cbf-6b3c6ccd78ea" providerId="ADAL" clId="{957606EA-A3E4-48B5-AE65-536EBB4C8743}" dt="2026-01-20T13:45:05.798" v="56" actId="1076"/>
          <ac:picMkLst>
            <pc:docMk/>
            <pc:sldMk cId="2426956282" sldId="317"/>
            <ac:picMk id="5" creationId="{AFDC851D-FB7C-FC84-3D69-86FCD361DAAF}"/>
          </ac:picMkLst>
        </pc:picChg>
      </pc:sldChg>
      <pc:sldChg chg="modSp mod">
        <pc:chgData name="Damien Bouvier" userId="7262b343-9cbd-4bd7-8cbf-6b3c6ccd78ea" providerId="ADAL" clId="{957606EA-A3E4-48B5-AE65-536EBB4C8743}" dt="2026-01-20T13:28:12.722" v="51" actId="1076"/>
        <pc:sldMkLst>
          <pc:docMk/>
          <pc:sldMk cId="2207272821" sldId="322"/>
        </pc:sldMkLst>
        <pc:spChg chg="mod">
          <ac:chgData name="Damien Bouvier" userId="7262b343-9cbd-4bd7-8cbf-6b3c6ccd78ea" providerId="ADAL" clId="{957606EA-A3E4-48B5-AE65-536EBB4C8743}" dt="2026-01-20T13:28:12.722" v="51" actId="1076"/>
          <ac:spMkLst>
            <pc:docMk/>
            <pc:sldMk cId="2207272821" sldId="322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6FB38-70FF-4917-BC87-D617FC8E29A2}" type="datetimeFigureOut">
              <a:rPr lang="fr-CH" smtClean="0"/>
              <a:t>20.01.2026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CF661-FA7C-41AE-A2DF-99DD64369EE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08379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1DFA3-3BA6-9C44-BF00-3A64B4869EE7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1131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1DFA3-3BA6-9C44-BF00-3A64B4869EE7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4723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1DFA3-3BA6-9C44-BF00-3A64B4869EE7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4723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1DFA3-3BA6-9C44-BF00-3A64B4869EE7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4723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1DFA3-3BA6-9C44-BF00-3A64B4869EE7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4723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1DFA3-3BA6-9C44-BF00-3A64B4869EE7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4723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1DFA3-3BA6-9C44-BF00-3A64B4869EE7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4723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1DFA3-3BA6-9C44-BF00-3A64B4869EE7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4723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B05BB6-9A88-4525-9D2A-03A79BABC2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4306F7D-7E10-4CE3-9165-75B3CAAF5A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9B0E7A-778F-48E3-9064-B4D28395A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C2016-7290-4E2D-86D7-9E084B5ED18F}" type="datetimeFigureOut">
              <a:rPr lang="fr-CH" smtClean="0"/>
              <a:t>20.01.2026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C4AF2D-39F1-4484-94CC-DF99AE62B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35097D-EBAC-464D-8288-CB9795E6A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E08C-4893-4D8B-AC31-4E1A322CC83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68982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58D37F-372A-4B73-9FA5-B9BECEAFA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155C2C8-6759-40BF-ABAB-F07DDC5E0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B2C248-8ED8-4BF5-9DF1-15D231613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C2016-7290-4E2D-86D7-9E084B5ED18F}" type="datetimeFigureOut">
              <a:rPr lang="fr-CH" smtClean="0"/>
              <a:t>20.01.2026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78CAE5-F615-4588-A6DA-F39F24A83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1D359C-97A8-47E6-95C5-7750C678C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E08C-4893-4D8B-AC31-4E1A322CC83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6820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204E511-F416-4902-9AA9-1A3B9FD520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FB105A2-7E21-4F28-9BAC-E1BEAF0065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4E3693-1870-4012-8B44-90A9ED66B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C2016-7290-4E2D-86D7-9E084B5ED18F}" type="datetimeFigureOut">
              <a:rPr lang="fr-CH" smtClean="0"/>
              <a:t>20.01.2026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CD9438-1D6A-49A7-8E75-EE9FC1A24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3D3AD3-6AB2-49B5-AC41-077A48232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E08C-4893-4D8B-AC31-4E1A322CC83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10476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478095-FFE2-412F-8E93-CA86B6C65B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B3DC21D-9D29-4C6E-A8D8-AF732D203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BB8C9D-FD14-406F-A76C-AAFFC1251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A44B1-4E23-4AE1-BDA1-305100EFA620}" type="datetimeFigureOut">
              <a:rPr lang="fr-CH" smtClean="0"/>
              <a:t>20.01.2026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81E769-E780-4A93-BBAC-EEA60E07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F61F24-69BD-43F0-B596-5269EE46A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85C6-AD08-471F-B812-74191E39669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27628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F2275A-7976-47BA-B960-7A9C247BF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675B8B-3DB3-481F-BE8C-55B79A2BD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913F9A-1251-46B0-8022-BC3BE14B2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A44B1-4E23-4AE1-BDA1-305100EFA620}" type="datetimeFigureOut">
              <a:rPr lang="fr-CH" smtClean="0"/>
              <a:t>20.01.2026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7C2CA6-F498-4896-BEDE-EA63B16B0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B5C466-306E-4A38-865B-2176973B5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85C6-AD08-471F-B812-74191E39669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11940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160D84-7A8E-43D8-8DBA-47EA03241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DE3B83-F625-46A3-8999-04314DD5D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7B20CF-317F-4FD9-B90A-BAC8AA0CE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C2016-7290-4E2D-86D7-9E084B5ED18F}" type="datetimeFigureOut">
              <a:rPr lang="fr-CH" smtClean="0"/>
              <a:t>20.01.2026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2C6262-441C-423C-BC77-9E4F95A42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A7B47D-C294-4793-A081-FAE360B54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E08C-4893-4D8B-AC31-4E1A322CC83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47486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83E4C6-EAB0-4D3A-B977-005BB4F03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766E01-E9A2-4FB4-8814-31CFEEECB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9CC807-5468-4449-BCF9-892952BB3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C2016-7290-4E2D-86D7-9E084B5ED18F}" type="datetimeFigureOut">
              <a:rPr lang="fr-CH" smtClean="0"/>
              <a:t>20.01.2026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412352-2BC4-4B1C-B2B3-B0FD9A36C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D4DA62-2DDE-4BC0-AAC2-CCA8F8E68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E08C-4893-4D8B-AC31-4E1A322CC83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00100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0DC4F8-DFE3-4801-98A7-E48BCD99E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982C7A-DA3F-4614-B638-114130E229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28635E8-4065-4651-8C96-54F050E770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C546FF4-1E24-495A-BDF9-72AB40338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C2016-7290-4E2D-86D7-9E084B5ED18F}" type="datetimeFigureOut">
              <a:rPr lang="fr-CH" smtClean="0"/>
              <a:t>20.01.2026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FFA1041-24C7-4AA1-AE4C-CCB3931EC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0618E71-AC52-4F63-ABDB-810FF8410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E08C-4893-4D8B-AC31-4E1A322CC83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72686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3219BE-A293-4047-857D-253781672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F0C6FFC-E975-48AB-9544-867CB850C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02ADD11-2043-4D3F-B62A-0AEB88611A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AB6A5F8-E65C-45CE-A7D2-7F740C27F7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473E805-7977-489A-9354-720046AE44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936D032-9088-49EB-B043-DF85C85B3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C2016-7290-4E2D-86D7-9E084B5ED18F}" type="datetimeFigureOut">
              <a:rPr lang="fr-CH" smtClean="0"/>
              <a:t>20.01.2026</a:t>
            </a:fld>
            <a:endParaRPr lang="fr-CH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20D0109-2E28-4C3F-A024-02353A147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5F87FA9-0C11-4239-AFDB-886F63337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E08C-4893-4D8B-AC31-4E1A322CC83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46873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AA4795-C31D-4373-8E03-D0374F5DE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E4FA9DC-0C36-4CCF-8D82-B2F86E7C9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C2016-7290-4E2D-86D7-9E084B5ED18F}" type="datetimeFigureOut">
              <a:rPr lang="fr-CH" smtClean="0"/>
              <a:t>20.01.2026</a:t>
            </a:fld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0F81C24-95CA-4D8C-88DC-5DB3A8264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1E95DE0-ABB2-4001-A519-6884F7336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E08C-4893-4D8B-AC31-4E1A322CC83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32019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E67C1A7-DC98-4AD2-A369-5CCEF2DE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C2016-7290-4E2D-86D7-9E084B5ED18F}" type="datetimeFigureOut">
              <a:rPr lang="fr-CH" smtClean="0"/>
              <a:t>20.01.2026</a:t>
            </a:fld>
            <a:endParaRPr lang="fr-CH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274C8DA-A7D7-4C44-8E75-26511BFF3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9CABF8D-7F8C-4570-9DED-BB417F483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E08C-4893-4D8B-AC31-4E1A322CC83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12649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8B3BC8-F1C6-45E6-AC4F-C202B163E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0F8217-F751-4C99-85C7-6ED7B4594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471D1A0-69F9-4EB6-8D5C-2A7F572580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3ED13B0-CE91-4855-AB24-1769C1D9C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C2016-7290-4E2D-86D7-9E084B5ED18F}" type="datetimeFigureOut">
              <a:rPr lang="fr-CH" smtClean="0"/>
              <a:t>20.01.2026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138B90D-1928-4DB3-BA61-7E8C85CBC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704445D-F21F-47FD-9A13-4E0078D08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E08C-4893-4D8B-AC31-4E1A322CC83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66481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B4360F-8E74-4305-954F-625EC4AAD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CB103AE-EC6A-443A-A7AC-D86063A712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016C593-3344-4E62-8CA2-BFE4D631A9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C0E5E80-9CC9-484D-A428-D0C162114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C2016-7290-4E2D-86D7-9E084B5ED18F}" type="datetimeFigureOut">
              <a:rPr lang="fr-CH" smtClean="0"/>
              <a:t>20.01.2026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088CE90-BC5F-4129-BDAC-850610CEB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704D8DD-8C0B-4913-9E98-CF047A0AD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E08C-4893-4D8B-AC31-4E1A322CC83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7085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0CE7415-DD7C-4DD8-B379-4E741A06D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E415BAA-17B1-4B52-BFDD-A5E9ADDB1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4C6BA2-1D66-4A85-987C-85B56D92F4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C2016-7290-4E2D-86D7-9E084B5ED18F}" type="datetimeFigureOut">
              <a:rPr lang="fr-CH" smtClean="0"/>
              <a:t>20.01.2026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044521-08BA-44F0-AE28-95D81E8DF2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C282F5-7C05-44D6-ABE2-25D588A9A1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3E08C-4893-4D8B-AC31-4E1A322CC83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037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C27593B-671D-438A-983B-CA69D1032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9C0F8A2-509C-4C69-A69D-195024CA9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D1FCC8-7211-42BD-8392-40BCA0C61C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A44B1-4E23-4AE1-BDA1-305100EFA620}" type="datetimeFigureOut">
              <a:rPr lang="fr-CH" smtClean="0"/>
              <a:t>20.01.2026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F2BA3D-1E8E-48F0-87B3-E1D0C6BE40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55F7A7-8EC4-48DF-82DF-A0E65B03CA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685C6-AD08-471F-B812-74191E39669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35235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 12" descr="Une image contenant ciel, plein air, bâtiment, drapeau&#10;&#10;Description générée automatiquement">
            <a:extLst>
              <a:ext uri="{FF2B5EF4-FFF2-40B4-BE49-F238E27FC236}">
                <a16:creationId xmlns:a16="http://schemas.microsoft.com/office/drawing/2014/main" id="{206CA70E-A922-8891-8940-FAF15937D7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>
          <a:xfrm>
            <a:off x="2555441" y="10"/>
            <a:ext cx="966964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880CA029-0E5F-4095-8329-CFAFDB40E3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4717" y="930121"/>
            <a:ext cx="6216805" cy="402845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spcAft>
                <a:spcPts val="1200"/>
              </a:spcAft>
            </a:pPr>
            <a:r>
              <a:rPr lang="fr-FR" sz="4000" b="1" dirty="0">
                <a:solidFill>
                  <a:srgbClr val="000099"/>
                </a:solidFill>
                <a:latin typeface="Neue Haas Grotesk Text Pro" panose="020B0504020202020204" pitchFamily="34" charset="0"/>
              </a:rPr>
              <a:t>Droit institutionnel </a:t>
            </a:r>
            <a:br>
              <a:rPr lang="fr-FR" sz="4000" b="1" dirty="0">
                <a:solidFill>
                  <a:srgbClr val="000099"/>
                </a:solidFill>
                <a:latin typeface="Neue Haas Grotesk Text Pro" panose="020B0504020202020204" pitchFamily="34" charset="0"/>
              </a:rPr>
            </a:br>
            <a:r>
              <a:rPr lang="fr-FR" sz="4000" b="1" dirty="0">
                <a:solidFill>
                  <a:srgbClr val="000099"/>
                </a:solidFill>
                <a:latin typeface="Neue Haas Grotesk Text Pro" panose="020B0504020202020204" pitchFamily="34" charset="0"/>
              </a:rPr>
              <a:t>de l’Union européenne</a:t>
            </a:r>
            <a:br>
              <a:rPr lang="fr-FR" sz="2500" dirty="0"/>
            </a:br>
            <a:br>
              <a:rPr lang="fr-FR" sz="2500" dirty="0"/>
            </a:br>
            <a:br>
              <a:rPr lang="fr-FR" sz="2500" dirty="0"/>
            </a:br>
            <a:br>
              <a:rPr lang="fr-FR" sz="2500" dirty="0"/>
            </a:br>
            <a:br>
              <a:rPr lang="fr-FR" sz="2500" dirty="0"/>
            </a:br>
            <a:br>
              <a:rPr lang="fr-FR" sz="2500" dirty="0"/>
            </a:br>
            <a:r>
              <a:rPr lang="fr-FR" sz="2500" b="1" dirty="0">
                <a:latin typeface="Neue Haas Grotesk Text Pro" panose="020B0504020202020204" pitchFamily="34" charset="0"/>
              </a:rPr>
              <a:t>Cours magistral de M. Damien Bouvier</a:t>
            </a:r>
            <a:endParaRPr lang="fr-FR" sz="2500" dirty="0">
              <a:latin typeface="Neue Haas Grotesk Text Pro" panose="020B05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2385D85-F33D-4F8A-B0DA-0CC87D1D8C47}"/>
              </a:ext>
            </a:extLst>
          </p:cNvPr>
          <p:cNvSpPr txBox="1"/>
          <p:nvPr/>
        </p:nvSpPr>
        <p:spPr>
          <a:xfrm>
            <a:off x="384717" y="4735551"/>
            <a:ext cx="5190893" cy="2122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sz="2000" b="1" dirty="0">
                <a:latin typeface="Neue Haas Grotesk Text Pro" panose="020B0504020202020204" pitchFamily="34" charset="0"/>
              </a:rPr>
              <a:t>Année universitaire 2025/2026 </a:t>
            </a:r>
            <a:br>
              <a:rPr lang="fr-FR" sz="2000" b="1" dirty="0">
                <a:latin typeface="Neue Haas Grotesk Text Pro" panose="020B0504020202020204" pitchFamily="34" charset="0"/>
              </a:rPr>
            </a:br>
            <a:r>
              <a:rPr lang="fr-FR" sz="2000" b="1" dirty="0">
                <a:latin typeface="Neue Haas Grotesk Text Pro" panose="020B0504020202020204" pitchFamily="34" charset="0"/>
              </a:rPr>
              <a:t>Licence 1 Droit LEA / Licence 2 ESPRI </a:t>
            </a:r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5913FBA4-3B0F-A778-FF2E-880C95DE9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6597D8A-9D70-4349-A89F-F075334EEC75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3" name="Image 2" descr="Logofd.jpg">
            <a:extLst>
              <a:ext uri="{FF2B5EF4-FFF2-40B4-BE49-F238E27FC236}">
                <a16:creationId xmlns:a16="http://schemas.microsoft.com/office/drawing/2014/main" id="{5F30E053-5C7E-3D87-4DF4-D07CA544C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6" y="5569841"/>
            <a:ext cx="1658279" cy="716075"/>
          </a:xfrm>
          <a:prstGeom prst="rect">
            <a:avLst/>
          </a:prstGeom>
        </p:spPr>
      </p:pic>
      <p:pic>
        <p:nvPicPr>
          <p:cNvPr id="5" name="Image 4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9DDD907D-2CC2-B4CE-8E94-70DF7FAB4D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027" y="5593602"/>
            <a:ext cx="1423656" cy="716075"/>
          </a:xfrm>
          <a:prstGeom prst="rect">
            <a:avLst/>
          </a:prstGeom>
        </p:spPr>
      </p:pic>
      <p:pic>
        <p:nvPicPr>
          <p:cNvPr id="8" name="Image 7" descr="Une image contenant texte, Police, symbole, Graphique&#10;&#10;Description générée automatiquement">
            <a:extLst>
              <a:ext uri="{FF2B5EF4-FFF2-40B4-BE49-F238E27FC236}">
                <a16:creationId xmlns:a16="http://schemas.microsoft.com/office/drawing/2014/main" id="{DBEE94A2-64EB-BB13-34B9-74F2C9E6C5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832" y="5593602"/>
            <a:ext cx="2092748" cy="71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753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C58BCB-BA1E-4E15-977F-4F93057E6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5307"/>
            <a:ext cx="10733468" cy="5571656"/>
          </a:xfrm>
        </p:spPr>
        <p:txBody>
          <a:bodyPr>
            <a:normAutofit lnSpcReduction="10000"/>
          </a:bodyPr>
          <a:lstStyle/>
          <a:p>
            <a:pPr marL="0" lvl="3" indent="0" algn="just">
              <a:buNone/>
            </a:pPr>
            <a:endParaRPr lang="fr-FR" sz="2000" b="1" dirty="0">
              <a:effectLst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3" indent="-342900" algn="just"/>
            <a:r>
              <a:rPr lang="fr-FR" sz="2000" b="1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18 avril 1951 </a:t>
            </a:r>
            <a:r>
              <a:rPr lang="fr-FR" sz="20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: traité de Paris instituant la Communauté économique du charbon et de l’acier (</a:t>
            </a:r>
            <a:r>
              <a:rPr lang="fr-FR" sz="2000" b="1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CECA</a:t>
            </a:r>
            <a:r>
              <a:rPr lang="fr-FR" sz="20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), signé par les six Etats fondateurs.</a:t>
            </a:r>
          </a:p>
          <a:p>
            <a:pPr marL="0" lvl="3" indent="0" algn="just">
              <a:buNone/>
            </a:pPr>
            <a:endParaRPr lang="fr-FR" sz="2000" dirty="0"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lvl="3" indent="0" algn="just">
              <a:buNone/>
            </a:pPr>
            <a:endParaRPr lang="fr-FR" sz="2000" dirty="0"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lvl="3" indent="0" algn="just">
              <a:buNone/>
            </a:pPr>
            <a:r>
              <a:rPr lang="fr-FR" sz="20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La CECA pose les bases </a:t>
            </a:r>
            <a:r>
              <a:rPr lang="fr-FR" sz="2000" b="1" dirty="0">
                <a:solidFill>
                  <a:srgbClr val="000099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d’une intégration de marché…………….</a:t>
            </a:r>
            <a:r>
              <a:rPr lang="fr-FR" sz="20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</a:p>
          <a:p>
            <a:pPr marL="0" lvl="3" indent="0" algn="just">
              <a:buNone/>
            </a:pPr>
            <a:endParaRPr lang="fr-FR" sz="2000" dirty="0"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lvl="3" indent="0" algn="just">
              <a:buNone/>
            </a:pPr>
            <a:endParaRPr lang="fr-FR" sz="2000" dirty="0"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lvl="3" indent="0" algn="just">
              <a:buNone/>
            </a:pPr>
            <a:r>
              <a:rPr lang="fr-FR" sz="20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Elle met également en place un </a:t>
            </a:r>
            <a:r>
              <a:rPr lang="fr-FR" sz="2000" b="1" dirty="0">
                <a:solidFill>
                  <a:srgbClr val="000099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cadre ……….. :</a:t>
            </a:r>
            <a:r>
              <a:rPr lang="fr-FR" sz="20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pPr marL="1795463" lvl="3" indent="-342900" algn="just">
              <a:buFont typeface="Wingdings" panose="05000000000000000000" pitchFamily="2" charset="2"/>
              <a:buChar char="Ø"/>
            </a:pPr>
            <a:r>
              <a:rPr lang="fr-FR" sz="20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une </a:t>
            </a:r>
            <a:r>
              <a:rPr lang="fr-FR" sz="2000" b="1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Haute Autorité</a:t>
            </a:r>
            <a:r>
              <a:rPr lang="fr-FR" sz="20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pPr marL="1795463" lvl="3" indent="-342900" algn="just">
              <a:buFont typeface="Wingdings" panose="05000000000000000000" pitchFamily="2" charset="2"/>
              <a:buChar char="Ø"/>
            </a:pPr>
            <a:r>
              <a:rPr lang="fr-FR" sz="20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une</a:t>
            </a:r>
            <a:r>
              <a:rPr lang="fr-FR" sz="2000" b="1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Assemblée</a:t>
            </a:r>
            <a:r>
              <a:rPr lang="fr-FR" sz="20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pPr marL="1795463" lvl="3" indent="-342900" algn="just">
              <a:buFont typeface="Wingdings" panose="05000000000000000000" pitchFamily="2" charset="2"/>
              <a:buChar char="Ø"/>
            </a:pPr>
            <a:r>
              <a:rPr lang="fr-FR" sz="20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un </a:t>
            </a:r>
            <a:r>
              <a:rPr lang="fr-FR" sz="2000" b="1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Conseil des ministres</a:t>
            </a:r>
            <a:r>
              <a:rPr lang="fr-FR" sz="20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pPr marL="1795463" lvl="3" indent="-342900" algn="just">
              <a:buFont typeface="Wingdings" panose="05000000000000000000" pitchFamily="2" charset="2"/>
              <a:buChar char="Ø"/>
            </a:pPr>
            <a:r>
              <a:rPr lang="fr-FR" sz="20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une </a:t>
            </a:r>
            <a:r>
              <a:rPr lang="fr-FR" sz="2000" b="1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Cour de Justice</a:t>
            </a:r>
            <a:r>
              <a:rPr lang="fr-FR" sz="20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</a:p>
          <a:p>
            <a:pPr marL="0" lvl="3" indent="0" algn="just">
              <a:buNone/>
            </a:pPr>
            <a:endParaRPr lang="fr-FR" sz="2000" dirty="0">
              <a:effectLst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lvl="3" indent="0" algn="just">
              <a:buNone/>
            </a:pPr>
            <a:endParaRPr lang="fr-FR" sz="2000" dirty="0"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lvl="3" indent="0" algn="just">
              <a:buNone/>
            </a:pPr>
            <a:r>
              <a:rPr lang="fr-FR" sz="20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Le traité de Paris était conclu pour une durée de </a:t>
            </a:r>
            <a:r>
              <a:rPr lang="fr-FR" sz="20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50 ans, il a expiré le 23 juillet 2002. Il est considéré comme fondateur de la « </a:t>
            </a:r>
            <a:r>
              <a:rPr lang="fr-FR" sz="2000" b="1" dirty="0">
                <a:solidFill>
                  <a:srgbClr val="C00000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méthode ……………… </a:t>
            </a:r>
            <a:r>
              <a:rPr lang="fr-FR" sz="20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».</a:t>
            </a:r>
            <a:endParaRPr lang="fr-FR" sz="2000" dirty="0">
              <a:latin typeface="Neue Haas Grotesk Text Pro" panose="020B0504020202020204" pitchFamily="34" charset="0"/>
            </a:endParaRPr>
          </a:p>
          <a:p>
            <a:pPr marL="914400" lvl="2" indent="0">
              <a:buNone/>
            </a:pPr>
            <a:endParaRPr lang="fr-FR" sz="2800" b="1" dirty="0">
              <a:latin typeface="Book Antiqua" panose="02040602050305030304" pitchFamily="18" charset="0"/>
            </a:endParaRPr>
          </a:p>
        </p:txBody>
      </p:sp>
      <p:sp>
        <p:nvSpPr>
          <p:cNvPr id="4" name="Espace réservé du numéro de diapositive 4">
            <a:extLst>
              <a:ext uri="{FF2B5EF4-FFF2-40B4-BE49-F238E27FC236}">
                <a16:creationId xmlns:a16="http://schemas.microsoft.com/office/drawing/2014/main" id="{D753841C-85F5-3336-2C25-5FC37D59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6597D8A-9D70-4349-A89F-F075334EEC75}" type="slidenum">
              <a:rPr lang="fr-CH" smtClean="0"/>
              <a:t>10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655150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C58BCB-BA1E-4E15-977F-4F93057E6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5307"/>
            <a:ext cx="10733468" cy="5868380"/>
          </a:xfrm>
        </p:spPr>
        <p:txBody>
          <a:bodyPr>
            <a:normAutofit/>
          </a:bodyPr>
          <a:lstStyle/>
          <a:p>
            <a:pPr marL="1885950" lvl="3" indent="-514350">
              <a:buFont typeface="+mj-lt"/>
              <a:buAutoNum type="alphaLcPeriod" startAt="2"/>
            </a:pPr>
            <a:r>
              <a:rPr lang="fr-FR" sz="2600" b="1" dirty="0">
                <a:latin typeface="Neue Haas Grotesk Text Pro" panose="020B0504020202020204" pitchFamily="34" charset="0"/>
              </a:rPr>
              <a:t>Le Traité de Rome : la création de la CEE et de la CEEA</a:t>
            </a:r>
          </a:p>
          <a:p>
            <a:pPr marL="342900" lvl="3" indent="-342900" algn="just"/>
            <a:endParaRPr lang="fr-FR" sz="2000" dirty="0">
              <a:latin typeface="Neue Haas Grotesk Text Pro" panose="020B0504020202020204" pitchFamily="34" charset="0"/>
            </a:endParaRPr>
          </a:p>
          <a:p>
            <a:pPr marL="342900" lvl="3" indent="-342900" algn="just"/>
            <a:r>
              <a:rPr lang="fr-FR" sz="2000" dirty="0">
                <a:latin typeface="Neue Haas Grotesk Text Pro" panose="020B0504020202020204" pitchFamily="34" charset="0"/>
              </a:rPr>
              <a:t>En </a:t>
            </a:r>
            <a:r>
              <a:rPr lang="fr-FR" sz="2000" b="1" dirty="0">
                <a:solidFill>
                  <a:srgbClr val="000099"/>
                </a:solidFill>
                <a:latin typeface="Neue Haas Grotesk Text Pro" panose="020B0504020202020204" pitchFamily="34" charset="0"/>
              </a:rPr>
              <a:t>mai 1955</a:t>
            </a:r>
            <a:r>
              <a:rPr lang="fr-FR" sz="2000" dirty="0">
                <a:solidFill>
                  <a:srgbClr val="000099"/>
                </a:solidFill>
                <a:latin typeface="Neue Haas Grotesk Text Pro" panose="020B0504020202020204" pitchFamily="34" charset="0"/>
              </a:rPr>
              <a:t>, </a:t>
            </a:r>
            <a:r>
              <a:rPr lang="fr-FR" sz="2000" dirty="0">
                <a:latin typeface="Neue Haas Grotesk Text Pro" panose="020B0504020202020204" pitchFamily="34" charset="0"/>
              </a:rPr>
              <a:t>désignation d’un nouveau Président de la Haute Autorité , les Etats du Benelux proposent de …………….</a:t>
            </a:r>
          </a:p>
          <a:p>
            <a:pPr marL="342900" lvl="3" indent="-342900" algn="just"/>
            <a:endParaRPr lang="fr-FR" sz="2000" dirty="0">
              <a:latin typeface="Neue Haas Grotesk Text Pro" panose="020B0504020202020204" pitchFamily="34" charset="0"/>
            </a:endParaRPr>
          </a:p>
          <a:p>
            <a:pPr marL="342900" lvl="3" indent="-342900" algn="just"/>
            <a:r>
              <a:rPr lang="fr-FR" sz="2000" dirty="0">
                <a:latin typeface="Neue Haas Grotesk Text Pro" panose="020B0504020202020204" pitchFamily="34" charset="0"/>
              </a:rPr>
              <a:t>En juin 1955 : élection du nouveau Président (Robert Mayer), </a:t>
            </a:r>
            <a:r>
              <a:rPr lang="fr-FR" sz="2000" b="1" dirty="0">
                <a:solidFill>
                  <a:srgbClr val="000099"/>
                </a:solidFill>
                <a:latin typeface="Neue Haas Grotesk Text Pro" panose="020B0504020202020204" pitchFamily="34" charset="0"/>
              </a:rPr>
              <a:t>Paul-Henri Spaak</a:t>
            </a:r>
            <a:r>
              <a:rPr lang="fr-FR" sz="2000" dirty="0">
                <a:latin typeface="Neue Haas Grotesk Text Pro" panose="020B0504020202020204" pitchFamily="34" charset="0"/>
              </a:rPr>
              <a:t> désigné à la tête d’un comité intergouvernemental chargé de faire des propositions pour ……………….</a:t>
            </a:r>
          </a:p>
          <a:p>
            <a:pPr marL="342900" lvl="3" indent="-342900" algn="just"/>
            <a:endParaRPr lang="fr-FR" sz="2000" b="1" dirty="0">
              <a:solidFill>
                <a:srgbClr val="000099"/>
              </a:solidFill>
              <a:effectLst/>
              <a:latin typeface="Neue Haas Grotesk Text Pro" panose="020B05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 algn="just"/>
            <a:r>
              <a:rPr lang="fr-FR" sz="20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 avril 1956</a:t>
            </a:r>
            <a:r>
              <a:rPr lang="fr-FR" sz="2000" dirty="0"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rapport « Spaak » proposition d’un  ……………………. et d’une communauté européenne de </a:t>
            </a:r>
            <a:r>
              <a:rPr lang="fr-FR" sz="2000" b="1" dirty="0">
                <a:solidFill>
                  <a:srgbClr val="000099"/>
                </a:solidFill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………………………………</a:t>
            </a:r>
            <a:r>
              <a:rPr lang="fr-FR" sz="2000" dirty="0"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3" indent="-342900" algn="just"/>
            <a:endParaRPr lang="fr-FR" sz="2000" dirty="0">
              <a:latin typeface="Neue Haas Grotesk Text Pro" panose="020B05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 algn="just"/>
            <a:r>
              <a:rPr lang="fr-FR" sz="2000" b="1" dirty="0"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 mars 1957</a:t>
            </a:r>
            <a:r>
              <a:rPr lang="fr-FR" sz="2000" dirty="0"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les six pays fondateurs signent les </a:t>
            </a:r>
            <a:r>
              <a:rPr lang="fr-FR" sz="2000" b="1" dirty="0"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Traités de Rome</a:t>
            </a:r>
            <a:r>
              <a:rPr lang="fr-FR" sz="2000" dirty="0"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instituant respectivement la </a:t>
            </a:r>
            <a:r>
              <a:rPr lang="fr-FR" sz="20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Communauté économique européenne (CEE) </a:t>
            </a:r>
            <a:r>
              <a:rPr lang="fr-FR" sz="2000" dirty="0"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la </a:t>
            </a:r>
            <a:r>
              <a:rPr lang="fr-FR" sz="20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Communauté européenne de l'énergie atomique (CEEA)</a:t>
            </a:r>
            <a:r>
              <a:rPr lang="fr-FR" sz="2000" dirty="0"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lvl="3" indent="-342900" algn="just"/>
            <a:endParaRPr lang="fr-FR" sz="2000" dirty="0">
              <a:effectLst/>
              <a:latin typeface="Neue Haas Grotesk Text Pro" panose="020B05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3" indent="0">
              <a:buNone/>
            </a:pPr>
            <a:endParaRPr lang="fr-CH" sz="2000" dirty="0">
              <a:effectLst/>
              <a:latin typeface="Book Antiqua" panose="0204060205030503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lvl="3" indent="0">
              <a:buNone/>
            </a:pPr>
            <a:endParaRPr lang="fr-FR" sz="2000" dirty="0">
              <a:latin typeface="Book Antiqua" panose="02040602050305030304" pitchFamily="18" charset="0"/>
            </a:endParaRPr>
          </a:p>
          <a:p>
            <a:pPr marL="914400" lvl="2" indent="0">
              <a:buNone/>
            </a:pPr>
            <a:endParaRPr lang="fr-FR" sz="2800" b="1" dirty="0">
              <a:latin typeface="Book Antiqua" panose="02040602050305030304" pitchFamily="18" charset="0"/>
            </a:endParaRPr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12CB69F7-C6E6-660C-D7E7-1BB33B72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6597D8A-9D70-4349-A89F-F075334EEC75}" type="slidenum">
              <a:rPr lang="fr-CH" smtClean="0"/>
              <a:t>11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228359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C58BCB-BA1E-4E15-977F-4F93057E6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5307"/>
            <a:ext cx="10733468" cy="5868380"/>
          </a:xfrm>
        </p:spPr>
        <p:txBody>
          <a:bodyPr>
            <a:normAutofit/>
          </a:bodyPr>
          <a:lstStyle/>
          <a:p>
            <a:pPr marL="0" lvl="3" indent="0" algn="just">
              <a:buNone/>
            </a:pPr>
            <a:endParaRPr lang="fr-FR" sz="2400" dirty="0">
              <a:effectLst/>
              <a:latin typeface="Neue Haas Grotesk Text Pro" panose="020B05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 algn="just"/>
            <a:r>
              <a:rPr lang="fr-FR" sz="2000" dirty="0"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 début de l’année </a:t>
            </a:r>
            <a:r>
              <a:rPr lang="fr-FR" sz="2000" b="1" dirty="0"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1958</a:t>
            </a:r>
            <a:r>
              <a:rPr lang="fr-FR" sz="2000" dirty="0"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de </a:t>
            </a:r>
            <a:r>
              <a:rPr lang="fr-FR" sz="20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nouvelles institutions ………….. </a:t>
            </a:r>
            <a:r>
              <a:rPr lang="fr-FR" sz="2000" dirty="0"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sont mises en place :</a:t>
            </a:r>
          </a:p>
          <a:p>
            <a:pPr marL="989013" lvl="3" indent="-342900" algn="just">
              <a:buFont typeface="Wingdings" panose="05000000000000000000" pitchFamily="2" charset="2"/>
              <a:buChar char="Ø"/>
            </a:pPr>
            <a:r>
              <a:rPr lang="fr-FR" sz="2000" dirty="0"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 </a:t>
            </a:r>
            <a:r>
              <a:rPr lang="fr-FR" sz="2000" b="1" dirty="0"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Commission européenne</a:t>
            </a:r>
            <a:endParaRPr lang="fr-FR" sz="2000" b="1" dirty="0">
              <a:effectLst/>
              <a:latin typeface="Neue Haas Grotesk Text Pro" panose="020B05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89013" lvl="3" indent="-342900" algn="just">
              <a:buFont typeface="Wingdings" panose="05000000000000000000" pitchFamily="2" charset="2"/>
              <a:buChar char="Ø"/>
            </a:pPr>
            <a:r>
              <a:rPr lang="fr-FR" sz="2000" dirty="0"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fr-FR" sz="2000" b="1" dirty="0"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Conseil des ministres</a:t>
            </a:r>
            <a:endParaRPr lang="fr-FR" sz="2000" dirty="0">
              <a:effectLst/>
              <a:latin typeface="Neue Haas Grotesk Text Pro" panose="020B05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89013" lvl="3" indent="-342900" algn="just">
              <a:buFont typeface="Wingdings" panose="05000000000000000000" pitchFamily="2" charset="2"/>
              <a:buChar char="Ø"/>
            </a:pPr>
            <a:r>
              <a:rPr lang="fr-FR" sz="2000" dirty="0"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 </a:t>
            </a:r>
            <a:r>
              <a:rPr lang="fr-FR" sz="2000" b="1" dirty="0"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Assemblée parlementaire</a:t>
            </a:r>
            <a:endParaRPr lang="fr-FR" sz="2000" b="1" dirty="0">
              <a:latin typeface="Neue Haas Grotesk Text Pro" panose="020B05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89013" lvl="3" indent="-342900" algn="just">
              <a:buFont typeface="Wingdings" panose="05000000000000000000" pitchFamily="2" charset="2"/>
              <a:buChar char="Ø"/>
            </a:pPr>
            <a:r>
              <a:rPr lang="fr-FR" sz="2000" dirty="0"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 </a:t>
            </a:r>
            <a:r>
              <a:rPr lang="fr-FR" sz="2000" b="1" dirty="0"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Cour de justice des Communautés européennes</a:t>
            </a:r>
            <a:r>
              <a:rPr lang="fr-FR" sz="2000" dirty="0"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58775" indent="-358775" algn="just"/>
            <a:endParaRPr lang="fr-FR" sz="2000" dirty="0">
              <a:effectLst/>
              <a:latin typeface="Neue Haas Grotesk Text Pro" panose="020B05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indent="-358775" algn="just"/>
            <a:r>
              <a:rPr lang="fr-FR" sz="2000" dirty="0"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Trois communautés coexistent : </a:t>
            </a:r>
            <a:r>
              <a:rPr lang="fr-FR" sz="20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FR" sz="2000" b="1" dirty="0">
                <a:solidFill>
                  <a:srgbClr val="000090"/>
                </a:solidFill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CECA, la CEEA (Euratom</a:t>
            </a:r>
            <a:r>
              <a:rPr lang="fr-FR" sz="2000" dirty="0"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fr-CH" sz="20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et </a:t>
            </a:r>
            <a:r>
              <a:rPr lang="fr-CH" sz="2000" b="1" dirty="0">
                <a:solidFill>
                  <a:srgbClr val="000099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</a:t>
            </a:r>
            <a:r>
              <a:rPr lang="fr-FR" sz="2000" b="1" dirty="0">
                <a:solidFill>
                  <a:srgbClr val="000090"/>
                </a:solidFill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CEE.</a:t>
            </a:r>
          </a:p>
          <a:p>
            <a:pPr marL="1371600" lvl="3" indent="0">
              <a:buNone/>
            </a:pPr>
            <a:endParaRPr lang="fr-CH" sz="2000" dirty="0">
              <a:effectLst/>
              <a:latin typeface="Book Antiqua" panose="0204060205030503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lvl="3" indent="0">
              <a:buNone/>
            </a:pPr>
            <a:endParaRPr lang="fr-FR" sz="2000" dirty="0">
              <a:latin typeface="Book Antiqua" panose="02040602050305030304" pitchFamily="18" charset="0"/>
            </a:endParaRPr>
          </a:p>
          <a:p>
            <a:pPr marL="914400" lvl="2" indent="0">
              <a:buNone/>
            </a:pPr>
            <a:endParaRPr lang="fr-FR" sz="2800" b="1" dirty="0">
              <a:latin typeface="Book Antiqua" panose="02040602050305030304" pitchFamily="18" charset="0"/>
            </a:endParaRPr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2AD0774A-BF0A-D925-38B1-6F6E569CD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6597D8A-9D70-4349-A89F-F075334EEC75}" type="slidenum">
              <a:rPr lang="fr-CH" smtClean="0"/>
              <a:t>12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049741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9147" y="965706"/>
            <a:ext cx="11946835" cy="1470025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Des Communautés européennes</a:t>
            </a:r>
            <a:br>
              <a:rPr lang="fr-FR" sz="4000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</a:br>
            <a:r>
              <a:rPr lang="fr-FR" sz="4000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 à l’Union européenne</a:t>
            </a:r>
          </a:p>
        </p:txBody>
      </p:sp>
      <p:sp>
        <p:nvSpPr>
          <p:cNvPr id="4" name="Rectangle 3"/>
          <p:cNvSpPr/>
          <p:nvPr/>
        </p:nvSpPr>
        <p:spPr>
          <a:xfrm>
            <a:off x="2582333" y="2667001"/>
            <a:ext cx="804334" cy="2808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Neue Haas Grotesk Text Pro" panose="020B0504020202020204" pitchFamily="34" charset="0"/>
                <a:cs typeface="Book Antiqua"/>
              </a:rPr>
              <a:t>CECA</a:t>
            </a:r>
          </a:p>
          <a:p>
            <a:pPr algn="ctr"/>
            <a:endParaRPr lang="fr-FR" sz="1600" dirty="0">
              <a:latin typeface="Neue Haas Grotesk Text Pro" panose="020B0504020202020204" pitchFamily="34" charset="0"/>
              <a:cs typeface="Book Antiqua"/>
            </a:endParaRPr>
          </a:p>
          <a:p>
            <a:pPr algn="ctr"/>
            <a:r>
              <a:rPr lang="fr-FR" sz="1600" dirty="0">
                <a:latin typeface="Neue Haas Grotesk Text Pro" panose="020B0504020202020204" pitchFamily="34" charset="0"/>
                <a:cs typeface="Book Antiqua"/>
              </a:rPr>
              <a:t>Traité de Paris 18 avril 1951</a:t>
            </a:r>
          </a:p>
          <a:p>
            <a:pPr algn="ctr"/>
            <a:r>
              <a:rPr lang="fr-FR" sz="1600" dirty="0">
                <a:latin typeface="Neue Haas Grotesk Text Pro" panose="020B0504020202020204" pitchFamily="34" charset="0"/>
                <a:cs typeface="Book Antiqua"/>
              </a:rPr>
              <a:t>(TCECA)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573889" y="2667001"/>
            <a:ext cx="41345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Neue Haas Grotesk Text Pro" panose="020B0504020202020204" pitchFamily="34" charset="0"/>
                <a:cs typeface="Book Antiqua"/>
              </a:rPr>
              <a:t>La</a:t>
            </a:r>
            <a:r>
              <a:rPr lang="fr-FR" b="1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 CECA, </a:t>
            </a:r>
            <a:r>
              <a:rPr lang="fr-FR" dirty="0">
                <a:solidFill>
                  <a:srgbClr val="000000"/>
                </a:solidFill>
                <a:latin typeface="Neue Haas Grotesk Text Pro" panose="020B0504020202020204" pitchFamily="34" charset="0"/>
                <a:cs typeface="Book Antiqua"/>
              </a:rPr>
              <a:t>la</a:t>
            </a:r>
            <a:r>
              <a:rPr lang="fr-FR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 </a:t>
            </a:r>
            <a:r>
              <a:rPr lang="fr-FR" b="1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CEEA </a:t>
            </a:r>
            <a:r>
              <a:rPr lang="fr-FR" dirty="0">
                <a:solidFill>
                  <a:srgbClr val="000000"/>
                </a:solidFill>
                <a:latin typeface="Neue Haas Grotesk Text Pro" panose="020B0504020202020204" pitchFamily="34" charset="0"/>
                <a:cs typeface="Book Antiqua"/>
              </a:rPr>
              <a:t>et la </a:t>
            </a:r>
            <a:r>
              <a:rPr lang="fr-FR" b="1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CEE </a:t>
            </a:r>
            <a:r>
              <a:rPr lang="fr-FR" dirty="0">
                <a:solidFill>
                  <a:srgbClr val="000000"/>
                </a:solidFill>
                <a:latin typeface="Neue Haas Grotesk Text Pro" panose="020B0504020202020204" pitchFamily="34" charset="0"/>
                <a:cs typeface="Book Antiqua"/>
              </a:rPr>
              <a:t>forment les</a:t>
            </a:r>
            <a:r>
              <a:rPr lang="fr-FR" b="1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 Communautés européennes. </a:t>
            </a:r>
          </a:p>
          <a:p>
            <a:endParaRPr lang="fr-FR" b="1" dirty="0">
              <a:solidFill>
                <a:srgbClr val="000090"/>
              </a:solidFill>
              <a:latin typeface="Neue Haas Grotesk Text Pro" panose="020B0504020202020204" pitchFamily="34" charset="0"/>
              <a:cs typeface="Book Antiqua"/>
            </a:endParaRPr>
          </a:p>
          <a:p>
            <a:r>
              <a:rPr lang="fr-FR" dirty="0">
                <a:solidFill>
                  <a:srgbClr val="000000"/>
                </a:solidFill>
                <a:latin typeface="Neue Haas Grotesk Text Pro" panose="020B0504020202020204" pitchFamily="34" charset="0"/>
                <a:cs typeface="Book Antiqua"/>
              </a:rPr>
              <a:t>Bien que juridiquement distinctes, leur </a:t>
            </a:r>
            <a:r>
              <a:rPr lang="fr-FR" b="1" u="sng" dirty="0">
                <a:solidFill>
                  <a:srgbClr val="000000"/>
                </a:solidFill>
                <a:latin typeface="Neue Haas Grotesk Text Pro" panose="020B0504020202020204" pitchFamily="34" charset="0"/>
                <a:cs typeface="Book Antiqua"/>
              </a:rPr>
              <a:t>cadre institutionnel est unique</a:t>
            </a:r>
          </a:p>
          <a:p>
            <a:endParaRPr lang="fr-FR" dirty="0">
              <a:solidFill>
                <a:srgbClr val="000000"/>
              </a:solidFill>
              <a:latin typeface="Neue Haas Grotesk Text Pro" panose="020B0504020202020204" pitchFamily="34" charset="0"/>
              <a:cs typeface="Book Antiqua"/>
            </a:endParaRPr>
          </a:p>
          <a:p>
            <a:r>
              <a:rPr lang="fr-FR" dirty="0">
                <a:solidFill>
                  <a:srgbClr val="000000"/>
                </a:solidFill>
                <a:latin typeface="Neue Haas Grotesk Text Pro" panose="020B0504020202020204" pitchFamily="34" charset="0"/>
                <a:cs typeface="Book Antiqua"/>
              </a:rPr>
              <a:t>Ce cadre institutionnel est caractérisé par la </a:t>
            </a:r>
            <a:r>
              <a:rPr lang="fr-FR" b="1" u="sng" dirty="0">
                <a:solidFill>
                  <a:srgbClr val="000000"/>
                </a:solidFill>
                <a:latin typeface="Neue Haas Grotesk Text Pro" panose="020B0504020202020204" pitchFamily="34" charset="0"/>
                <a:cs typeface="Book Antiqua"/>
              </a:rPr>
              <a:t>méthode communautaire</a:t>
            </a:r>
          </a:p>
          <a:p>
            <a:endParaRPr lang="fr-FR" b="1" dirty="0">
              <a:solidFill>
                <a:srgbClr val="00009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39067" y="2667001"/>
            <a:ext cx="804334" cy="2808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Neue Haas Grotesk Text Pro" panose="020B0504020202020204" pitchFamily="34" charset="0"/>
                <a:cs typeface="Book Antiqua"/>
              </a:rPr>
              <a:t>CEEA</a:t>
            </a:r>
          </a:p>
          <a:p>
            <a:pPr algn="ctr"/>
            <a:endParaRPr lang="fr-FR" sz="1600" dirty="0">
              <a:latin typeface="Neue Haas Grotesk Text Pro" panose="020B0504020202020204" pitchFamily="34" charset="0"/>
              <a:cs typeface="Book Antiqua"/>
            </a:endParaRPr>
          </a:p>
          <a:p>
            <a:pPr algn="ctr"/>
            <a:r>
              <a:rPr lang="fr-FR" sz="1600" dirty="0">
                <a:latin typeface="Neue Haas Grotesk Text Pro" panose="020B0504020202020204" pitchFamily="34" charset="0"/>
                <a:cs typeface="Book Antiqua"/>
              </a:rPr>
              <a:t>Traité de Rome</a:t>
            </a:r>
          </a:p>
          <a:p>
            <a:pPr algn="ctr"/>
            <a:r>
              <a:rPr lang="fr-FR" sz="1600" dirty="0">
                <a:latin typeface="Neue Haas Grotesk Text Pro" panose="020B0504020202020204" pitchFamily="34" charset="0"/>
                <a:cs typeface="Book Antiqua"/>
              </a:rPr>
              <a:t>25 mars 1957</a:t>
            </a:r>
          </a:p>
          <a:p>
            <a:pPr algn="ctr"/>
            <a:r>
              <a:rPr lang="fr-FR" sz="1600" dirty="0">
                <a:latin typeface="Neue Haas Grotesk Text Pro" panose="020B0504020202020204" pitchFamily="34" charset="0"/>
                <a:cs typeface="Book Antiqua"/>
              </a:rPr>
              <a:t>(TCEEA)</a:t>
            </a:r>
          </a:p>
        </p:txBody>
      </p:sp>
      <p:sp>
        <p:nvSpPr>
          <p:cNvPr id="7" name="Rectangle 6"/>
          <p:cNvSpPr/>
          <p:nvPr/>
        </p:nvSpPr>
        <p:spPr>
          <a:xfrm>
            <a:off x="4529666" y="2667001"/>
            <a:ext cx="804334" cy="2808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Neue Haas Grotesk Text Pro" panose="020B0504020202020204" pitchFamily="34" charset="0"/>
                <a:cs typeface="Book Antiqua"/>
              </a:rPr>
              <a:t>CEE</a:t>
            </a:r>
          </a:p>
          <a:p>
            <a:pPr algn="ctr"/>
            <a:endParaRPr lang="fr-FR" sz="1600" dirty="0">
              <a:latin typeface="Neue Haas Grotesk Text Pro" panose="020B0504020202020204" pitchFamily="34" charset="0"/>
              <a:cs typeface="Book Antiqua"/>
            </a:endParaRPr>
          </a:p>
          <a:p>
            <a:pPr algn="ctr"/>
            <a:r>
              <a:rPr lang="fr-FR" sz="1600" dirty="0">
                <a:latin typeface="Neue Haas Grotesk Text Pro" panose="020B0504020202020204" pitchFamily="34" charset="0"/>
                <a:cs typeface="Book Antiqua"/>
              </a:rPr>
              <a:t>Traité de Rome 25 mars 1957</a:t>
            </a:r>
          </a:p>
          <a:p>
            <a:pPr algn="ctr"/>
            <a:r>
              <a:rPr lang="fr-FR" sz="1400" dirty="0">
                <a:latin typeface="Neue Haas Grotesk Text Pro" panose="020B0504020202020204" pitchFamily="34" charset="0"/>
                <a:cs typeface="Book Antiqua"/>
              </a:rPr>
              <a:t>(TCEE)</a:t>
            </a:r>
          </a:p>
        </p:txBody>
      </p:sp>
      <p:sp>
        <p:nvSpPr>
          <p:cNvPr id="3" name="Espace réservé du numéro de diapositive 4">
            <a:extLst>
              <a:ext uri="{FF2B5EF4-FFF2-40B4-BE49-F238E27FC236}">
                <a16:creationId xmlns:a16="http://schemas.microsoft.com/office/drawing/2014/main" id="{4606F004-8C3F-9128-0C47-EC0BE9EC7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6597D8A-9D70-4349-A89F-F075334EEC75}" type="slidenum">
              <a:rPr lang="fr-CH" smtClean="0"/>
              <a:t>13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7835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C58BCB-BA1E-4E15-977F-4F93057E6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5307"/>
            <a:ext cx="10733468" cy="5868380"/>
          </a:xfrm>
        </p:spPr>
        <p:txBody>
          <a:bodyPr>
            <a:normAutofit/>
          </a:bodyPr>
          <a:lstStyle/>
          <a:p>
            <a:pPr marL="1885950" lvl="3" indent="-514350">
              <a:buFont typeface="+mj-lt"/>
              <a:buAutoNum type="alphaLcPeriod" startAt="3"/>
            </a:pPr>
            <a:r>
              <a:rPr lang="fr-FR" sz="2600" b="1" dirty="0">
                <a:latin typeface="Neue Haas Grotesk Text Pro" panose="020B0504020202020204" pitchFamily="34" charset="0"/>
              </a:rPr>
              <a:t>Le Traité de Maastricht : la création de l’Union européenne</a:t>
            </a:r>
            <a:endParaRPr lang="fr-FR" sz="2200" dirty="0">
              <a:latin typeface="Neue Haas Grotesk Text Pro" panose="020B0504020202020204" pitchFamily="34" charset="0"/>
            </a:endParaRPr>
          </a:p>
          <a:p>
            <a:pPr marL="342900" lvl="3" indent="-342900"/>
            <a:r>
              <a:rPr lang="fr-CH" sz="2000" b="1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7 février 1992 </a:t>
            </a:r>
            <a:r>
              <a:rPr lang="fr-CH" sz="20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: signature du </a:t>
            </a:r>
            <a:r>
              <a:rPr lang="fr-CH" sz="20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Traité sur l’Union européenne </a:t>
            </a:r>
            <a:r>
              <a:rPr lang="fr-CH" sz="20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à Maastricht.</a:t>
            </a:r>
          </a:p>
          <a:p>
            <a:pPr marL="0" lvl="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CH" sz="20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Volonté : doter l’intégration communautaire d’une dimension ………… nouvelle. Plusieurs innovations majeures :</a:t>
            </a:r>
          </a:p>
          <a:p>
            <a:pPr marL="1258888" lvl="3" indent="-371475">
              <a:buFont typeface="+mj-lt"/>
              <a:buAutoNum type="arabicPeriod"/>
            </a:pPr>
            <a:endParaRPr lang="fr-CH" sz="2000" dirty="0">
              <a:effectLst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1344613" lvl="3" indent="-457200">
              <a:buFont typeface="Wingdings" panose="05000000000000000000" pitchFamily="2" charset="2"/>
              <a:buChar char="q"/>
            </a:pPr>
            <a:r>
              <a:rPr lang="fr-CH" sz="20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Une innovation </a:t>
            </a:r>
            <a:r>
              <a:rPr lang="fr-CH" sz="2000" b="1" dirty="0">
                <a:solidFill>
                  <a:srgbClr val="000099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………………..</a:t>
            </a:r>
            <a:r>
              <a:rPr lang="fr-CH" sz="20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fr-CH" sz="2000" dirty="0">
                <a:highlight>
                  <a:srgbClr val="FFFF00"/>
                </a:highlight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avec la structure </a:t>
            </a:r>
            <a:r>
              <a:rPr lang="fr-CH" sz="2000" b="1" dirty="0">
                <a:solidFill>
                  <a:srgbClr val="000099"/>
                </a:solidFill>
                <a:highlight>
                  <a:srgbClr val="FFFF00"/>
                </a:highlight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en piliers</a:t>
            </a:r>
            <a:r>
              <a:rPr lang="fr-CH" sz="20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</a:p>
          <a:p>
            <a:pPr marL="1801813" lvl="4" indent="-457200">
              <a:buFont typeface="+mj-lt"/>
              <a:buAutoNum type="arabicPeriod"/>
            </a:pPr>
            <a:r>
              <a:rPr lang="fr-CH" sz="20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Un pilier </a:t>
            </a:r>
            <a:r>
              <a:rPr lang="fr-CH" sz="2000" b="1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communautaire </a:t>
            </a:r>
            <a:r>
              <a:rPr lang="fr-CH" sz="20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(incluant les CE, CEEA et la CECA), </a:t>
            </a:r>
            <a:r>
              <a:rPr lang="fr-CH" sz="2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intégratif</a:t>
            </a:r>
            <a:r>
              <a:rPr lang="fr-CH" sz="20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 </a:t>
            </a:r>
          </a:p>
          <a:p>
            <a:pPr marL="1801813" lvl="4" indent="-457200">
              <a:buFont typeface="+mj-lt"/>
              <a:buAutoNum type="arabicPeriod"/>
            </a:pPr>
            <a:r>
              <a:rPr lang="fr-CH" sz="20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Un pilier relatif à la </a:t>
            </a:r>
            <a:r>
              <a:rPr lang="fr-CH" sz="2000" b="1" dirty="0">
                <a:solidFill>
                  <a:srgbClr val="000099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politique étrangère et de sécurité commune </a:t>
            </a:r>
            <a:r>
              <a:rPr lang="fr-CH" sz="20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(</a:t>
            </a:r>
            <a:r>
              <a:rPr lang="fr-CH" sz="2000" b="1" dirty="0">
                <a:solidFill>
                  <a:srgbClr val="000099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PESC</a:t>
            </a:r>
            <a:r>
              <a:rPr lang="fr-CH" sz="20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), </a:t>
            </a:r>
            <a:r>
              <a:rPr lang="fr-CH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</a:t>
            </a:r>
            <a:r>
              <a:rPr lang="fr-CH" sz="2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nter-gouvernemental </a:t>
            </a:r>
          </a:p>
          <a:p>
            <a:pPr marL="1801813" lvl="4" indent="-457200">
              <a:buFont typeface="+mj-lt"/>
              <a:buAutoNum type="arabicPeriod"/>
            </a:pPr>
            <a:r>
              <a:rPr lang="fr-CH" sz="20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Un pilier relatif à la justice et aux </a:t>
            </a:r>
            <a:r>
              <a:rPr lang="fr-CH" sz="2000" b="1" dirty="0">
                <a:solidFill>
                  <a:srgbClr val="000099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affaires intérieures</a:t>
            </a:r>
            <a:r>
              <a:rPr lang="fr-CH" sz="20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fondé sur la </a:t>
            </a:r>
            <a:r>
              <a:rPr lang="fr-CH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coopération </a:t>
            </a:r>
            <a:r>
              <a:rPr lang="fr-CH" sz="2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inter-gouvernementale</a:t>
            </a:r>
          </a:p>
          <a:p>
            <a:pPr marL="1258888" lvl="3" indent="-371475">
              <a:buFont typeface="+mj-lt"/>
              <a:buAutoNum type="arabicPeriod"/>
            </a:pPr>
            <a:endParaRPr lang="fr-CH" sz="2000" dirty="0"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1258888" lvl="3" indent="-371475">
              <a:buFont typeface="Wingdings" panose="05000000000000000000" pitchFamily="2" charset="2"/>
              <a:buChar char="q"/>
            </a:pPr>
            <a:r>
              <a:rPr lang="fr-CH" sz="20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Des innovations </a:t>
            </a:r>
            <a:r>
              <a:rPr lang="fr-CH" sz="2000" b="1" dirty="0">
                <a:solidFill>
                  <a:srgbClr val="000099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………………</a:t>
            </a:r>
            <a:r>
              <a:rPr lang="fr-CH" sz="20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:  </a:t>
            </a:r>
            <a:br>
              <a:rPr lang="fr-CH" sz="20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fr-CH" sz="20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PESC et Justice et affaires intérieures </a:t>
            </a:r>
            <a:br>
              <a:rPr lang="fr-CH" sz="20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fr-CH" sz="20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Création d’une </a:t>
            </a:r>
            <a:r>
              <a:rPr lang="fr-CH" sz="2000" b="1" dirty="0">
                <a:solidFill>
                  <a:srgbClr val="000099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………….. Européenne</a:t>
            </a:r>
            <a:br>
              <a:rPr lang="fr-CH" sz="2000" b="1" dirty="0">
                <a:solidFill>
                  <a:srgbClr val="000099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fr-CH" sz="20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Adoption du principe </a:t>
            </a:r>
            <a:r>
              <a:rPr lang="fr-CH" sz="2000" b="1" dirty="0">
                <a:solidFill>
                  <a:srgbClr val="000099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d’une ……….. unique</a:t>
            </a:r>
            <a:r>
              <a:rPr lang="fr-CH" sz="20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dont la mise en place est fixée au 1</a:t>
            </a:r>
            <a:r>
              <a:rPr lang="fr-CH" sz="2000" baseline="300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er</a:t>
            </a:r>
            <a:r>
              <a:rPr lang="fr-CH" sz="20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janvier 1999.</a:t>
            </a:r>
          </a:p>
          <a:p>
            <a:pPr marL="0" lvl="3" indent="0">
              <a:buNone/>
            </a:pPr>
            <a:endParaRPr lang="fr-FR" sz="2000" dirty="0">
              <a:latin typeface="Book Antiqua" panose="02040602050305030304" pitchFamily="18" charset="0"/>
            </a:endParaRPr>
          </a:p>
          <a:p>
            <a:pPr marL="914400" lvl="2" indent="0">
              <a:buNone/>
            </a:pPr>
            <a:endParaRPr lang="fr-FR" sz="2800" b="1" dirty="0">
              <a:latin typeface="Book Antiqua" panose="02040602050305030304" pitchFamily="18" charset="0"/>
            </a:endParaRPr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BD7E4AF7-B23B-0D20-B660-7370D3820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6597D8A-9D70-4349-A89F-F075334EEC75}" type="slidenum">
              <a:rPr lang="fr-CH" smtClean="0"/>
              <a:t>14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510280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09800" y="67415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sz="4000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Des Communautés européennes à l’Union européenne</a:t>
            </a:r>
          </a:p>
        </p:txBody>
      </p:sp>
      <p:sp>
        <p:nvSpPr>
          <p:cNvPr id="8" name="Rectangle 7"/>
          <p:cNvSpPr/>
          <p:nvPr/>
        </p:nvSpPr>
        <p:spPr>
          <a:xfrm>
            <a:off x="1807633" y="2144184"/>
            <a:ext cx="5205588" cy="333092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latin typeface="Book Antiqua"/>
              <a:cs typeface="Book Antiqua"/>
            </a:endParaRPr>
          </a:p>
          <a:p>
            <a:pPr marL="2520000" algn="ctr"/>
            <a:r>
              <a:rPr lang="fr-FR" sz="1600" dirty="0">
                <a:latin typeface="Neue Haas Grotesk Text Pro" panose="020B0504020202020204" pitchFamily="34" charset="0"/>
                <a:cs typeface="Book Antiqua"/>
              </a:rPr>
              <a:t>Traité de Maastricht </a:t>
            </a:r>
          </a:p>
          <a:p>
            <a:pPr marL="2520000" algn="ctr"/>
            <a:r>
              <a:rPr lang="fr-FR" sz="1600" dirty="0">
                <a:latin typeface="Neue Haas Grotesk Text Pro" panose="020B0504020202020204" pitchFamily="34" charset="0"/>
                <a:cs typeface="Book Antiqua"/>
              </a:rPr>
              <a:t>7 février 1992</a:t>
            </a:r>
          </a:p>
          <a:p>
            <a:pPr marL="2520000" algn="ctr"/>
            <a:r>
              <a:rPr lang="fr-FR" sz="1600" dirty="0">
                <a:latin typeface="Neue Haas Grotesk Text Pro" panose="020B0504020202020204" pitchFamily="34" charset="0"/>
                <a:cs typeface="Book Antiqua"/>
              </a:rPr>
              <a:t>(TUE)</a:t>
            </a:r>
          </a:p>
          <a:p>
            <a:pPr algn="ctr"/>
            <a:endParaRPr lang="fr-FR" sz="1600" dirty="0">
              <a:latin typeface="Book Antiqua"/>
              <a:cs typeface="Book Antiqu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07633" y="2667001"/>
            <a:ext cx="804334" cy="2808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Neue Haas Grotesk Text Pro" panose="020B0504020202020204" pitchFamily="34" charset="0"/>
                <a:cs typeface="Book Antiqua"/>
              </a:rPr>
              <a:t>CECA</a:t>
            </a:r>
          </a:p>
          <a:p>
            <a:pPr algn="ctr"/>
            <a:endParaRPr lang="fr-FR" sz="1600" dirty="0">
              <a:latin typeface="Neue Haas Grotesk Text Pro" panose="020B0504020202020204" pitchFamily="34" charset="0"/>
              <a:cs typeface="Book Antiqua"/>
            </a:endParaRPr>
          </a:p>
          <a:p>
            <a:pPr algn="ctr"/>
            <a:r>
              <a:rPr lang="fr-FR" sz="1600" dirty="0">
                <a:latin typeface="Neue Haas Grotesk Text Pro" panose="020B0504020202020204" pitchFamily="34" charset="0"/>
                <a:cs typeface="Book Antiqua"/>
              </a:rPr>
              <a:t>Traité de Paris</a:t>
            </a:r>
          </a:p>
          <a:p>
            <a:pPr algn="ctr"/>
            <a:r>
              <a:rPr lang="fr-FR" sz="1600" dirty="0">
                <a:latin typeface="Neue Haas Grotesk Text Pro" panose="020B0504020202020204" pitchFamily="34" charset="0"/>
                <a:cs typeface="Book Antiqua"/>
              </a:rPr>
              <a:t>18 avril 1951</a:t>
            </a:r>
          </a:p>
          <a:p>
            <a:pPr algn="ctr"/>
            <a:r>
              <a:rPr lang="fr-FR" sz="1600" dirty="0">
                <a:latin typeface="Neue Haas Grotesk Text Pro" panose="020B0504020202020204" pitchFamily="34" charset="0"/>
                <a:cs typeface="Book Antiqua"/>
              </a:rPr>
              <a:t>(TCECA)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281333" y="2144183"/>
            <a:ext cx="28222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0000"/>
                </a:solidFill>
                <a:latin typeface="Neue Haas Grotesk Text Pro" panose="020B0504020202020204" pitchFamily="34" charset="0"/>
                <a:cs typeface="Book Antiqua"/>
              </a:rPr>
              <a:t>28 février 1986 </a:t>
            </a:r>
            <a:r>
              <a:rPr lang="fr-FR" b="1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: Acte unique européen</a:t>
            </a:r>
            <a:r>
              <a:rPr lang="fr-FR" dirty="0">
                <a:solidFill>
                  <a:srgbClr val="000000"/>
                </a:solidFill>
                <a:latin typeface="Neue Haas Grotesk Text Pro" panose="020B0504020202020204" pitchFamily="34" charset="0"/>
                <a:cs typeface="Book Antiqua"/>
              </a:rPr>
              <a:t>, entrée en vigueur le </a:t>
            </a:r>
            <a:r>
              <a:rPr lang="fr-FR" b="1" dirty="0">
                <a:solidFill>
                  <a:srgbClr val="000000"/>
                </a:solidFill>
                <a:latin typeface="Neue Haas Grotesk Text Pro" panose="020B0504020202020204" pitchFamily="34" charset="0"/>
                <a:cs typeface="Book Antiqua"/>
              </a:rPr>
              <a:t>1</a:t>
            </a:r>
            <a:r>
              <a:rPr lang="fr-FR" b="1" baseline="30000" dirty="0">
                <a:solidFill>
                  <a:srgbClr val="000000"/>
                </a:solidFill>
                <a:latin typeface="Neue Haas Grotesk Text Pro" panose="020B0504020202020204" pitchFamily="34" charset="0"/>
                <a:cs typeface="Book Antiqua"/>
              </a:rPr>
              <a:t>er</a:t>
            </a:r>
            <a:r>
              <a:rPr lang="fr-FR" b="1" dirty="0">
                <a:solidFill>
                  <a:srgbClr val="000000"/>
                </a:solidFill>
                <a:latin typeface="Neue Haas Grotesk Text Pro" panose="020B0504020202020204" pitchFamily="34" charset="0"/>
                <a:cs typeface="Book Antiqua"/>
              </a:rPr>
              <a:t>  juillet 1987.</a:t>
            </a:r>
            <a:endParaRPr lang="fr-FR" b="1" dirty="0">
              <a:solidFill>
                <a:srgbClr val="000090"/>
              </a:solidFill>
              <a:latin typeface="Neue Haas Grotesk Text Pro" panose="020B0504020202020204" pitchFamily="34" charset="0"/>
              <a:cs typeface="Book Antiqua"/>
            </a:endParaRPr>
          </a:p>
          <a:p>
            <a:endParaRPr lang="fr-FR" b="1" dirty="0">
              <a:solidFill>
                <a:srgbClr val="000090"/>
              </a:solidFill>
              <a:latin typeface="Neue Haas Grotesk Text Pro" panose="020B0504020202020204" pitchFamily="34" charset="0"/>
              <a:cs typeface="Book Antiqua"/>
            </a:endParaRPr>
          </a:p>
          <a:p>
            <a:r>
              <a:rPr lang="fr-FR" b="1" dirty="0">
                <a:solidFill>
                  <a:srgbClr val="000000"/>
                </a:solidFill>
                <a:latin typeface="Neue Haas Grotesk Text Pro" panose="020B0504020202020204" pitchFamily="34" charset="0"/>
                <a:cs typeface="Book Antiqua"/>
              </a:rPr>
              <a:t>7 février 1992 </a:t>
            </a:r>
            <a:r>
              <a:rPr lang="fr-FR" dirty="0">
                <a:solidFill>
                  <a:srgbClr val="000000"/>
                </a:solidFill>
                <a:latin typeface="Neue Haas Grotesk Text Pro" panose="020B0504020202020204" pitchFamily="34" charset="0"/>
                <a:cs typeface="Book Antiqua"/>
              </a:rPr>
              <a:t>: Signature du </a:t>
            </a:r>
            <a:r>
              <a:rPr lang="fr-FR" b="1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Traité de Maastricht </a:t>
            </a:r>
            <a:r>
              <a:rPr lang="fr-FR" dirty="0">
                <a:solidFill>
                  <a:srgbClr val="000000"/>
                </a:solidFill>
                <a:latin typeface="Neue Haas Grotesk Text Pro" panose="020B0504020202020204" pitchFamily="34" charset="0"/>
                <a:cs typeface="Book Antiqua"/>
              </a:rPr>
              <a:t>instituant </a:t>
            </a:r>
            <a:r>
              <a:rPr lang="fr-FR" b="1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l’Union européenne, entré </a:t>
            </a:r>
            <a:r>
              <a:rPr lang="fr-FR" dirty="0">
                <a:solidFill>
                  <a:srgbClr val="000000"/>
                </a:solidFill>
                <a:latin typeface="Neue Haas Grotesk Text Pro" panose="020B0504020202020204" pitchFamily="34" charset="0"/>
                <a:cs typeface="Book Antiqua"/>
              </a:rPr>
              <a:t>en vigueur le 1</a:t>
            </a:r>
            <a:r>
              <a:rPr lang="fr-FR" baseline="30000" dirty="0">
                <a:solidFill>
                  <a:srgbClr val="000000"/>
                </a:solidFill>
                <a:latin typeface="Neue Haas Grotesk Text Pro" panose="020B0504020202020204" pitchFamily="34" charset="0"/>
                <a:cs typeface="Book Antiqua"/>
              </a:rPr>
              <a:t>er</a:t>
            </a:r>
            <a:r>
              <a:rPr lang="fr-FR" dirty="0">
                <a:solidFill>
                  <a:srgbClr val="000000"/>
                </a:solidFill>
                <a:latin typeface="Neue Haas Grotesk Text Pro" panose="020B0504020202020204" pitchFamily="34" charset="0"/>
                <a:cs typeface="Book Antiqua"/>
              </a:rPr>
              <a:t> novembre 1993.</a:t>
            </a:r>
          </a:p>
          <a:p>
            <a:endParaRPr lang="fr-FR" b="1" dirty="0">
              <a:solidFill>
                <a:srgbClr val="00009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34733" y="2667001"/>
            <a:ext cx="804334" cy="2808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Neue Haas Grotesk Text Pro" panose="020B0504020202020204" pitchFamily="34" charset="0"/>
                <a:cs typeface="Book Antiqua"/>
              </a:rPr>
              <a:t>CEEA</a:t>
            </a:r>
          </a:p>
          <a:p>
            <a:pPr algn="ctr"/>
            <a:endParaRPr lang="fr-FR" sz="1600" dirty="0">
              <a:latin typeface="Neue Haas Grotesk Text Pro" panose="020B0504020202020204" pitchFamily="34" charset="0"/>
              <a:cs typeface="Book Antiqua"/>
            </a:endParaRPr>
          </a:p>
          <a:p>
            <a:pPr algn="ctr"/>
            <a:r>
              <a:rPr lang="fr-FR" sz="1600" dirty="0">
                <a:latin typeface="Neue Haas Grotesk Text Pro" panose="020B0504020202020204" pitchFamily="34" charset="0"/>
                <a:cs typeface="Book Antiqua"/>
              </a:rPr>
              <a:t>Traité de Rome 25 mars 1957</a:t>
            </a:r>
          </a:p>
          <a:p>
            <a:pPr algn="ctr"/>
            <a:r>
              <a:rPr lang="fr-FR" sz="1600" dirty="0">
                <a:latin typeface="Neue Haas Grotesk Text Pro" panose="020B0504020202020204" pitchFamily="34" charset="0"/>
                <a:cs typeface="Book Antiqua"/>
              </a:rPr>
              <a:t>(TCEEA)</a:t>
            </a:r>
          </a:p>
        </p:txBody>
      </p:sp>
      <p:sp>
        <p:nvSpPr>
          <p:cNvPr id="7" name="Rectangle 6"/>
          <p:cNvSpPr/>
          <p:nvPr/>
        </p:nvSpPr>
        <p:spPr>
          <a:xfrm>
            <a:off x="3725332" y="2667001"/>
            <a:ext cx="804334" cy="2808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Neue Haas Grotesk Text Pro" panose="020B0504020202020204" pitchFamily="34" charset="0"/>
                <a:cs typeface="Book Antiqua"/>
              </a:rPr>
              <a:t>CE (ex CEE)</a:t>
            </a:r>
          </a:p>
          <a:p>
            <a:pPr algn="ctr"/>
            <a:endParaRPr lang="fr-FR" sz="1600" dirty="0">
              <a:latin typeface="Neue Haas Grotesk Text Pro" panose="020B0504020202020204" pitchFamily="34" charset="0"/>
              <a:cs typeface="Book Antiqua"/>
            </a:endParaRPr>
          </a:p>
          <a:p>
            <a:pPr algn="ctr"/>
            <a:r>
              <a:rPr lang="fr-FR" sz="1600" dirty="0">
                <a:latin typeface="Neue Haas Grotesk Text Pro" panose="020B0504020202020204" pitchFamily="34" charset="0"/>
                <a:cs typeface="Book Antiqua"/>
              </a:rPr>
              <a:t>Traité de Rome 25 mars 1957</a:t>
            </a:r>
          </a:p>
          <a:p>
            <a:pPr algn="ctr"/>
            <a:r>
              <a:rPr lang="fr-FR" sz="1600" dirty="0">
                <a:latin typeface="Neue Haas Grotesk Text Pro" panose="020B0504020202020204" pitchFamily="34" charset="0"/>
                <a:cs typeface="Book Antiqua"/>
              </a:rPr>
              <a:t>(TCE)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977444" y="2200111"/>
            <a:ext cx="2892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FFFF"/>
                </a:solidFill>
                <a:latin typeface="Neue Haas Grotesk Text Pro" panose="020B0504020202020204" pitchFamily="34" charset="0"/>
                <a:cs typeface="Book Antiqua"/>
              </a:rPr>
              <a:t>Union européenne</a:t>
            </a:r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83DF4F38-2E0F-5685-8B49-B82DBFF62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6597D8A-9D70-4349-A89F-F075334EEC75}" type="slidenum">
              <a:rPr lang="fr-CH" smtClean="0"/>
              <a:t>15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468334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09800" y="67415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sz="4000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Des Communautés européennes à l’Union européenne</a:t>
            </a:r>
          </a:p>
        </p:txBody>
      </p:sp>
      <p:sp>
        <p:nvSpPr>
          <p:cNvPr id="8" name="Rectangle 7"/>
          <p:cNvSpPr/>
          <p:nvPr/>
        </p:nvSpPr>
        <p:spPr>
          <a:xfrm>
            <a:off x="1807633" y="2144184"/>
            <a:ext cx="5205588" cy="331681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592000" algn="ctr"/>
            <a:endParaRPr lang="fr-FR" sz="1600" dirty="0">
              <a:latin typeface="Book Antiqua"/>
              <a:cs typeface="Book Antiqua"/>
            </a:endParaRPr>
          </a:p>
          <a:p>
            <a:pPr algn="ctr"/>
            <a:endParaRPr lang="fr-FR" sz="1600" dirty="0">
              <a:latin typeface="Book Antiqua"/>
              <a:cs typeface="Book Antiqua"/>
            </a:endParaRPr>
          </a:p>
          <a:p>
            <a:pPr algn="ctr"/>
            <a:endParaRPr lang="fr-FR" sz="1600" dirty="0">
              <a:latin typeface="Book Antiqua"/>
              <a:cs typeface="Book Antiqu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07633" y="2667001"/>
            <a:ext cx="804334" cy="2808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Neue Haas Grotesk Text Pro" panose="020B0504020202020204" pitchFamily="34" charset="0"/>
                <a:cs typeface="Book Antiqua"/>
              </a:rPr>
              <a:t>CECA</a:t>
            </a:r>
          </a:p>
          <a:p>
            <a:pPr algn="ctr"/>
            <a:endParaRPr lang="fr-FR" sz="1600" dirty="0">
              <a:latin typeface="Neue Haas Grotesk Text Pro" panose="020B0504020202020204" pitchFamily="34" charset="0"/>
              <a:cs typeface="Book Antiqua"/>
            </a:endParaRPr>
          </a:p>
          <a:p>
            <a:pPr algn="ctr"/>
            <a:r>
              <a:rPr lang="fr-FR" sz="1000" dirty="0">
                <a:latin typeface="Neue Haas Grotesk Text Pro" panose="020B0504020202020204" pitchFamily="34" charset="0"/>
                <a:cs typeface="Book Antiqua"/>
              </a:rPr>
              <a:t>(TCECA)</a:t>
            </a:r>
          </a:p>
          <a:p>
            <a:pPr algn="ctr"/>
            <a:endParaRPr lang="fr-FR" sz="1600" dirty="0">
              <a:latin typeface="Book Antiqua"/>
              <a:cs typeface="Book Antiqu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34733" y="2667001"/>
            <a:ext cx="804334" cy="2808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Neue Haas Grotesk Text Pro" panose="020B0504020202020204" pitchFamily="34" charset="0"/>
                <a:cs typeface="Book Antiqua"/>
              </a:rPr>
              <a:t>CEEA</a:t>
            </a:r>
          </a:p>
          <a:p>
            <a:pPr algn="ctr"/>
            <a:endParaRPr lang="fr-FR" sz="1600" dirty="0">
              <a:latin typeface="Neue Haas Grotesk Text Pro" panose="020B0504020202020204" pitchFamily="34" charset="0"/>
              <a:cs typeface="Book Antiqua"/>
            </a:endParaRPr>
          </a:p>
          <a:p>
            <a:pPr algn="ctr"/>
            <a:r>
              <a:rPr lang="fr-FR" sz="1000" dirty="0">
                <a:latin typeface="Neue Haas Grotesk Text Pro" panose="020B0504020202020204" pitchFamily="34" charset="0"/>
                <a:cs typeface="Book Antiqua"/>
              </a:rPr>
              <a:t>(TCEEA)</a:t>
            </a:r>
          </a:p>
          <a:p>
            <a:pPr algn="ctr"/>
            <a:endParaRPr lang="fr-FR" sz="1600" dirty="0">
              <a:latin typeface="Book Antiqua"/>
              <a:cs typeface="Book Antiqu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25332" y="2667001"/>
            <a:ext cx="804334" cy="2808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Neue Haas Grotesk Text Pro" panose="020B0504020202020204" pitchFamily="34" charset="0"/>
                <a:cs typeface="Book Antiqua"/>
              </a:rPr>
              <a:t>CE</a:t>
            </a:r>
          </a:p>
          <a:p>
            <a:pPr algn="ctr"/>
            <a:endParaRPr lang="fr-FR" sz="1600" dirty="0">
              <a:latin typeface="Neue Haas Grotesk Text Pro" panose="020B0504020202020204" pitchFamily="34" charset="0"/>
              <a:cs typeface="Book Antiqua"/>
            </a:endParaRPr>
          </a:p>
          <a:p>
            <a:pPr algn="ctr"/>
            <a:r>
              <a:rPr lang="fr-FR" sz="1000" dirty="0">
                <a:latin typeface="Neue Haas Grotesk Text Pro" panose="020B0504020202020204" pitchFamily="34" charset="0"/>
                <a:cs typeface="Book Antiqua"/>
              </a:rPr>
              <a:t>(TCE)</a:t>
            </a:r>
            <a:r>
              <a:rPr lang="fr-FR" sz="1600" dirty="0">
                <a:latin typeface="Neue Haas Grotesk Text Pro" panose="020B0504020202020204" pitchFamily="34" charset="0"/>
                <a:cs typeface="Book Antiqua"/>
              </a:rPr>
              <a:t> </a:t>
            </a:r>
          </a:p>
          <a:p>
            <a:pPr algn="ctr"/>
            <a:endParaRPr lang="fr-FR" sz="1600" dirty="0">
              <a:latin typeface="Book Antiqua"/>
              <a:cs typeface="Book Antiqu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07633" y="5503335"/>
            <a:ext cx="2748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1</a:t>
            </a:r>
            <a:r>
              <a:rPr lang="fr-FR" b="1" baseline="30000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er</a:t>
            </a:r>
            <a:r>
              <a:rPr lang="fr-FR" b="1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 pilier </a:t>
            </a:r>
          </a:p>
          <a:p>
            <a:pPr algn="ctr"/>
            <a:r>
              <a:rPr lang="fr-FR" b="1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(communautaire)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02782" y="2441223"/>
            <a:ext cx="28363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Neue Haas Grotesk Text Pro" panose="020B0504020202020204" pitchFamily="34" charset="0"/>
                <a:cs typeface="Book Antiqua"/>
              </a:rPr>
              <a:t>Les trois Communautés forment </a:t>
            </a:r>
            <a:r>
              <a:rPr lang="fr-FR" b="1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le premier pilier </a:t>
            </a:r>
            <a:r>
              <a:rPr lang="fr-FR" dirty="0">
                <a:solidFill>
                  <a:srgbClr val="000000"/>
                </a:solidFill>
                <a:latin typeface="Neue Haas Grotesk Text Pro" panose="020B0504020202020204" pitchFamily="34" charset="0"/>
                <a:cs typeface="Book Antiqua"/>
              </a:rPr>
              <a:t>de l’Union européenne, le </a:t>
            </a:r>
            <a:r>
              <a:rPr lang="fr-FR" b="1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pilier communautaire.</a:t>
            </a:r>
          </a:p>
          <a:p>
            <a:endParaRPr lang="fr-FR" b="1" dirty="0">
              <a:solidFill>
                <a:srgbClr val="000090"/>
              </a:solidFill>
              <a:latin typeface="Neue Haas Grotesk Text Pro" panose="020B0504020202020204" pitchFamily="34" charset="0"/>
              <a:cs typeface="Book Antiqua"/>
            </a:endParaRPr>
          </a:p>
          <a:p>
            <a:r>
              <a:rPr lang="fr-FR" b="1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Chacune des 3 communautés conserve sa propre personnalité juridique.</a:t>
            </a:r>
          </a:p>
        </p:txBody>
      </p:sp>
      <p:cxnSp>
        <p:nvCxnSpPr>
          <p:cNvPr id="13" name="Connecteur droit 12"/>
          <p:cNvCxnSpPr/>
          <p:nvPr/>
        </p:nvCxnSpPr>
        <p:spPr>
          <a:xfrm>
            <a:off x="1807633" y="2441223"/>
            <a:ext cx="0" cy="35418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4529666" y="2441223"/>
            <a:ext cx="0" cy="35418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04147A9-42C0-C174-EB6F-4A37AE292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6597D8A-9D70-4349-A89F-F075334EEC75}" type="slidenum">
              <a:rPr lang="fr-CH" smtClean="0"/>
              <a:t>16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517008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09800" y="67415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sz="4000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Des Communautés européennes à l’Union européenne</a:t>
            </a:r>
          </a:p>
        </p:txBody>
      </p:sp>
      <p:sp>
        <p:nvSpPr>
          <p:cNvPr id="8" name="Rectangle 7"/>
          <p:cNvSpPr/>
          <p:nvPr/>
        </p:nvSpPr>
        <p:spPr>
          <a:xfrm>
            <a:off x="1807633" y="2144184"/>
            <a:ext cx="5205588" cy="333092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latin typeface="Book Antiqua"/>
              <a:cs typeface="Book Antiqua"/>
            </a:endParaRPr>
          </a:p>
          <a:p>
            <a:pPr algn="ctr"/>
            <a:endParaRPr lang="fr-FR" sz="1600" dirty="0">
              <a:latin typeface="Book Antiqua"/>
              <a:cs typeface="Book Antiqu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07633" y="2667001"/>
            <a:ext cx="804334" cy="2808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Neue Haas Grotesk Text Pro" panose="020B0504020202020204" pitchFamily="34" charset="0"/>
                <a:cs typeface="Book Antiqua"/>
              </a:rPr>
              <a:t>CECA</a:t>
            </a:r>
          </a:p>
          <a:p>
            <a:pPr algn="ctr"/>
            <a:endParaRPr lang="fr-FR" sz="1600" dirty="0">
              <a:latin typeface="Neue Haas Grotesk Text Pro" panose="020B0504020202020204" pitchFamily="34" charset="0"/>
              <a:cs typeface="Book Antiqua"/>
            </a:endParaRPr>
          </a:p>
          <a:p>
            <a:pPr algn="ctr"/>
            <a:r>
              <a:rPr lang="fr-FR" sz="1000" dirty="0">
                <a:latin typeface="Neue Haas Grotesk Text Pro" panose="020B0504020202020204" pitchFamily="34" charset="0"/>
                <a:cs typeface="Book Antiqua"/>
              </a:rPr>
              <a:t>(TCECA)</a:t>
            </a:r>
          </a:p>
          <a:p>
            <a:pPr algn="ctr"/>
            <a:endParaRPr lang="fr-FR" sz="1600" dirty="0">
              <a:latin typeface="Book Antiqua"/>
              <a:cs typeface="Book Antiqu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34733" y="2667001"/>
            <a:ext cx="804334" cy="2808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Neue Haas Grotesk Text Pro" panose="020B0504020202020204" pitchFamily="34" charset="0"/>
                <a:cs typeface="Book Antiqua"/>
              </a:rPr>
              <a:t>CEEA</a:t>
            </a:r>
          </a:p>
          <a:p>
            <a:pPr algn="ctr"/>
            <a:endParaRPr lang="fr-FR" sz="1600" dirty="0">
              <a:latin typeface="Neue Haas Grotesk Text Pro" panose="020B0504020202020204" pitchFamily="34" charset="0"/>
              <a:cs typeface="Book Antiqua"/>
            </a:endParaRPr>
          </a:p>
          <a:p>
            <a:pPr algn="ctr"/>
            <a:r>
              <a:rPr lang="fr-FR" sz="1000" dirty="0">
                <a:latin typeface="Neue Haas Grotesk Text Pro" panose="020B0504020202020204" pitchFamily="34" charset="0"/>
                <a:cs typeface="Book Antiqua"/>
              </a:rPr>
              <a:t>(TCEEA)</a:t>
            </a:r>
          </a:p>
          <a:p>
            <a:pPr algn="ctr"/>
            <a:endParaRPr lang="fr-FR" sz="1600" dirty="0">
              <a:latin typeface="Book Antiqua"/>
              <a:cs typeface="Book Antiqu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25332" y="2667001"/>
            <a:ext cx="804334" cy="2808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Neue Haas Grotesk Text Pro" panose="020B0504020202020204" pitchFamily="34" charset="0"/>
                <a:cs typeface="Book Antiqua"/>
              </a:rPr>
              <a:t>CE</a:t>
            </a:r>
          </a:p>
          <a:p>
            <a:pPr algn="ctr"/>
            <a:endParaRPr lang="fr-FR" sz="1600" dirty="0">
              <a:latin typeface="Neue Haas Grotesk Text Pro" panose="020B0504020202020204" pitchFamily="34" charset="0"/>
              <a:cs typeface="Book Antiqua"/>
            </a:endParaRPr>
          </a:p>
          <a:p>
            <a:pPr algn="ctr"/>
            <a:r>
              <a:rPr lang="fr-FR" sz="1000" dirty="0">
                <a:latin typeface="Neue Haas Grotesk Text Pro" panose="020B0504020202020204" pitchFamily="34" charset="0"/>
                <a:cs typeface="Book Antiqua"/>
              </a:rPr>
              <a:t>(TCE)</a:t>
            </a:r>
            <a:r>
              <a:rPr lang="fr-FR" sz="1600" dirty="0">
                <a:latin typeface="Neue Haas Grotesk Text Pro" panose="020B0504020202020204" pitchFamily="34" charset="0"/>
                <a:cs typeface="Book Antiqua"/>
              </a:rPr>
              <a:t> </a:t>
            </a:r>
          </a:p>
          <a:p>
            <a:pPr algn="ctr"/>
            <a:endParaRPr lang="fr-FR" sz="1600" dirty="0">
              <a:latin typeface="Book Antiqua"/>
              <a:cs typeface="Book Antiqu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30211" y="5613779"/>
            <a:ext cx="26909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1</a:t>
            </a:r>
            <a:r>
              <a:rPr lang="fr-FR" b="1" baseline="30000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er</a:t>
            </a:r>
            <a:r>
              <a:rPr lang="fr-FR" b="1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 pilier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450666" y="3013670"/>
            <a:ext cx="28363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Neue Haas Grotesk Text Pro" panose="020B0504020202020204" pitchFamily="34" charset="0"/>
                <a:cs typeface="Book Antiqua"/>
              </a:rPr>
              <a:t>Le </a:t>
            </a:r>
            <a:r>
              <a:rPr lang="fr-FR" b="1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deuxième pilier </a:t>
            </a:r>
            <a:r>
              <a:rPr lang="fr-FR" dirty="0">
                <a:solidFill>
                  <a:srgbClr val="000000"/>
                </a:solidFill>
                <a:latin typeface="Neue Haas Grotesk Text Pro" panose="020B0504020202020204" pitchFamily="34" charset="0"/>
                <a:cs typeface="Book Antiqua"/>
              </a:rPr>
              <a:t>de l’Union européenne est relatif à la </a:t>
            </a:r>
            <a:r>
              <a:rPr lang="fr-FR" b="1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Politique étrangère et de sécurité commune (PESC)</a:t>
            </a:r>
            <a:r>
              <a:rPr lang="fr-FR" dirty="0">
                <a:solidFill>
                  <a:srgbClr val="000000"/>
                </a:solidFill>
                <a:latin typeface="Neue Haas Grotesk Text Pro" panose="020B0504020202020204" pitchFamily="34" charset="0"/>
                <a:cs typeface="Book Antiqua"/>
              </a:rPr>
              <a:t>. </a:t>
            </a:r>
            <a:endParaRPr lang="fr-FR" b="1" dirty="0">
              <a:solidFill>
                <a:srgbClr val="000090"/>
              </a:solidFill>
              <a:latin typeface="Neue Haas Grotesk Text Pro" panose="020B0504020202020204" pitchFamily="34" charset="0"/>
              <a:cs typeface="Book Antiqu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29667" y="5494447"/>
            <a:ext cx="10949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2</a:t>
            </a:r>
            <a:r>
              <a:rPr lang="fr-FR" b="1" baseline="30000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ème</a:t>
            </a:r>
            <a:r>
              <a:rPr lang="fr-FR" b="1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 pilier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728614" y="3614209"/>
            <a:ext cx="7473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latin typeface="Neue Haas Grotesk Text Pro" panose="020B0504020202020204" pitchFamily="34" charset="0"/>
                <a:cs typeface="Book Antiqua"/>
              </a:rPr>
              <a:t>PESC</a:t>
            </a:r>
          </a:p>
          <a:p>
            <a:endParaRPr lang="fr-FR" sz="1600" dirty="0">
              <a:solidFill>
                <a:schemeClr val="bg1"/>
              </a:solidFill>
              <a:latin typeface="Neue Haas Grotesk Text Pro" panose="020B0504020202020204" pitchFamily="34" charset="0"/>
              <a:cs typeface="Book Antiqua"/>
            </a:endParaRPr>
          </a:p>
          <a:p>
            <a:r>
              <a:rPr lang="fr-FR" sz="1000" dirty="0">
                <a:solidFill>
                  <a:schemeClr val="bg1"/>
                </a:solidFill>
                <a:latin typeface="Neue Haas Grotesk Text Pro" panose="020B0504020202020204" pitchFamily="34" charset="0"/>
                <a:cs typeface="Book Antiqua"/>
              </a:rPr>
              <a:t>(TUE)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1789288" y="2441223"/>
            <a:ext cx="0" cy="35418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4529666" y="2441223"/>
            <a:ext cx="0" cy="35418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5616181" y="2441223"/>
            <a:ext cx="0" cy="35418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id="{DC1ECA65-5DD3-A632-228D-5622552F8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6597D8A-9D70-4349-A89F-F075334EEC75}" type="slidenum">
              <a:rPr lang="fr-CH" smtClean="0"/>
              <a:t>17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543508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09800" y="67415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sz="4000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Des Communautés européennes à l’Union européenne</a:t>
            </a:r>
          </a:p>
        </p:txBody>
      </p:sp>
      <p:sp>
        <p:nvSpPr>
          <p:cNvPr id="8" name="Rectangle 7"/>
          <p:cNvSpPr/>
          <p:nvPr/>
        </p:nvSpPr>
        <p:spPr>
          <a:xfrm>
            <a:off x="1807633" y="2144184"/>
            <a:ext cx="5205588" cy="333092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latin typeface="Book Antiqua"/>
              <a:cs typeface="Book Antiqua"/>
            </a:endParaRPr>
          </a:p>
          <a:p>
            <a:pPr algn="ctr"/>
            <a:endParaRPr lang="fr-FR" sz="1600" dirty="0">
              <a:latin typeface="Book Antiqua"/>
              <a:cs typeface="Book Antiqu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07633" y="2667001"/>
            <a:ext cx="804334" cy="2808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Neue Haas Grotesk Text Pro" panose="020B0504020202020204" pitchFamily="34" charset="0"/>
                <a:cs typeface="Book Antiqua"/>
              </a:rPr>
              <a:t>CECA</a:t>
            </a:r>
          </a:p>
          <a:p>
            <a:pPr algn="ctr"/>
            <a:endParaRPr lang="fr-FR" sz="1600" dirty="0">
              <a:latin typeface="Neue Haas Grotesk Text Pro" panose="020B0504020202020204" pitchFamily="34" charset="0"/>
              <a:cs typeface="Book Antiqua"/>
            </a:endParaRPr>
          </a:p>
          <a:p>
            <a:pPr algn="ctr"/>
            <a:r>
              <a:rPr lang="fr-FR" sz="1000" dirty="0">
                <a:latin typeface="Neue Haas Grotesk Text Pro" panose="020B0504020202020204" pitchFamily="34" charset="0"/>
                <a:cs typeface="Book Antiqua"/>
              </a:rPr>
              <a:t>(TCECA)</a:t>
            </a:r>
          </a:p>
          <a:p>
            <a:pPr algn="ctr"/>
            <a:endParaRPr lang="fr-FR" sz="1600" dirty="0">
              <a:latin typeface="Book Antiqua"/>
              <a:cs typeface="Book Antiqu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34733" y="2667001"/>
            <a:ext cx="804334" cy="2808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Neue Haas Grotesk Text Pro" panose="020B0504020202020204" pitchFamily="34" charset="0"/>
                <a:cs typeface="Book Antiqua"/>
              </a:rPr>
              <a:t>CEEA</a:t>
            </a:r>
          </a:p>
          <a:p>
            <a:pPr algn="ctr"/>
            <a:endParaRPr lang="fr-FR" sz="1600" dirty="0">
              <a:latin typeface="Neue Haas Grotesk Text Pro" panose="020B0504020202020204" pitchFamily="34" charset="0"/>
              <a:cs typeface="Book Antiqua"/>
            </a:endParaRPr>
          </a:p>
          <a:p>
            <a:pPr algn="ctr"/>
            <a:r>
              <a:rPr lang="fr-FR" sz="1000" dirty="0">
                <a:latin typeface="Neue Haas Grotesk Text Pro" panose="020B0504020202020204" pitchFamily="34" charset="0"/>
                <a:cs typeface="Book Antiqua"/>
              </a:rPr>
              <a:t>(TCEEA)</a:t>
            </a:r>
          </a:p>
          <a:p>
            <a:pPr algn="ctr"/>
            <a:endParaRPr lang="fr-FR" sz="1600" dirty="0">
              <a:latin typeface="Book Antiqua"/>
              <a:cs typeface="Book Antiqu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25332" y="2667001"/>
            <a:ext cx="804334" cy="2808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Neue Haas Grotesk Text Pro" panose="020B0504020202020204" pitchFamily="34" charset="0"/>
                <a:cs typeface="Book Antiqua"/>
              </a:rPr>
              <a:t>CE</a:t>
            </a:r>
          </a:p>
          <a:p>
            <a:pPr algn="ctr"/>
            <a:endParaRPr lang="fr-FR" sz="1600" dirty="0">
              <a:latin typeface="Neue Haas Grotesk Text Pro" panose="020B0504020202020204" pitchFamily="34" charset="0"/>
              <a:cs typeface="Book Antiqua"/>
            </a:endParaRPr>
          </a:p>
          <a:p>
            <a:pPr algn="ctr"/>
            <a:r>
              <a:rPr lang="fr-FR" sz="1000" dirty="0">
                <a:latin typeface="Neue Haas Grotesk Text Pro" panose="020B0504020202020204" pitchFamily="34" charset="0"/>
                <a:cs typeface="Book Antiqua"/>
              </a:rPr>
              <a:t>(TCE) </a:t>
            </a:r>
          </a:p>
          <a:p>
            <a:pPr algn="ctr"/>
            <a:endParaRPr lang="fr-FR" sz="1600" dirty="0">
              <a:latin typeface="Book Antiqua"/>
              <a:cs typeface="Book Antiqu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07633" y="5615611"/>
            <a:ext cx="27220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1</a:t>
            </a:r>
            <a:r>
              <a:rPr lang="fr-FR" b="1" baseline="30000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er</a:t>
            </a:r>
            <a:r>
              <a:rPr lang="fr-FR" b="1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 pilier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450666" y="3013671"/>
            <a:ext cx="28363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Neue Haas Grotesk Text Pro" panose="020B0504020202020204" pitchFamily="34" charset="0"/>
                <a:cs typeface="Book Antiqua"/>
              </a:rPr>
              <a:t>Le </a:t>
            </a:r>
            <a:r>
              <a:rPr lang="fr-FR" b="1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troisième pilier </a:t>
            </a:r>
            <a:r>
              <a:rPr lang="fr-FR" dirty="0">
                <a:solidFill>
                  <a:srgbClr val="000000"/>
                </a:solidFill>
                <a:latin typeface="Neue Haas Grotesk Text Pro" panose="020B0504020202020204" pitchFamily="34" charset="0"/>
                <a:cs typeface="Book Antiqua"/>
              </a:rPr>
              <a:t>de l’Union européenne est relatif à la </a:t>
            </a:r>
            <a:r>
              <a:rPr lang="fr-FR" b="1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Justice et aux affaires intérieures (JAI)</a:t>
            </a:r>
            <a:r>
              <a:rPr lang="fr-FR" dirty="0">
                <a:solidFill>
                  <a:srgbClr val="000000"/>
                </a:solidFill>
                <a:latin typeface="Neue Haas Grotesk Text Pro" panose="020B0504020202020204" pitchFamily="34" charset="0"/>
                <a:cs typeface="Book Antiqua"/>
              </a:rPr>
              <a:t>. </a:t>
            </a:r>
            <a:endParaRPr lang="fr-FR" b="1" dirty="0">
              <a:solidFill>
                <a:srgbClr val="000090"/>
              </a:solidFill>
              <a:latin typeface="Neue Haas Grotesk Text Pro" panose="020B0504020202020204" pitchFamily="34" charset="0"/>
              <a:cs typeface="Book Antiqu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54947" y="5476544"/>
            <a:ext cx="10555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2</a:t>
            </a:r>
            <a:r>
              <a:rPr lang="fr-FR" b="1" baseline="30000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ème</a:t>
            </a:r>
            <a:r>
              <a:rPr lang="fr-FR" b="1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 pilier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727222" y="3516657"/>
            <a:ext cx="7473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latin typeface="Neue Haas Grotesk Text Pro" panose="020B0504020202020204" pitchFamily="34" charset="0"/>
                <a:cs typeface="Book Antiqua"/>
              </a:rPr>
              <a:t>PESC</a:t>
            </a:r>
          </a:p>
          <a:p>
            <a:endParaRPr lang="fr-FR" sz="1600" dirty="0">
              <a:solidFill>
                <a:schemeClr val="bg1"/>
              </a:solidFill>
              <a:latin typeface="Neue Haas Grotesk Text Pro" panose="020B0504020202020204" pitchFamily="34" charset="0"/>
              <a:cs typeface="Book Antiqua"/>
            </a:endParaRPr>
          </a:p>
          <a:p>
            <a:r>
              <a:rPr lang="fr-FR" sz="1000" dirty="0">
                <a:solidFill>
                  <a:schemeClr val="bg1"/>
                </a:solidFill>
                <a:latin typeface="Neue Haas Grotesk Text Pro" panose="020B0504020202020204" pitchFamily="34" charset="0"/>
                <a:cs typeface="Book Antiqua"/>
              </a:rPr>
              <a:t>(TUE)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041962" y="3536064"/>
            <a:ext cx="5277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Neue Haas Grotesk Text Pro" panose="020B0504020202020204" pitchFamily="34" charset="0"/>
                <a:cs typeface="Book Antiqua"/>
              </a:rPr>
              <a:t>JAI</a:t>
            </a:r>
          </a:p>
          <a:p>
            <a:pPr algn="ctr"/>
            <a:endParaRPr lang="fr-FR" sz="1600" dirty="0">
              <a:solidFill>
                <a:schemeClr val="bg1"/>
              </a:solidFill>
              <a:latin typeface="Neue Haas Grotesk Text Pro" panose="020B0504020202020204" pitchFamily="34" charset="0"/>
              <a:cs typeface="Book Antiqua"/>
            </a:endParaRP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Neue Haas Grotesk Text Pro" panose="020B0504020202020204" pitchFamily="34" charset="0"/>
                <a:cs typeface="Book Antiqua"/>
              </a:rPr>
              <a:t>(TUE)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610538" y="5659945"/>
            <a:ext cx="14026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3</a:t>
            </a:r>
            <a:r>
              <a:rPr lang="fr-FR" b="1" baseline="30000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ème</a:t>
            </a:r>
            <a:r>
              <a:rPr lang="fr-FR" b="1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 pilier 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1807633" y="2441223"/>
            <a:ext cx="0" cy="35418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4529666" y="2441223"/>
            <a:ext cx="0" cy="35418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5610537" y="2443055"/>
            <a:ext cx="0" cy="35418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7027332" y="2443055"/>
            <a:ext cx="0" cy="35418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id="{6C1E6862-A3A1-419B-E5BE-B1108F244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6597D8A-9D70-4349-A89F-F075334EEC75}" type="slidenum">
              <a:rPr lang="fr-CH" smtClean="0"/>
              <a:t>18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083295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823155" y="5490655"/>
            <a:ext cx="5190066" cy="718235"/>
          </a:xfrm>
          <a:prstGeom prst="rect">
            <a:avLst/>
          </a:prstGeom>
          <a:solidFill>
            <a:srgbClr val="DDD9C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820614" y="2229577"/>
            <a:ext cx="5205588" cy="326107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latin typeface="Book Antiqua"/>
              <a:cs typeface="Book Antiqua"/>
            </a:endParaRPr>
          </a:p>
          <a:p>
            <a:pPr algn="ctr"/>
            <a:endParaRPr lang="fr-FR" sz="1600" dirty="0">
              <a:latin typeface="Book Antiqua"/>
              <a:cs typeface="Book Antiqu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07633" y="2667001"/>
            <a:ext cx="804334" cy="2808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Neue Haas Grotesk Text Pro" panose="020B0504020202020204" pitchFamily="34" charset="0"/>
                <a:cs typeface="Book Antiqua"/>
              </a:rPr>
              <a:t>CECA</a:t>
            </a:r>
          </a:p>
          <a:p>
            <a:pPr algn="ctr"/>
            <a:endParaRPr lang="fr-FR" sz="1600" dirty="0">
              <a:latin typeface="Book Antiqua"/>
              <a:cs typeface="Book Antiqu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34733" y="2667001"/>
            <a:ext cx="804334" cy="2808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Neue Haas Grotesk Text Pro" panose="020B0504020202020204" pitchFamily="34" charset="0"/>
                <a:cs typeface="Book Antiqua"/>
              </a:rPr>
              <a:t>CEEA</a:t>
            </a:r>
          </a:p>
          <a:p>
            <a:pPr algn="ctr"/>
            <a:endParaRPr lang="fr-FR" sz="1600" dirty="0">
              <a:latin typeface="Book Antiqua"/>
              <a:cs typeface="Book Antiqu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25332" y="2667001"/>
            <a:ext cx="804334" cy="2808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Neue Haas Grotesk Text Pro" panose="020B0504020202020204" pitchFamily="34" charset="0"/>
                <a:cs typeface="Book Antiqua"/>
              </a:rPr>
              <a:t>CE</a:t>
            </a:r>
            <a:r>
              <a:rPr lang="fr-FR" sz="1600" dirty="0">
                <a:latin typeface="Book Antiqua"/>
                <a:cs typeface="Book Antiqua"/>
              </a:rPr>
              <a:t> </a:t>
            </a:r>
          </a:p>
          <a:p>
            <a:pPr algn="ctr"/>
            <a:endParaRPr lang="fr-FR" sz="1600" dirty="0">
              <a:latin typeface="Book Antiqua"/>
              <a:cs typeface="Book Antiqu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8436" y="5693898"/>
            <a:ext cx="27065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1</a:t>
            </a:r>
            <a:r>
              <a:rPr lang="fr-FR" b="1" baseline="30000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er</a:t>
            </a:r>
            <a:r>
              <a:rPr lang="fr-FR" b="1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 pilier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450666" y="2277578"/>
            <a:ext cx="28363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b="1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L’Union européenne </a:t>
            </a:r>
            <a:r>
              <a:rPr lang="fr-FR" dirty="0">
                <a:solidFill>
                  <a:srgbClr val="000000"/>
                </a:solidFill>
                <a:latin typeface="Neue Haas Grotesk Text Pro" panose="020B0504020202020204" pitchFamily="34" charset="0"/>
                <a:cs typeface="Book Antiqua"/>
              </a:rPr>
              <a:t>est fondée sur les trois piliers. Elle a l’image d’un temple grec.</a:t>
            </a:r>
          </a:p>
          <a:p>
            <a:endParaRPr lang="fr-FR" dirty="0">
              <a:solidFill>
                <a:srgbClr val="000000"/>
              </a:solidFill>
              <a:latin typeface="Neue Haas Grotesk Text Pro" panose="020B0504020202020204" pitchFamily="34" charset="0"/>
              <a:cs typeface="Book Antiqua"/>
            </a:endParaRPr>
          </a:p>
          <a:p>
            <a:pPr algn="just"/>
            <a:r>
              <a:rPr lang="fr-FR" dirty="0">
                <a:solidFill>
                  <a:srgbClr val="000000"/>
                </a:solidFill>
                <a:latin typeface="Neue Haas Grotesk Text Pro" panose="020B0504020202020204" pitchFamily="34" charset="0"/>
                <a:cs typeface="Book Antiqua"/>
              </a:rPr>
              <a:t>Elle est donc à la fois le tout et une partie du tout, car elle est </a:t>
            </a:r>
            <a:r>
              <a:rPr lang="fr-FR" b="1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juridiquement distincte</a:t>
            </a:r>
            <a:r>
              <a:rPr lang="fr-FR" dirty="0">
                <a:solidFill>
                  <a:srgbClr val="000000"/>
                </a:solidFill>
                <a:latin typeface="Neue Haas Grotesk Text Pro" panose="020B0504020202020204" pitchFamily="34" charset="0"/>
                <a:cs typeface="Book Antiqua"/>
              </a:rPr>
              <a:t> des Communautés européennes qui ont une personnalité juridique propre.</a:t>
            </a:r>
          </a:p>
          <a:p>
            <a:endParaRPr lang="fr-FR" dirty="0">
              <a:solidFill>
                <a:srgbClr val="000000"/>
              </a:solidFill>
              <a:latin typeface="Book Antiqua"/>
              <a:cs typeface="Book Antiqu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54946" y="5490655"/>
            <a:ext cx="11830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2</a:t>
            </a:r>
            <a:r>
              <a:rPr lang="fr-FR" b="1" baseline="30000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ème</a:t>
            </a:r>
            <a:r>
              <a:rPr lang="fr-FR" b="1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 pilier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727221" y="3652392"/>
            <a:ext cx="747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latin typeface="Neue Haas Grotesk Text Pro" panose="020B0504020202020204" pitchFamily="34" charset="0"/>
                <a:cs typeface="Book Antiqua"/>
              </a:rPr>
              <a:t>PESC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192926" y="3647184"/>
            <a:ext cx="4908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latin typeface="Neue Haas Grotesk Text Pro" panose="020B0504020202020204" pitchFamily="34" charset="0"/>
                <a:cs typeface="Book Antiqua"/>
              </a:rPr>
              <a:t>JAI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38007" y="5693898"/>
            <a:ext cx="1275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3</a:t>
            </a:r>
            <a:r>
              <a:rPr lang="fr-FR" b="1" baseline="30000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ème</a:t>
            </a:r>
            <a:r>
              <a:rPr lang="fr-FR" b="1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 pilier 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1823155" y="2667001"/>
            <a:ext cx="0" cy="35418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4529666" y="2667001"/>
            <a:ext cx="0" cy="35418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5738006" y="2667001"/>
            <a:ext cx="0" cy="35418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riangle isocèle 20"/>
          <p:cNvSpPr/>
          <p:nvPr/>
        </p:nvSpPr>
        <p:spPr>
          <a:xfrm>
            <a:off x="1807633" y="818444"/>
            <a:ext cx="5205588" cy="1395590"/>
          </a:xfrm>
          <a:prstGeom prst="triangle">
            <a:avLst>
              <a:gd name="adj" fmla="val 48883"/>
            </a:avLst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16"/>
          <p:cNvCxnSpPr/>
          <p:nvPr/>
        </p:nvCxnSpPr>
        <p:spPr>
          <a:xfrm>
            <a:off x="7013221" y="2667001"/>
            <a:ext cx="0" cy="35418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1807633" y="2667000"/>
            <a:ext cx="52055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07445" y="2144183"/>
            <a:ext cx="541866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spc="300" dirty="0">
                <a:ln w="11430" cmpd="sng">
                  <a:noFill/>
                  <a:prstDash val="solid"/>
                  <a:miter lim="800000"/>
                </a:ln>
                <a:solidFill>
                  <a:srgbClr val="00009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eue Haas Grotesk Text Pro" panose="020B0504020202020204" pitchFamily="34" charset="0"/>
              </a:rPr>
              <a:t>Union européenne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1807633" y="6208889"/>
            <a:ext cx="520558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707445" y="2214034"/>
            <a:ext cx="5418667" cy="4529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09800" y="67415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sz="4000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Des Communautés européennes à l’Union européenne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707445" y="6208890"/>
            <a:ext cx="5418667" cy="16933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du numéro de diapositive 4">
            <a:extLst>
              <a:ext uri="{FF2B5EF4-FFF2-40B4-BE49-F238E27FC236}">
                <a16:creationId xmlns:a16="http://schemas.microsoft.com/office/drawing/2014/main" id="{98DA5451-A747-8115-F264-AAFEF8C9F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6597D8A-9D70-4349-A89F-F075334EEC75}" type="slidenum">
              <a:rPr lang="fr-CH" smtClean="0"/>
              <a:t>19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593008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 descr="Une image contenant ciel, drapeau, plein air, lumière du jour&#10;&#10;Description générée automatiquement">
            <a:extLst>
              <a:ext uri="{FF2B5EF4-FFF2-40B4-BE49-F238E27FC236}">
                <a16:creationId xmlns:a16="http://schemas.microsoft.com/office/drawing/2014/main" id="{3269099B-E0E8-2A2E-2242-61C23FAF00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4" r="10727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C58BCB-BA1E-4E15-977F-4F93057E6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4283" y="3115228"/>
            <a:ext cx="525779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b="1" dirty="0">
                <a:solidFill>
                  <a:srgbClr val="000099"/>
                </a:solidFill>
                <a:latin typeface="Neue Haas Grotesk Text Pro" panose="020B0504020202020204" pitchFamily="34" charset="0"/>
              </a:rPr>
              <a:t>Introduction générale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EDFDCC4-0FC7-9CDA-D4F7-10D5903AD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6597D8A-9D70-4349-A89F-F075334EEC75}" type="slidenum">
              <a:rPr lang="fr-CH" smtClean="0"/>
              <a:t>2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625083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09800" y="67415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sz="4000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Des Communautés européennes à l’Union européenne</a:t>
            </a:r>
          </a:p>
        </p:txBody>
      </p:sp>
      <p:sp>
        <p:nvSpPr>
          <p:cNvPr id="8" name="Rectangle 7"/>
          <p:cNvSpPr/>
          <p:nvPr/>
        </p:nvSpPr>
        <p:spPr>
          <a:xfrm>
            <a:off x="1807633" y="2667001"/>
            <a:ext cx="5205588" cy="280811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latin typeface="Book Antiqua"/>
              <a:cs typeface="Book Antiqua"/>
            </a:endParaRPr>
          </a:p>
          <a:p>
            <a:pPr algn="ctr"/>
            <a:endParaRPr lang="fr-FR" sz="1600" dirty="0">
              <a:latin typeface="Book Antiqua"/>
              <a:cs typeface="Book Antiqu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07633" y="2667001"/>
            <a:ext cx="804334" cy="2808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Neue Haas Grotesk Text Pro" panose="020B0504020202020204" pitchFamily="34" charset="0"/>
                <a:cs typeface="Book Antiqua"/>
              </a:rPr>
              <a:t>CECA</a:t>
            </a:r>
          </a:p>
          <a:p>
            <a:pPr algn="ctr"/>
            <a:endParaRPr lang="fr-FR" sz="1600" dirty="0">
              <a:latin typeface="Book Antiqua"/>
              <a:cs typeface="Book Antiqu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34733" y="2667001"/>
            <a:ext cx="804334" cy="2808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Neue Haas Grotesk Text Pro" panose="020B0504020202020204" pitchFamily="34" charset="0"/>
                <a:cs typeface="Book Antiqua"/>
              </a:rPr>
              <a:t>CEEA</a:t>
            </a:r>
          </a:p>
          <a:p>
            <a:pPr algn="ctr"/>
            <a:endParaRPr lang="fr-FR" sz="1600" dirty="0">
              <a:latin typeface="Book Antiqua"/>
              <a:cs typeface="Book Antiqu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25332" y="2667001"/>
            <a:ext cx="804334" cy="2808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Neue Haas Grotesk Text Pro" panose="020B0504020202020204" pitchFamily="34" charset="0"/>
                <a:cs typeface="Book Antiqua"/>
              </a:rPr>
              <a:t>CE </a:t>
            </a:r>
          </a:p>
          <a:p>
            <a:pPr algn="ctr"/>
            <a:endParaRPr lang="fr-FR" sz="1600" dirty="0">
              <a:latin typeface="Book Antiqua"/>
              <a:cs typeface="Book Antiqu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85503" y="4347653"/>
            <a:ext cx="20349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1</a:t>
            </a:r>
            <a:r>
              <a:rPr lang="fr-FR" b="1" baseline="30000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er</a:t>
            </a:r>
            <a:r>
              <a:rPr lang="fr-FR" b="1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 pilier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450666" y="2667001"/>
            <a:ext cx="283633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>
                <a:latin typeface="Neue Haas Grotesk Text Pro" panose="020B0504020202020204" pitchFamily="34" charset="0"/>
                <a:cs typeface="Book Antiqua"/>
              </a:rPr>
              <a:t>Le premier pilier est </a:t>
            </a:r>
            <a:r>
              <a:rPr lang="fr-FR" b="1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communautaire</a:t>
            </a:r>
            <a:r>
              <a:rPr lang="fr-FR" dirty="0">
                <a:latin typeface="Neue Haas Grotesk Text Pro" panose="020B0504020202020204" pitchFamily="34" charset="0"/>
                <a:cs typeface="Book Antiqua"/>
              </a:rPr>
              <a:t> : il met en œuvre une </a:t>
            </a:r>
            <a:r>
              <a:rPr lang="fr-FR" b="1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intégration</a:t>
            </a:r>
            <a:r>
              <a:rPr lang="fr-FR" dirty="0">
                <a:latin typeface="Neue Haas Grotesk Text Pro" panose="020B0504020202020204" pitchFamily="34" charset="0"/>
                <a:cs typeface="Book Antiqua"/>
              </a:rPr>
              <a:t> </a:t>
            </a:r>
            <a:r>
              <a:rPr lang="fr-FR" b="1" dirty="0">
                <a:latin typeface="Neue Haas Grotesk Text Pro" panose="020B0504020202020204" pitchFamily="34" charset="0"/>
                <a:cs typeface="Book Antiqua"/>
              </a:rPr>
              <a:t>supranationale</a:t>
            </a:r>
            <a:r>
              <a:rPr lang="fr-FR" dirty="0">
                <a:latin typeface="Neue Haas Grotesk Text Pro" panose="020B0504020202020204" pitchFamily="34" charset="0"/>
                <a:cs typeface="Book Antiqua"/>
              </a:rPr>
              <a:t>.</a:t>
            </a:r>
          </a:p>
          <a:p>
            <a:endParaRPr lang="fr-FR" dirty="0">
              <a:solidFill>
                <a:srgbClr val="000000"/>
              </a:solidFill>
              <a:latin typeface="Neue Haas Grotesk Text Pro" panose="020B0504020202020204" pitchFamily="34" charset="0"/>
              <a:cs typeface="Book Antiqua"/>
            </a:endParaRPr>
          </a:p>
          <a:p>
            <a:pPr algn="just"/>
            <a:r>
              <a:rPr lang="fr-FR" dirty="0">
                <a:solidFill>
                  <a:srgbClr val="000000"/>
                </a:solidFill>
                <a:latin typeface="Neue Haas Grotesk Text Pro" panose="020B0504020202020204" pitchFamily="34" charset="0"/>
                <a:cs typeface="Book Antiqua"/>
              </a:rPr>
              <a:t>Les deuxième et troisième piliers sont d’essence </a:t>
            </a:r>
            <a:r>
              <a:rPr lang="fr-FR" b="1" dirty="0">
                <a:solidFill>
                  <a:srgbClr val="000000"/>
                </a:solidFill>
                <a:latin typeface="Neue Haas Grotesk Text Pro" panose="020B0504020202020204" pitchFamily="34" charset="0"/>
                <a:cs typeface="Book Antiqua"/>
              </a:rPr>
              <a:t>intergouvernementale</a:t>
            </a:r>
            <a:r>
              <a:rPr lang="fr-FR" dirty="0">
                <a:solidFill>
                  <a:srgbClr val="000000"/>
                </a:solidFill>
                <a:latin typeface="Neue Haas Grotesk Text Pro" panose="020B0504020202020204" pitchFamily="34" charset="0"/>
                <a:cs typeface="Book Antiqua"/>
              </a:rPr>
              <a:t> : ils mettent en œuvre une </a:t>
            </a:r>
            <a:r>
              <a:rPr lang="fr-FR" b="1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coopération</a:t>
            </a:r>
            <a:r>
              <a:rPr lang="fr-FR" dirty="0">
                <a:solidFill>
                  <a:srgbClr val="000000"/>
                </a:solidFill>
                <a:latin typeface="Neue Haas Grotesk Text Pro" panose="020B0504020202020204" pitchFamily="34" charset="0"/>
                <a:cs typeface="Book Antiqua"/>
              </a:rPr>
              <a:t> entre les Etats membres.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4554947" y="4360544"/>
            <a:ext cx="10555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2</a:t>
            </a:r>
            <a:r>
              <a:rPr lang="fr-FR" b="1" baseline="30000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ème</a:t>
            </a:r>
            <a:r>
              <a:rPr lang="fr-FR" b="1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 pilier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727221" y="3652392"/>
            <a:ext cx="747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latin typeface="Neue Haas Grotesk Text Pro" panose="020B0504020202020204" pitchFamily="34" charset="0"/>
                <a:cs typeface="Book Antiqua"/>
              </a:rPr>
              <a:t>PESC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192926" y="3647184"/>
            <a:ext cx="4908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latin typeface="Neue Haas Grotesk Text Pro" panose="020B0504020202020204" pitchFamily="34" charset="0"/>
                <a:cs typeface="Book Antiqua"/>
              </a:rPr>
              <a:t>JAI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38007" y="4347654"/>
            <a:ext cx="10555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3</a:t>
            </a:r>
            <a:r>
              <a:rPr lang="fr-FR" b="1" baseline="30000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ème</a:t>
            </a:r>
            <a:r>
              <a:rPr lang="fr-FR" b="1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 pilier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96052" y="2667001"/>
            <a:ext cx="652856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spc="300" dirty="0">
                <a:ln w="11430" cmpd="sng">
                  <a:noFill/>
                  <a:prstDash val="solid"/>
                  <a:miter lim="800000"/>
                </a:ln>
                <a:solidFill>
                  <a:srgbClr val="00009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eue Haas Grotesk Text Pro" panose="020B0504020202020204" pitchFamily="34" charset="0"/>
              </a:rPr>
              <a:t>Union européenne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687570" y="5524099"/>
            <a:ext cx="2892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Neue Haas Grotesk Text Pro" panose="020B0504020202020204" pitchFamily="34" charset="0"/>
                <a:cs typeface="Book Antiqua"/>
              </a:rPr>
              <a:t>méthode </a:t>
            </a:r>
          </a:p>
          <a:p>
            <a:pPr algn="ctr"/>
            <a:r>
              <a:rPr lang="fr-FR" dirty="0">
                <a:latin typeface="Neue Haas Grotesk Text Pro" panose="020B0504020202020204" pitchFamily="34" charset="0"/>
                <a:cs typeface="Book Antiqua"/>
              </a:rPr>
              <a:t>communautaire </a:t>
            </a:r>
            <a:r>
              <a:rPr lang="fr-FR" b="1" dirty="0">
                <a:solidFill>
                  <a:srgbClr val="C00000"/>
                </a:solidFill>
                <a:latin typeface="Neue Haas Grotesk Text Pro" panose="020B0504020202020204" pitchFamily="34" charset="0"/>
                <a:cs typeface="Book Antiqua"/>
              </a:rPr>
              <a:t>(intégration)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328735" y="5524099"/>
            <a:ext cx="2825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Neue Haas Grotesk Text Pro" panose="020B0504020202020204" pitchFamily="34" charset="0"/>
                <a:cs typeface="Book Antiqua"/>
              </a:rPr>
              <a:t>méthode intergouvernementale </a:t>
            </a:r>
            <a:r>
              <a:rPr lang="fr-FR" b="1" dirty="0">
                <a:solidFill>
                  <a:srgbClr val="C00000"/>
                </a:solidFill>
                <a:latin typeface="Neue Haas Grotesk Text Pro" panose="020B0504020202020204" pitchFamily="34" charset="0"/>
                <a:cs typeface="Book Antiqua"/>
              </a:rPr>
              <a:t>(coopération)</a:t>
            </a:r>
          </a:p>
        </p:txBody>
      </p:sp>
      <p:sp>
        <p:nvSpPr>
          <p:cNvPr id="16" name="Espace réservé du numéro de diapositive 4">
            <a:extLst>
              <a:ext uri="{FF2B5EF4-FFF2-40B4-BE49-F238E27FC236}">
                <a16:creationId xmlns:a16="http://schemas.microsoft.com/office/drawing/2014/main" id="{422C0BA9-5F29-1492-EAAA-0700E0688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6597D8A-9D70-4349-A89F-F075334EEC75}" type="slidenum">
              <a:rPr lang="fr-CH" smtClean="0"/>
              <a:t>20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144881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C58BCB-BA1E-4E15-977F-4F93057E6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5307"/>
            <a:ext cx="10733468" cy="5868380"/>
          </a:xfrm>
        </p:spPr>
        <p:txBody>
          <a:bodyPr>
            <a:normAutofit/>
          </a:bodyPr>
          <a:lstStyle/>
          <a:p>
            <a:pPr marL="1885950" lvl="3" indent="-514350">
              <a:buFont typeface="+mj-lt"/>
              <a:buAutoNum type="alphaLcPeriod" startAt="4"/>
            </a:pPr>
            <a:r>
              <a:rPr lang="fr-FR" sz="2600" b="1" dirty="0">
                <a:latin typeface="Neue Haas Grotesk Text Pro" panose="020B0504020202020204" pitchFamily="34" charset="0"/>
              </a:rPr>
              <a:t>Les Traités d’Amsterdam et de Nice : l’évolution de l’Union européenne</a:t>
            </a:r>
          </a:p>
          <a:p>
            <a:pPr marL="342900" lvl="3" indent="-342900"/>
            <a:endParaRPr lang="fr-FR" sz="2000" b="1" dirty="0">
              <a:latin typeface="Neue Haas Grotesk Text Pro" panose="020B0504020202020204" pitchFamily="34" charset="0"/>
            </a:endParaRPr>
          </a:p>
          <a:p>
            <a:pPr marL="0" lvl="3" indent="0">
              <a:buNone/>
            </a:pPr>
            <a:r>
              <a:rPr lang="fr-FR" sz="2000" b="1" dirty="0">
                <a:latin typeface="Neue Haas Grotesk Text Pro" panose="020B0504020202020204" pitchFamily="34" charset="0"/>
              </a:rPr>
              <a:t>2 octobre 1997 </a:t>
            </a:r>
            <a:r>
              <a:rPr lang="fr-FR" sz="2000" dirty="0">
                <a:latin typeface="Neue Haas Grotesk Text Pro" panose="020B0504020202020204" pitchFamily="34" charset="0"/>
              </a:rPr>
              <a:t>: signature du </a:t>
            </a:r>
            <a:r>
              <a:rPr lang="fr-FR" sz="2000" b="1" dirty="0">
                <a:solidFill>
                  <a:srgbClr val="000099"/>
                </a:solidFill>
                <a:latin typeface="Neue Haas Grotesk Text Pro" panose="020B0504020202020204" pitchFamily="34" charset="0"/>
              </a:rPr>
              <a:t>Traité d’Amsterdam</a:t>
            </a:r>
            <a:r>
              <a:rPr lang="fr-FR" sz="2000" b="1" dirty="0">
                <a:latin typeface="Neue Haas Grotesk Text Pro" panose="020B0504020202020204" pitchFamily="34" charset="0"/>
              </a:rPr>
              <a:t>, </a:t>
            </a:r>
            <a:r>
              <a:rPr lang="fr-FR" sz="2000" dirty="0">
                <a:latin typeface="Neue Haas Grotesk Text Pro" panose="020B0504020202020204" pitchFamily="34" charset="0"/>
              </a:rPr>
              <a:t>entrée en vigueur le </a:t>
            </a:r>
            <a:r>
              <a:rPr lang="fr-FR" sz="2000" b="1" dirty="0">
                <a:latin typeface="Neue Haas Grotesk Text Pro" panose="020B0504020202020204" pitchFamily="34" charset="0"/>
              </a:rPr>
              <a:t>1</a:t>
            </a:r>
            <a:r>
              <a:rPr lang="fr-FR" sz="2000" b="1" baseline="30000" dirty="0">
                <a:latin typeface="Neue Haas Grotesk Text Pro" panose="020B0504020202020204" pitchFamily="34" charset="0"/>
              </a:rPr>
              <a:t>er</a:t>
            </a:r>
            <a:r>
              <a:rPr lang="fr-FR" sz="2000" b="1" dirty="0">
                <a:latin typeface="Neue Haas Grotesk Text Pro" panose="020B0504020202020204" pitchFamily="34" charset="0"/>
              </a:rPr>
              <a:t> mai 1999. </a:t>
            </a:r>
          </a:p>
          <a:p>
            <a:pPr marL="342900" lvl="3" indent="-342900"/>
            <a:endParaRPr lang="fr-FR" sz="2000" b="1" dirty="0">
              <a:latin typeface="Neue Haas Grotesk Text Pro" panose="020B0504020202020204" pitchFamily="34" charset="0"/>
            </a:endParaRPr>
          </a:p>
          <a:p>
            <a:pPr marL="342900" lvl="3" indent="-342900"/>
            <a:r>
              <a:rPr lang="fr-FR" sz="2000" b="1" dirty="0">
                <a:latin typeface="Neue Haas Grotesk Text Pro" panose="020B0504020202020204" pitchFamily="34" charset="0"/>
              </a:rPr>
              <a:t>Le deuxième pilier est en partie communautarisé </a:t>
            </a:r>
            <a:r>
              <a:rPr lang="fr-FR" sz="2000" dirty="0">
                <a:latin typeface="Neue Haas Grotesk Text Pro" panose="020B0504020202020204" pitchFamily="34" charset="0"/>
              </a:rPr>
              <a:t>(il ……… le premier pilier), </a:t>
            </a:r>
          </a:p>
          <a:p>
            <a:pPr marL="342900" lvl="3" indent="-342900"/>
            <a:endParaRPr lang="fr-FR" sz="2000" b="1" dirty="0">
              <a:latin typeface="Neue Haas Grotesk Text Pro" panose="020B0504020202020204" pitchFamily="34" charset="0"/>
            </a:endParaRPr>
          </a:p>
          <a:p>
            <a:pPr marL="342900" lvl="3" indent="-342900"/>
            <a:r>
              <a:rPr lang="fr-FR" sz="2000" b="1" dirty="0">
                <a:latin typeface="Neue Haas Grotesk Text Pro" panose="020B0504020202020204" pitchFamily="34" charset="0"/>
              </a:rPr>
              <a:t>Le mécanisme de ………………. est créé, </a:t>
            </a:r>
            <a:r>
              <a:rPr lang="fr-FR" sz="2000" dirty="0">
                <a:latin typeface="Neue Haas Grotesk Text Pro" panose="020B0504020202020204" pitchFamily="34" charset="0"/>
              </a:rPr>
              <a:t>mais les défis de l’élargissement ne sont pas  tous traités.</a:t>
            </a:r>
          </a:p>
          <a:p>
            <a:pPr marL="0" lvl="3" indent="0">
              <a:buNone/>
            </a:pPr>
            <a:endParaRPr lang="fr-FR" sz="2000" dirty="0">
              <a:latin typeface="Neue Haas Grotesk Text Pro" panose="020B0504020202020204" pitchFamily="34" charset="0"/>
            </a:endParaRPr>
          </a:p>
          <a:p>
            <a:pPr marL="914400" lvl="2" indent="0">
              <a:buNone/>
            </a:pPr>
            <a:endParaRPr lang="fr-FR" sz="2800" b="1" dirty="0">
              <a:latin typeface="Book Antiqua" panose="02040602050305030304" pitchFamily="18" charset="0"/>
            </a:endParaRPr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1CB57872-B4F4-A410-D052-456C2E65D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6597D8A-9D70-4349-A89F-F075334EEC75}" type="slidenum">
              <a:rPr lang="fr-CH" smtClean="0"/>
              <a:t>21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602488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09800" y="67415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sz="4000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Des Communautés européennes à l’Union européenne</a:t>
            </a:r>
          </a:p>
        </p:txBody>
      </p:sp>
      <p:sp>
        <p:nvSpPr>
          <p:cNvPr id="8" name="Rectangle 7"/>
          <p:cNvSpPr/>
          <p:nvPr/>
        </p:nvSpPr>
        <p:spPr>
          <a:xfrm>
            <a:off x="1807633" y="2667001"/>
            <a:ext cx="5205588" cy="280811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latin typeface="Book Antiqua"/>
              <a:cs typeface="Book Antiqua"/>
            </a:endParaRPr>
          </a:p>
          <a:p>
            <a:pPr algn="ctr"/>
            <a:endParaRPr lang="fr-FR" sz="1600" dirty="0">
              <a:latin typeface="Book Antiqua"/>
              <a:cs typeface="Book Antiqu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07633" y="2667001"/>
            <a:ext cx="804334" cy="2808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Neue Haas Grotesk Text Pro" panose="020B0504020202020204" pitchFamily="34" charset="0"/>
                <a:cs typeface="Book Antiqua"/>
              </a:rPr>
              <a:t>CECA</a:t>
            </a:r>
          </a:p>
          <a:p>
            <a:pPr algn="ctr"/>
            <a:endParaRPr lang="fr-FR" sz="1600" dirty="0">
              <a:latin typeface="Book Antiqua"/>
              <a:cs typeface="Book Antiqu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34733" y="2667001"/>
            <a:ext cx="804334" cy="2808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Neue Haas Grotesk Text Pro" panose="020B0504020202020204" pitchFamily="34" charset="0"/>
                <a:cs typeface="Book Antiqua"/>
              </a:rPr>
              <a:t>CEEA</a:t>
            </a:r>
          </a:p>
          <a:p>
            <a:pPr algn="ctr"/>
            <a:endParaRPr lang="fr-FR" sz="1600" dirty="0">
              <a:latin typeface="Book Antiqua"/>
              <a:cs typeface="Book Antiqu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25332" y="2667001"/>
            <a:ext cx="804334" cy="2808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Neue Haas Grotesk Text Pro" panose="020B0504020202020204" pitchFamily="34" charset="0"/>
                <a:cs typeface="Book Antiqua"/>
              </a:rPr>
              <a:t>CE</a:t>
            </a:r>
            <a:r>
              <a:rPr lang="fr-FR" sz="1600" dirty="0">
                <a:latin typeface="Book Antiqua"/>
                <a:cs typeface="Book Antiqua"/>
              </a:rPr>
              <a:t> </a:t>
            </a:r>
          </a:p>
          <a:p>
            <a:pPr algn="ctr"/>
            <a:endParaRPr lang="fr-FR" sz="1600" dirty="0">
              <a:latin typeface="Book Antiqua"/>
              <a:cs typeface="Book Antiqu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85503" y="4347653"/>
            <a:ext cx="20349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1</a:t>
            </a:r>
            <a:r>
              <a:rPr lang="fr-FR" b="1" baseline="30000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er</a:t>
            </a:r>
            <a:r>
              <a:rPr lang="fr-FR" b="1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 pilier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450666" y="2667000"/>
            <a:ext cx="28363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0000"/>
                </a:solidFill>
                <a:latin typeface="Neue Haas Grotesk Text Pro" panose="020B0504020202020204" pitchFamily="34" charset="0"/>
                <a:cs typeface="Book Antiqua"/>
              </a:rPr>
              <a:t>2 octobre 1997 </a:t>
            </a:r>
            <a:r>
              <a:rPr lang="fr-FR" dirty="0">
                <a:solidFill>
                  <a:srgbClr val="000000"/>
                </a:solidFill>
                <a:latin typeface="Neue Haas Grotesk Text Pro" panose="020B0504020202020204" pitchFamily="34" charset="0"/>
                <a:cs typeface="Book Antiqua"/>
              </a:rPr>
              <a:t>: Signature du </a:t>
            </a:r>
            <a:r>
              <a:rPr lang="fr-FR" b="1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Traité d’Amsterdam</a:t>
            </a:r>
            <a:r>
              <a:rPr lang="fr-FR" dirty="0">
                <a:solidFill>
                  <a:srgbClr val="000000"/>
                </a:solidFill>
                <a:latin typeface="Neue Haas Grotesk Text Pro" panose="020B0504020202020204" pitchFamily="34" charset="0"/>
                <a:cs typeface="Book Antiqua"/>
              </a:rPr>
              <a:t>, entré en vigueur au </a:t>
            </a:r>
            <a:r>
              <a:rPr lang="fr-FR" b="1" dirty="0">
                <a:latin typeface="Neue Haas Grotesk Text Pro" panose="020B0504020202020204" pitchFamily="34" charset="0"/>
                <a:cs typeface="Book Antiqua"/>
              </a:rPr>
              <a:t>1 mai 1999</a:t>
            </a:r>
            <a:r>
              <a:rPr lang="fr-FR" dirty="0">
                <a:solidFill>
                  <a:srgbClr val="000000"/>
                </a:solidFill>
                <a:latin typeface="Neue Haas Grotesk Text Pro" panose="020B0504020202020204" pitchFamily="34" charset="0"/>
                <a:cs typeface="Book Antiqua"/>
              </a:rPr>
              <a:t>. Une partie du 3</a:t>
            </a:r>
            <a:r>
              <a:rPr lang="fr-FR" baseline="30000" dirty="0">
                <a:solidFill>
                  <a:srgbClr val="000000"/>
                </a:solidFill>
                <a:latin typeface="Neue Haas Grotesk Text Pro" panose="020B0504020202020204" pitchFamily="34" charset="0"/>
                <a:cs typeface="Book Antiqua"/>
              </a:rPr>
              <a:t>ème</a:t>
            </a:r>
            <a:r>
              <a:rPr lang="fr-FR" dirty="0">
                <a:solidFill>
                  <a:srgbClr val="000000"/>
                </a:solidFill>
                <a:latin typeface="Neue Haas Grotesk Text Pro" panose="020B0504020202020204" pitchFamily="34" charset="0"/>
                <a:cs typeface="Book Antiqua"/>
              </a:rPr>
              <a:t> pilier est communautarisée.</a:t>
            </a:r>
          </a:p>
          <a:p>
            <a:endParaRPr lang="fr-FR" dirty="0">
              <a:solidFill>
                <a:srgbClr val="000000"/>
              </a:solidFill>
              <a:latin typeface="Book Antiqua"/>
              <a:cs typeface="Book Antiqua"/>
            </a:endParaRPr>
          </a:p>
          <a:p>
            <a:endParaRPr lang="fr-FR" dirty="0">
              <a:solidFill>
                <a:srgbClr val="000000"/>
              </a:solidFill>
              <a:latin typeface="Book Antiqua"/>
              <a:cs typeface="Book Antiqu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54947" y="4360544"/>
            <a:ext cx="10555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2</a:t>
            </a:r>
            <a:r>
              <a:rPr lang="fr-FR" b="1" baseline="30000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ème</a:t>
            </a:r>
            <a:r>
              <a:rPr lang="fr-FR" b="1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 pilier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727221" y="3652392"/>
            <a:ext cx="747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latin typeface="Neue Haas Grotesk Text Pro" panose="020B0504020202020204" pitchFamily="34" charset="0"/>
                <a:cs typeface="Book Antiqua"/>
              </a:rPr>
              <a:t>PESC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952065" y="3647184"/>
            <a:ext cx="4908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latin typeface="Neue Haas Grotesk Text Pro" panose="020B0504020202020204" pitchFamily="34" charset="0"/>
                <a:cs typeface="Book Antiqua"/>
              </a:rPr>
              <a:t>JAI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38007" y="4347654"/>
            <a:ext cx="10555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3</a:t>
            </a:r>
            <a:r>
              <a:rPr lang="fr-FR" b="1" baseline="30000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ème</a:t>
            </a:r>
            <a:r>
              <a:rPr lang="fr-FR" b="1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 pilier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96052" y="2667001"/>
            <a:ext cx="652856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spc="300" dirty="0">
                <a:ln w="11430" cmpd="sng">
                  <a:noFill/>
                  <a:prstDash val="solid"/>
                  <a:miter lim="800000"/>
                </a:ln>
                <a:solidFill>
                  <a:srgbClr val="00009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eue Haas Grotesk Text Pro" panose="020B0504020202020204" pitchFamily="34" charset="0"/>
              </a:rPr>
              <a:t>Union européenne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687570" y="5524099"/>
            <a:ext cx="2892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Neue Haas Grotesk Text Pro" panose="020B0504020202020204" pitchFamily="34" charset="0"/>
                <a:cs typeface="Book Antiqua"/>
              </a:rPr>
              <a:t>méthode </a:t>
            </a:r>
          </a:p>
          <a:p>
            <a:pPr algn="ctr"/>
            <a:r>
              <a:rPr lang="fr-FR" b="1" dirty="0">
                <a:latin typeface="Neue Haas Grotesk Text Pro" panose="020B0504020202020204" pitchFamily="34" charset="0"/>
                <a:cs typeface="Book Antiqua"/>
              </a:rPr>
              <a:t>communautaire </a:t>
            </a:r>
            <a:r>
              <a:rPr lang="fr-FR" b="1" dirty="0">
                <a:solidFill>
                  <a:srgbClr val="C00000"/>
                </a:solidFill>
                <a:latin typeface="Neue Haas Grotesk Text Pro" panose="020B0504020202020204" pitchFamily="34" charset="0"/>
                <a:cs typeface="Book Antiqua"/>
              </a:rPr>
              <a:t>(intégration)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328735" y="5524099"/>
            <a:ext cx="2825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Neue Haas Grotesk Text Pro" panose="020B0504020202020204" pitchFamily="34" charset="0"/>
                <a:cs typeface="Book Antiqua"/>
              </a:rPr>
              <a:t>méthode intergouvernementale </a:t>
            </a:r>
            <a:r>
              <a:rPr lang="fr-FR" b="1" dirty="0">
                <a:solidFill>
                  <a:srgbClr val="C00000"/>
                </a:solidFill>
                <a:latin typeface="Neue Haas Grotesk Text Pro" panose="020B0504020202020204" pitchFamily="34" charset="0"/>
                <a:cs typeface="Book Antiqua"/>
              </a:rPr>
              <a:t>(coopération)</a:t>
            </a:r>
          </a:p>
        </p:txBody>
      </p:sp>
      <p:sp>
        <p:nvSpPr>
          <p:cNvPr id="16" name="Flèche vers la gauche 15"/>
          <p:cNvSpPr/>
          <p:nvPr/>
        </p:nvSpPr>
        <p:spPr>
          <a:xfrm>
            <a:off x="4580347" y="4013668"/>
            <a:ext cx="1732843" cy="37652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du numéro de diapositive 4">
            <a:extLst>
              <a:ext uri="{FF2B5EF4-FFF2-40B4-BE49-F238E27FC236}">
                <a16:creationId xmlns:a16="http://schemas.microsoft.com/office/drawing/2014/main" id="{17DA4C44-AEFA-D302-20CA-A8D122682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6597D8A-9D70-4349-A89F-F075334EEC75}" type="slidenum">
              <a:rPr lang="fr-CH" smtClean="0"/>
              <a:t>22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5716803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C58BCB-BA1E-4E15-977F-4F93057E6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5307"/>
            <a:ext cx="10733468" cy="58683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b="1" dirty="0">
                <a:solidFill>
                  <a:srgbClr val="000099"/>
                </a:solidFill>
                <a:latin typeface="Neue Haas Grotesk Text Pro" panose="020B0504020202020204" pitchFamily="34" charset="0"/>
              </a:rPr>
              <a:t>Introduction générale</a:t>
            </a:r>
          </a:p>
          <a:p>
            <a:pPr marL="1200150" lvl="1" indent="-742950">
              <a:buFont typeface="+mj-lt"/>
              <a:buAutoNum type="alphaUcPeriod" startAt="2"/>
            </a:pPr>
            <a:r>
              <a:rPr lang="fr-FR" sz="3200" b="1" dirty="0">
                <a:latin typeface="Neue Haas Grotesk Text Pro" panose="020B0504020202020204" pitchFamily="34" charset="0"/>
              </a:rPr>
              <a:t>Eléments historiques</a:t>
            </a:r>
          </a:p>
          <a:p>
            <a:pPr marL="1428750" lvl="2" indent="-514350">
              <a:buFont typeface="+mj-lt"/>
              <a:buAutoNum type="arabicPeriod" startAt="2"/>
            </a:pPr>
            <a:r>
              <a:rPr lang="fr-FR" sz="2800" b="1" dirty="0">
                <a:latin typeface="Neue Haas Grotesk Text Pro" panose="020B0504020202020204" pitchFamily="34" charset="0"/>
              </a:rPr>
              <a:t>La construction communautaire</a:t>
            </a:r>
          </a:p>
          <a:p>
            <a:pPr marL="1885950" lvl="3" indent="-514350">
              <a:buFont typeface="+mj-lt"/>
              <a:buAutoNum type="alphaLcPeriod" startAt="4"/>
            </a:pPr>
            <a:r>
              <a:rPr lang="fr-FR" sz="2600" b="1" dirty="0">
                <a:latin typeface="Neue Haas Grotesk Text Pro" panose="020B0504020202020204" pitchFamily="34" charset="0"/>
              </a:rPr>
              <a:t>Les Traités d’Amsterdam et de Nice : l’évolution de l’Union européenne</a:t>
            </a:r>
            <a:r>
              <a:rPr lang="fr-FR" sz="2000" b="1" dirty="0">
                <a:latin typeface="Neue Haas Grotesk Text Pro" panose="020B0504020202020204" pitchFamily="34" charset="0"/>
              </a:rPr>
              <a:t>.</a:t>
            </a:r>
            <a:endParaRPr lang="fr-FR" sz="2000" dirty="0">
              <a:latin typeface="Neue Haas Grotesk Text Pro" panose="020B0504020202020204" pitchFamily="34" charset="0"/>
            </a:endParaRPr>
          </a:p>
          <a:p>
            <a:pPr marL="342900" lvl="3" indent="-342900"/>
            <a:endParaRPr lang="fr-FR" sz="2000" b="1" dirty="0">
              <a:latin typeface="Neue Haas Grotesk Text Pro" panose="020B0504020202020204" pitchFamily="34" charset="0"/>
            </a:endParaRPr>
          </a:p>
          <a:p>
            <a:pPr marL="342900" lvl="3" indent="-342900"/>
            <a:r>
              <a:rPr lang="fr-FR" sz="2000" b="1" dirty="0">
                <a:latin typeface="Neue Haas Grotesk Text Pro" panose="020B0504020202020204" pitchFamily="34" charset="0"/>
              </a:rPr>
              <a:t>26 février 2001 </a:t>
            </a:r>
            <a:r>
              <a:rPr lang="fr-FR" sz="2000" dirty="0">
                <a:latin typeface="Neue Haas Grotesk Text Pro" panose="020B0504020202020204" pitchFamily="34" charset="0"/>
              </a:rPr>
              <a:t>: signature du </a:t>
            </a:r>
            <a:r>
              <a:rPr lang="fr-FR" sz="2000" b="1" dirty="0">
                <a:solidFill>
                  <a:srgbClr val="000099"/>
                </a:solidFill>
                <a:latin typeface="Neue Haas Grotesk Text Pro" panose="020B0504020202020204" pitchFamily="34" charset="0"/>
              </a:rPr>
              <a:t>Traité de Nice</a:t>
            </a:r>
            <a:r>
              <a:rPr lang="fr-FR" sz="2000" dirty="0">
                <a:latin typeface="Neue Haas Grotesk Text Pro" panose="020B0504020202020204" pitchFamily="34" charset="0"/>
              </a:rPr>
              <a:t>, entrée en vigueur le </a:t>
            </a:r>
            <a:r>
              <a:rPr lang="fr-FR" sz="2000" b="1" dirty="0">
                <a:latin typeface="Neue Haas Grotesk Text Pro" panose="020B0504020202020204" pitchFamily="34" charset="0"/>
              </a:rPr>
              <a:t>1</a:t>
            </a:r>
            <a:r>
              <a:rPr lang="fr-FR" sz="2000" b="1" baseline="30000" dirty="0">
                <a:latin typeface="Neue Haas Grotesk Text Pro" panose="020B0504020202020204" pitchFamily="34" charset="0"/>
              </a:rPr>
              <a:t>er</a:t>
            </a:r>
            <a:r>
              <a:rPr lang="fr-FR" sz="2000" b="1" dirty="0">
                <a:latin typeface="Neue Haas Grotesk Text Pro" panose="020B0504020202020204" pitchFamily="34" charset="0"/>
              </a:rPr>
              <a:t> février 2003</a:t>
            </a:r>
            <a:r>
              <a:rPr lang="fr-FR" sz="2000" dirty="0">
                <a:latin typeface="Neue Haas Grotesk Text Pro" panose="020B0504020202020204" pitchFamily="34" charset="0"/>
              </a:rPr>
              <a:t>.</a:t>
            </a:r>
          </a:p>
          <a:p>
            <a:pPr marL="914400" lvl="2" indent="0">
              <a:buNone/>
            </a:pPr>
            <a:endParaRPr lang="fr-FR" sz="2800" b="1" dirty="0">
              <a:latin typeface="Book Antiqua" panose="02040602050305030304" pitchFamily="18" charset="0"/>
            </a:endParaRPr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5D0B084F-A458-77DA-6843-09573B14C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6597D8A-9D70-4349-A89F-F075334EEC75}" type="slidenum">
              <a:rPr lang="fr-CH" smtClean="0"/>
              <a:t>23</a:t>
            </a:fld>
            <a:endParaRPr lang="fr-CH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FDC851D-FB7C-FC84-3D69-86FCD361D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924" y="3692137"/>
            <a:ext cx="4404010" cy="266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56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09800" y="67415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sz="4000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Des Communautés européennes à l’Union européenne</a:t>
            </a:r>
          </a:p>
        </p:txBody>
      </p:sp>
      <p:sp>
        <p:nvSpPr>
          <p:cNvPr id="8" name="Rectangle 7"/>
          <p:cNvSpPr/>
          <p:nvPr/>
        </p:nvSpPr>
        <p:spPr>
          <a:xfrm>
            <a:off x="2738966" y="2667001"/>
            <a:ext cx="4415367" cy="280811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latin typeface="Book Antiqua"/>
              <a:cs typeface="Book Antiqua"/>
            </a:endParaRPr>
          </a:p>
          <a:p>
            <a:pPr algn="ctr"/>
            <a:endParaRPr lang="fr-FR" sz="1600" dirty="0">
              <a:latin typeface="Book Antiqua"/>
              <a:cs typeface="Book Antiqu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38966" y="2667001"/>
            <a:ext cx="804334" cy="2808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Neue Haas Grotesk Text Pro" panose="020B0504020202020204" pitchFamily="34" charset="0"/>
                <a:cs typeface="Book Antiqua"/>
              </a:rPr>
              <a:t>CEEA</a:t>
            </a:r>
          </a:p>
          <a:p>
            <a:pPr algn="ctr"/>
            <a:endParaRPr lang="fr-FR" sz="1600" dirty="0">
              <a:latin typeface="Neue Haas Grotesk Text Pro" panose="020B0504020202020204" pitchFamily="34" charset="0"/>
              <a:cs typeface="Book Antiqua"/>
            </a:endParaRPr>
          </a:p>
          <a:p>
            <a:pPr algn="ctr"/>
            <a:r>
              <a:rPr lang="fr-FR" sz="1000" dirty="0">
                <a:latin typeface="Neue Haas Grotesk Text Pro" panose="020B0504020202020204" pitchFamily="34" charset="0"/>
                <a:cs typeface="Book Antiqua"/>
              </a:rPr>
              <a:t>(TCEEA)</a:t>
            </a:r>
          </a:p>
          <a:p>
            <a:pPr algn="ctr"/>
            <a:endParaRPr lang="fr-FR" sz="1600" dirty="0">
              <a:latin typeface="Book Antiqua"/>
              <a:cs typeface="Book Antiqu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25332" y="2667001"/>
            <a:ext cx="804334" cy="2808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Neue Haas Grotesk Text Pro" panose="020B0504020202020204" pitchFamily="34" charset="0"/>
                <a:cs typeface="Book Antiqua"/>
              </a:rPr>
              <a:t>CE </a:t>
            </a:r>
          </a:p>
          <a:p>
            <a:pPr algn="ctr"/>
            <a:endParaRPr lang="fr-FR" sz="1600" dirty="0">
              <a:latin typeface="Neue Haas Grotesk Text Pro" panose="020B0504020202020204" pitchFamily="34" charset="0"/>
              <a:cs typeface="Book Antiqua"/>
            </a:endParaRPr>
          </a:p>
          <a:p>
            <a:pPr algn="ctr"/>
            <a:r>
              <a:rPr lang="fr-FR" sz="1200" dirty="0">
                <a:latin typeface="Neue Haas Grotesk Text Pro" panose="020B0504020202020204" pitchFamily="34" charset="0"/>
                <a:cs typeface="Book Antiqua"/>
              </a:rPr>
              <a:t>(TCE)</a:t>
            </a:r>
          </a:p>
          <a:p>
            <a:pPr algn="ctr"/>
            <a:endParaRPr lang="fr-FR" sz="1600" dirty="0">
              <a:latin typeface="Book Antiqua"/>
              <a:cs typeface="Book Antiqu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30840" y="4347654"/>
            <a:ext cx="9978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1</a:t>
            </a:r>
            <a:r>
              <a:rPr lang="fr-FR" b="1" baseline="30000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er</a:t>
            </a:r>
            <a:r>
              <a:rPr lang="fr-FR" b="1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 pilier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450666" y="2667001"/>
            <a:ext cx="2836334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0000"/>
                </a:solidFill>
                <a:latin typeface="Neue Haas Grotesk Text Pro" panose="020B0504020202020204" pitchFamily="34" charset="0"/>
                <a:cs typeface="Book Antiqua"/>
              </a:rPr>
              <a:t>23 juillet 2002 : </a:t>
            </a:r>
            <a:r>
              <a:rPr lang="fr-FR" dirty="0">
                <a:solidFill>
                  <a:srgbClr val="000000"/>
                </a:solidFill>
                <a:latin typeface="Neue Haas Grotesk Text Pro" panose="020B0504020202020204" pitchFamily="34" charset="0"/>
                <a:cs typeface="Book Antiqua"/>
              </a:rPr>
              <a:t>La </a:t>
            </a:r>
            <a:r>
              <a:rPr lang="fr-FR" b="1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Communauté européenne du charbon et de l’acier </a:t>
            </a:r>
            <a:r>
              <a:rPr lang="fr-FR" dirty="0">
                <a:solidFill>
                  <a:srgbClr val="000000"/>
                </a:solidFill>
                <a:latin typeface="Neue Haas Grotesk Text Pro" panose="020B0504020202020204" pitchFamily="34" charset="0"/>
                <a:cs typeface="Book Antiqua"/>
              </a:rPr>
              <a:t>disparaît.</a:t>
            </a:r>
          </a:p>
          <a:p>
            <a:endParaRPr lang="fr-FR" dirty="0">
              <a:solidFill>
                <a:srgbClr val="000000"/>
              </a:solidFill>
              <a:latin typeface="Book Antiqua"/>
              <a:cs typeface="Book Antiqua"/>
            </a:endParaRPr>
          </a:p>
          <a:p>
            <a:endParaRPr lang="fr-FR" dirty="0">
              <a:solidFill>
                <a:srgbClr val="000000"/>
              </a:solidFill>
              <a:latin typeface="Book Antiqua"/>
              <a:cs typeface="Book Antiqu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27222" y="4377307"/>
            <a:ext cx="10555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2</a:t>
            </a:r>
            <a:r>
              <a:rPr lang="fr-FR" b="1" baseline="30000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ème</a:t>
            </a:r>
            <a:r>
              <a:rPr lang="fr-FR" b="1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 pilier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920608" y="3583372"/>
            <a:ext cx="7473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latin typeface="Neue Haas Grotesk Text Pro" panose="020B0504020202020204" pitchFamily="34" charset="0"/>
                <a:cs typeface="Book Antiqua"/>
              </a:rPr>
              <a:t>PESC</a:t>
            </a:r>
          </a:p>
          <a:p>
            <a:endParaRPr lang="fr-FR" sz="1600" dirty="0">
              <a:solidFill>
                <a:schemeClr val="bg1"/>
              </a:solidFill>
              <a:latin typeface="Neue Haas Grotesk Text Pro" panose="020B0504020202020204" pitchFamily="34" charset="0"/>
              <a:cs typeface="Book Antiqua"/>
            </a:endParaRPr>
          </a:p>
          <a:p>
            <a:r>
              <a:rPr lang="fr-FR" sz="1200" dirty="0">
                <a:solidFill>
                  <a:schemeClr val="bg1"/>
                </a:solidFill>
                <a:latin typeface="Neue Haas Grotesk Text Pro" panose="020B0504020202020204" pitchFamily="34" charset="0"/>
                <a:cs typeface="Book Antiqua"/>
              </a:rPr>
              <a:t>(TUE)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320096" y="3607866"/>
            <a:ext cx="5951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Neue Haas Grotesk Text Pro" panose="020B0504020202020204" pitchFamily="34" charset="0"/>
                <a:cs typeface="Book Antiqua"/>
              </a:rPr>
              <a:t>JAI</a:t>
            </a:r>
          </a:p>
          <a:p>
            <a:pPr algn="ctr"/>
            <a:endParaRPr lang="fr-FR" sz="1600" dirty="0">
              <a:solidFill>
                <a:schemeClr val="bg1"/>
              </a:solidFill>
              <a:latin typeface="Neue Haas Grotesk Text Pro" panose="020B0504020202020204" pitchFamily="34" charset="0"/>
              <a:cs typeface="Book Antiqua"/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Neue Haas Grotesk Text Pro" panose="020B0504020202020204" pitchFamily="34" charset="0"/>
                <a:cs typeface="Book Antiqua"/>
              </a:rPr>
              <a:t>(TUE)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98743" y="4347654"/>
            <a:ext cx="10555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3</a:t>
            </a:r>
            <a:r>
              <a:rPr lang="fr-FR" b="1" baseline="30000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ème</a:t>
            </a:r>
            <a:r>
              <a:rPr lang="fr-FR" b="1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 pilier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87570" y="2667001"/>
            <a:ext cx="652856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spc="300" dirty="0">
                <a:ln w="11430" cmpd="sng">
                  <a:noFill/>
                  <a:prstDash val="solid"/>
                  <a:miter lim="800000"/>
                </a:ln>
                <a:solidFill>
                  <a:srgbClr val="00009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eue Haas Grotesk Text Pro" panose="020B0504020202020204" pitchFamily="34" charset="0"/>
              </a:rPr>
              <a:t>Union européenne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687570" y="5524099"/>
            <a:ext cx="2892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Neue Haas Grotesk Text Pro" panose="020B0504020202020204" pitchFamily="34" charset="0"/>
                <a:cs typeface="Book Antiqua"/>
              </a:rPr>
              <a:t>méthode </a:t>
            </a:r>
          </a:p>
          <a:p>
            <a:pPr algn="ctr"/>
            <a:r>
              <a:rPr lang="fr-FR" dirty="0">
                <a:latin typeface="Neue Haas Grotesk Text Pro" panose="020B0504020202020204" pitchFamily="34" charset="0"/>
                <a:cs typeface="Book Antiqua"/>
              </a:rPr>
              <a:t>communautaire </a:t>
            </a:r>
            <a:r>
              <a:rPr lang="fr-FR" b="1" dirty="0">
                <a:solidFill>
                  <a:srgbClr val="C00000"/>
                </a:solidFill>
                <a:latin typeface="Neue Haas Grotesk Text Pro" panose="020B0504020202020204" pitchFamily="34" charset="0"/>
                <a:cs typeface="Book Antiqua"/>
              </a:rPr>
              <a:t>(intégration)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328735" y="5524099"/>
            <a:ext cx="2825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Neue Haas Grotesk Text Pro" panose="020B0504020202020204" pitchFamily="34" charset="0"/>
                <a:cs typeface="Book Antiqua"/>
              </a:rPr>
              <a:t>méthode intergouvernementale </a:t>
            </a:r>
            <a:r>
              <a:rPr lang="fr-FR" b="1" dirty="0">
                <a:solidFill>
                  <a:srgbClr val="C00000"/>
                </a:solidFill>
                <a:latin typeface="Neue Haas Grotesk Text Pro" panose="020B0504020202020204" pitchFamily="34" charset="0"/>
                <a:cs typeface="Book Antiqua"/>
              </a:rPr>
              <a:t>(coopération)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07633" y="2667001"/>
            <a:ext cx="804334" cy="280811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Book Antiqua"/>
                <a:cs typeface="Book Antiqua"/>
              </a:rPr>
              <a:t>CECA</a:t>
            </a:r>
          </a:p>
          <a:p>
            <a:pPr algn="ctr"/>
            <a:endParaRPr lang="fr-FR" sz="1600" dirty="0">
              <a:latin typeface="Book Antiqua"/>
              <a:cs typeface="Book Antiqua"/>
            </a:endParaRPr>
          </a:p>
        </p:txBody>
      </p:sp>
      <p:sp>
        <p:nvSpPr>
          <p:cNvPr id="4" name="Espace réservé du numéro de diapositive 4">
            <a:extLst>
              <a:ext uri="{FF2B5EF4-FFF2-40B4-BE49-F238E27FC236}">
                <a16:creationId xmlns:a16="http://schemas.microsoft.com/office/drawing/2014/main" id="{61A4AAAE-84DE-A3C8-DFC8-BFC23C869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6597D8A-9D70-4349-A89F-F075334EEC75}" type="slidenum">
              <a:rPr lang="fr-CH" smtClean="0"/>
              <a:t>24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3603270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 descr="Une image contenant carte&#10;&#10;Description générée automatiquement avec une confiance moyenne">
            <a:extLst>
              <a:ext uri="{FF2B5EF4-FFF2-40B4-BE49-F238E27FC236}">
                <a16:creationId xmlns:a16="http://schemas.microsoft.com/office/drawing/2014/main" id="{9897069C-F81F-5D34-9BE4-F0F6894AB3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0" b="1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C58BCB-BA1E-4E15-977F-4F93057E6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418408"/>
            <a:ext cx="2942813" cy="3540265"/>
          </a:xfrm>
        </p:spPr>
        <p:txBody>
          <a:bodyPr>
            <a:normAutofit/>
          </a:bodyPr>
          <a:lstStyle/>
          <a:p>
            <a:pPr marL="0" lvl="3" indent="0">
              <a:buNone/>
            </a:pPr>
            <a:r>
              <a:rPr lang="fr-FR" sz="2000" b="1">
                <a:latin typeface="Neue Haas Grotesk Text Pro" panose="020B0504020202020204" pitchFamily="34" charset="0"/>
              </a:rPr>
              <a:t>En 2004 </a:t>
            </a:r>
            <a:r>
              <a:rPr lang="fr-FR" sz="2000">
                <a:latin typeface="Neue Haas Grotesk Text Pro" panose="020B0504020202020204" pitchFamily="34" charset="0"/>
              </a:rPr>
              <a:t>: l’Union passe de 15 Etats membres à </a:t>
            </a:r>
            <a:r>
              <a:rPr lang="fr-FR" sz="2000" b="1">
                <a:latin typeface="Neue Haas Grotesk Text Pro" panose="020B0504020202020204" pitchFamily="34" charset="0"/>
              </a:rPr>
              <a:t>25</a:t>
            </a:r>
            <a:r>
              <a:rPr lang="fr-FR" sz="2000">
                <a:latin typeface="Neue Haas Grotesk Text Pro" panose="020B0504020202020204" pitchFamily="34" charset="0"/>
              </a:rPr>
              <a:t> Etats membres.</a:t>
            </a:r>
          </a:p>
          <a:p>
            <a:pPr marL="914400" lvl="2" indent="0">
              <a:buNone/>
            </a:pPr>
            <a:endParaRPr lang="fr-FR" b="1">
              <a:latin typeface="Book Antiqua" panose="0204060205030503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A7C405A-AF11-AA9E-A969-E896EDCC2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6597D8A-9D70-4349-A89F-F075334EEC75}" type="slidenum">
              <a:rPr lang="fr-CH" smtClean="0"/>
              <a:t>25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4312096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C58BCB-BA1E-4E15-977F-4F93057E6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5307"/>
            <a:ext cx="10733468" cy="5868380"/>
          </a:xfrm>
        </p:spPr>
        <p:txBody>
          <a:bodyPr>
            <a:normAutofit/>
          </a:bodyPr>
          <a:lstStyle/>
          <a:p>
            <a:pPr marL="1885950" lvl="3" indent="-514350">
              <a:buFont typeface="+mj-lt"/>
              <a:buAutoNum type="alphaLcPeriod" startAt="5"/>
            </a:pPr>
            <a:r>
              <a:rPr lang="fr-FR" sz="2600" b="1" dirty="0">
                <a:latin typeface="Neue Haas Grotesk Text Pro" panose="020B0504020202020204" pitchFamily="34" charset="0"/>
              </a:rPr>
              <a:t>Le Traité de Lisbonne : l’Union européenne aujourd’hui</a:t>
            </a:r>
          </a:p>
          <a:p>
            <a:pPr marL="0" lvl="3" indent="0" algn="just">
              <a:buNone/>
            </a:pPr>
            <a:endParaRPr lang="fr-FR" sz="2000" dirty="0">
              <a:latin typeface="Neue Haas Grotesk Text Pro" panose="020B0504020202020204" pitchFamily="34" charset="0"/>
            </a:endParaRPr>
          </a:p>
          <a:p>
            <a:pPr marL="0" lvl="3" indent="0" algn="just">
              <a:buNone/>
            </a:pPr>
            <a:r>
              <a:rPr lang="fr-FR" sz="2000" dirty="0">
                <a:latin typeface="Neue Haas Grotesk Text Pro" panose="020B0504020202020204" pitchFamily="34" charset="0"/>
              </a:rPr>
              <a:t>Volonté des Etats de dépasser </a:t>
            </a:r>
            <a:r>
              <a:rPr lang="fr-FR" sz="2000" b="1" dirty="0">
                <a:solidFill>
                  <a:srgbClr val="000099"/>
                </a:solidFill>
                <a:latin typeface="Neue Haas Grotesk Text Pro" panose="020B0504020202020204" pitchFamily="34" charset="0"/>
              </a:rPr>
              <a:t>l’échec</a:t>
            </a:r>
            <a:r>
              <a:rPr lang="fr-FR" sz="2000" b="1" dirty="0">
                <a:latin typeface="Neue Haas Grotesk Text Pro" panose="020B0504020202020204" pitchFamily="34" charset="0"/>
              </a:rPr>
              <a:t> </a:t>
            </a:r>
            <a:r>
              <a:rPr lang="fr-FR" sz="2000" dirty="0">
                <a:latin typeface="Neue Haas Grotesk Text Pro" panose="020B0504020202020204" pitchFamily="34" charset="0"/>
              </a:rPr>
              <a:t>formel du projet de </a:t>
            </a:r>
            <a:r>
              <a:rPr lang="fr-FR" sz="2000" b="1" dirty="0">
                <a:latin typeface="Neue Haas Grotesk Text Pro" panose="020B0504020202020204" pitchFamily="34" charset="0"/>
              </a:rPr>
              <a:t>Traité établissant une Constitution pour l’Europe </a:t>
            </a:r>
            <a:r>
              <a:rPr lang="fr-FR" sz="2000" dirty="0">
                <a:latin typeface="Neue Haas Grotesk Text Pro" panose="020B0504020202020204" pitchFamily="34" charset="0"/>
              </a:rPr>
              <a:t>en </a:t>
            </a:r>
            <a:r>
              <a:rPr lang="fr-FR" sz="2000" b="1" dirty="0">
                <a:latin typeface="Neue Haas Grotesk Text Pro" panose="020B0504020202020204" pitchFamily="34" charset="0"/>
              </a:rPr>
              <a:t>2005.</a:t>
            </a:r>
          </a:p>
          <a:p>
            <a:pPr marL="0" lvl="3" indent="0" algn="just">
              <a:buNone/>
            </a:pPr>
            <a:endParaRPr lang="fr-FR" sz="2000" b="1" dirty="0">
              <a:latin typeface="Neue Haas Grotesk Text Pro" panose="020B0504020202020204" pitchFamily="34" charset="0"/>
            </a:endParaRPr>
          </a:p>
          <a:p>
            <a:pPr marL="0" lvl="3" indent="0" algn="just">
              <a:buNone/>
            </a:pPr>
            <a:r>
              <a:rPr lang="fr-FR" sz="2000" b="1" dirty="0">
                <a:latin typeface="Neue Haas Grotesk Text Pro" panose="020B0504020202020204" pitchFamily="34" charset="0"/>
              </a:rPr>
              <a:t>Le Traité de Lisbonne</a:t>
            </a:r>
            <a:r>
              <a:rPr lang="fr-FR" sz="2000" dirty="0">
                <a:latin typeface="Neue Haas Grotesk Text Pro" panose="020B0504020202020204" pitchFamily="34" charset="0"/>
              </a:rPr>
              <a:t> : traité permettant de </a:t>
            </a:r>
            <a:r>
              <a:rPr lang="fr-FR" sz="2000" b="1" dirty="0">
                <a:solidFill>
                  <a:srgbClr val="000099"/>
                </a:solidFill>
                <a:latin typeface="Neue Haas Grotesk Text Pro" panose="020B0504020202020204" pitchFamily="34" charset="0"/>
              </a:rPr>
              <a:t>………… les principales ………… </a:t>
            </a:r>
            <a:r>
              <a:rPr lang="fr-FR" sz="2000" dirty="0">
                <a:latin typeface="Neue Haas Grotesk Text Pro" panose="020B0504020202020204" pitchFamily="34" charset="0"/>
              </a:rPr>
              <a:t>conçues lors du Traité établissant une Constitution pour l’Europe, mais sous la forme d’une </a:t>
            </a:r>
            <a:r>
              <a:rPr lang="fr-FR" sz="2000" b="1" dirty="0">
                <a:solidFill>
                  <a:srgbClr val="000099"/>
                </a:solidFill>
                <a:latin typeface="Neue Haas Grotesk Text Pro" panose="020B0504020202020204" pitchFamily="34" charset="0"/>
              </a:rPr>
              <a:t>……..</a:t>
            </a:r>
            <a:r>
              <a:rPr lang="fr-FR" sz="2000" dirty="0">
                <a:latin typeface="Neue Haas Grotesk Text Pro" panose="020B0504020202020204" pitchFamily="34" charset="0"/>
              </a:rPr>
              <a:t> des traités antérieurs.</a:t>
            </a:r>
          </a:p>
          <a:p>
            <a:pPr marL="0" lvl="3" indent="0" algn="just">
              <a:buNone/>
            </a:pPr>
            <a:endParaRPr lang="fr-FR" sz="2000" b="1" dirty="0">
              <a:solidFill>
                <a:srgbClr val="000099"/>
              </a:solidFill>
              <a:latin typeface="Neue Haas Grotesk Text Pro" panose="020B0504020202020204" pitchFamily="34" charset="0"/>
            </a:endParaRPr>
          </a:p>
          <a:p>
            <a:pPr marL="0" lvl="3" indent="0" algn="just">
              <a:buNone/>
            </a:pPr>
            <a:r>
              <a:rPr lang="fr-FR" sz="2000" b="1" dirty="0">
                <a:solidFill>
                  <a:srgbClr val="000099"/>
                </a:solidFill>
                <a:latin typeface="Neue Haas Grotesk Text Pro" panose="020B0504020202020204" pitchFamily="34" charset="0"/>
              </a:rPr>
              <a:t>L’innovation juridique majeure </a:t>
            </a:r>
            <a:r>
              <a:rPr lang="fr-FR" sz="2000" b="1" dirty="0">
                <a:latin typeface="Neue Haas Grotesk Text Pro" panose="020B0504020202020204" pitchFamily="34" charset="0"/>
              </a:rPr>
              <a:t>: </a:t>
            </a:r>
            <a:r>
              <a:rPr lang="fr-FR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ue Haas Grotesk Text Pro" panose="020B0504020202020204" pitchFamily="34" charset="0"/>
              </a:rPr>
              <a:t>les Communautés européennes disparaissent</a:t>
            </a:r>
            <a:r>
              <a:rPr lang="fr-FR" sz="2000" b="1" dirty="0">
                <a:latin typeface="Neue Haas Grotesk Text Pro" panose="020B0504020202020204" pitchFamily="34" charset="0"/>
              </a:rPr>
              <a:t>, </a:t>
            </a:r>
            <a:r>
              <a:rPr lang="fr-FR" sz="2000" dirty="0">
                <a:latin typeface="Neue Haas Grotesk Text Pro" panose="020B0504020202020204" pitchFamily="34" charset="0"/>
              </a:rPr>
              <a:t>et </a:t>
            </a:r>
            <a:r>
              <a:rPr lang="fr-FR" sz="2000" b="1" dirty="0">
                <a:solidFill>
                  <a:srgbClr val="C00000"/>
                </a:solidFill>
                <a:latin typeface="Neue Haas Grotesk Text Pro" panose="020B0504020202020204" pitchFamily="34" charset="0"/>
              </a:rPr>
              <a:t>…………… </a:t>
            </a:r>
            <a:r>
              <a:rPr lang="fr-FR" sz="2000" dirty="0">
                <a:latin typeface="Neue Haas Grotesk Text Pro" panose="020B0504020202020204" pitchFamily="34" charset="0"/>
              </a:rPr>
              <a:t>avec l’Union européenne qui les absorbe. </a:t>
            </a:r>
          </a:p>
          <a:p>
            <a:pPr marL="0" lvl="3" indent="0" algn="just">
              <a:buNone/>
            </a:pPr>
            <a:endParaRPr lang="fr-FR" sz="2000" dirty="0">
              <a:latin typeface="Neue Haas Grotesk Text Pro" panose="020B0504020202020204" pitchFamily="34" charset="0"/>
            </a:endParaRPr>
          </a:p>
          <a:p>
            <a:pPr marL="0" lvl="3" indent="0" algn="just">
              <a:buNone/>
            </a:pPr>
            <a:r>
              <a:rPr lang="fr-FR" sz="2000" dirty="0">
                <a:latin typeface="Neue Haas Grotesk Text Pro" panose="020B0504020202020204" pitchFamily="34" charset="0"/>
              </a:rPr>
              <a:t>EN CONSEQUENCE : il n’y a plus </a:t>
            </a:r>
            <a:r>
              <a:rPr lang="fr-FR" sz="2000" u="sng" dirty="0">
                <a:latin typeface="Neue Haas Grotesk Text Pro" panose="020B0504020202020204" pitchFamily="34" charset="0"/>
              </a:rPr>
              <a:t>qu’une seule entité </a:t>
            </a:r>
            <a:r>
              <a:rPr lang="fr-FR" sz="2000" dirty="0">
                <a:latin typeface="Neue Haas Grotesk Text Pro" panose="020B0504020202020204" pitchFamily="34" charset="0"/>
              </a:rPr>
              <a:t>de l’intégration européenne : </a:t>
            </a:r>
            <a:r>
              <a:rPr lang="fr-FR" sz="2000" b="1" dirty="0">
                <a:latin typeface="Neue Haas Grotesk Text Pro" panose="020B0504020202020204" pitchFamily="34" charset="0"/>
              </a:rPr>
              <a:t>l’Union européenne</a:t>
            </a:r>
            <a:r>
              <a:rPr lang="fr-FR" sz="2000" dirty="0">
                <a:latin typeface="Neue Haas Grotesk Text Pro" panose="020B0504020202020204" pitchFamily="34" charset="0"/>
              </a:rPr>
              <a:t>. La structure en piliers …….., mais la PESC conserve un </a:t>
            </a:r>
            <a:r>
              <a:rPr lang="fr-FR" sz="2000" b="1" dirty="0">
                <a:solidFill>
                  <a:srgbClr val="000099"/>
                </a:solidFill>
                <a:latin typeface="Neue Haas Grotesk Text Pro" panose="020B0504020202020204" pitchFamily="34" charset="0"/>
              </a:rPr>
              <a:t>régime spécifique</a:t>
            </a:r>
            <a:r>
              <a:rPr lang="fr-FR" sz="2000" dirty="0">
                <a:latin typeface="Neue Haas Grotesk Text Pro" panose="020B0504020202020204" pitchFamily="34" charset="0"/>
              </a:rPr>
              <a:t>.</a:t>
            </a:r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E931185B-DEEB-C592-D34F-7690E54DF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6597D8A-9D70-4349-A89F-F075334EEC75}" type="slidenum">
              <a:rPr lang="fr-CH" smtClean="0"/>
              <a:t>26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4735115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09800" y="67415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sz="4000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Des Communautés européennes à l’Union européenne</a:t>
            </a:r>
          </a:p>
        </p:txBody>
      </p:sp>
      <p:sp>
        <p:nvSpPr>
          <p:cNvPr id="8" name="Rectangle 7"/>
          <p:cNvSpPr/>
          <p:nvPr/>
        </p:nvSpPr>
        <p:spPr>
          <a:xfrm>
            <a:off x="2737557" y="2652890"/>
            <a:ext cx="4713109" cy="347133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latin typeface="Book Antiqua"/>
              <a:cs typeface="Book Antiqua"/>
            </a:endParaRPr>
          </a:p>
          <a:p>
            <a:pPr algn="ctr"/>
            <a:endParaRPr lang="fr-FR" sz="1600" dirty="0">
              <a:latin typeface="Book Antiqua"/>
              <a:cs typeface="Book Antiqu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9941" y="2646802"/>
            <a:ext cx="804334" cy="3471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Neue Haas Grotesk Text Pro" panose="020B0504020202020204" pitchFamily="34" charset="0"/>
                <a:cs typeface="Book Antiqua"/>
              </a:rPr>
              <a:t>CEEA</a:t>
            </a:r>
          </a:p>
          <a:p>
            <a:pPr algn="ctr"/>
            <a:endParaRPr lang="fr-FR" sz="1600" dirty="0">
              <a:latin typeface="Neue Haas Grotesk Text Pro" panose="020B0504020202020204" pitchFamily="34" charset="0"/>
              <a:cs typeface="Book Antiqua"/>
            </a:endParaRPr>
          </a:p>
          <a:p>
            <a:pPr algn="ctr"/>
            <a:r>
              <a:rPr lang="fr-FR" sz="1000" dirty="0">
                <a:latin typeface="Neue Haas Grotesk Text Pro" panose="020B0504020202020204" pitchFamily="34" charset="0"/>
                <a:cs typeface="Book Antiqua"/>
              </a:rPr>
              <a:t>(TCEEA)</a:t>
            </a:r>
          </a:p>
          <a:p>
            <a:pPr algn="ctr"/>
            <a:endParaRPr lang="fr-FR" sz="1600" dirty="0">
              <a:latin typeface="Book Antiqua"/>
              <a:cs typeface="Book Antiqu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73624" y="2818895"/>
            <a:ext cx="338831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b="1" dirty="0">
                <a:solidFill>
                  <a:srgbClr val="000000"/>
                </a:solidFill>
                <a:latin typeface="Neue Haas Grotesk Text Pro" panose="020B0504020202020204" pitchFamily="34" charset="0"/>
                <a:cs typeface="Book Antiqua"/>
              </a:rPr>
              <a:t>13 décembre 2007 : </a:t>
            </a:r>
            <a:r>
              <a:rPr lang="fr-FR" dirty="0">
                <a:solidFill>
                  <a:srgbClr val="000000"/>
                </a:solidFill>
                <a:latin typeface="Neue Haas Grotesk Text Pro" panose="020B0504020202020204" pitchFamily="34" charset="0"/>
                <a:cs typeface="Book Antiqua"/>
              </a:rPr>
              <a:t>Signature du </a:t>
            </a:r>
            <a:r>
              <a:rPr lang="fr-FR" b="1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Traité de Lisbonne</a:t>
            </a:r>
            <a:r>
              <a:rPr lang="fr-FR" dirty="0">
                <a:solidFill>
                  <a:srgbClr val="000000"/>
                </a:solidFill>
                <a:latin typeface="Neue Haas Grotesk Text Pro" panose="020B0504020202020204" pitchFamily="34" charset="0"/>
                <a:cs typeface="Book Antiqua"/>
              </a:rPr>
              <a:t>, entré en vigueur le 1 décembre 2009.</a:t>
            </a:r>
          </a:p>
          <a:p>
            <a:endParaRPr lang="fr-FR" dirty="0">
              <a:solidFill>
                <a:srgbClr val="000000"/>
              </a:solidFill>
              <a:latin typeface="Neue Haas Grotesk Text Pro" panose="020B0504020202020204" pitchFamily="34" charset="0"/>
              <a:cs typeface="Book Antiqua"/>
            </a:endParaRPr>
          </a:p>
          <a:p>
            <a:pPr algn="just"/>
            <a:r>
              <a:rPr lang="fr-FR" dirty="0">
                <a:solidFill>
                  <a:srgbClr val="000000"/>
                </a:solidFill>
                <a:latin typeface="Neue Haas Grotesk Text Pro" panose="020B0504020202020204" pitchFamily="34" charset="0"/>
                <a:cs typeface="Book Antiqua"/>
              </a:rPr>
              <a:t>La structure en piliers disparaît, la Communauté européenne n’existe plus, mais la spécificité de la PESC demeure. </a:t>
            </a:r>
            <a:r>
              <a:rPr lang="fr-FR" b="1" dirty="0">
                <a:solidFill>
                  <a:srgbClr val="000090"/>
                </a:solidFill>
                <a:latin typeface="Neue Haas Grotesk Text Pro" panose="020B0504020202020204" pitchFamily="34" charset="0"/>
                <a:cs typeface="Book Antiqua"/>
              </a:rPr>
              <a:t>La CEEA demeure juridiquement distincte</a:t>
            </a:r>
            <a:r>
              <a:rPr lang="fr-FR" dirty="0">
                <a:solidFill>
                  <a:srgbClr val="000000"/>
                </a:solidFill>
                <a:latin typeface="Neue Haas Grotesk Text Pro" panose="020B0504020202020204" pitchFamily="34" charset="0"/>
                <a:cs typeface="Book Antiqua"/>
              </a:rPr>
              <a:t>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263445" y="3709922"/>
            <a:ext cx="17393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Neue Haas Grotesk Text Pro" panose="020B0504020202020204" pitchFamily="34" charset="0"/>
                <a:cs typeface="Book Antiqua"/>
              </a:rPr>
              <a:t>PESC  : </a:t>
            </a:r>
            <a:r>
              <a:rPr lang="fr-FR" sz="1600" b="1" dirty="0">
                <a:solidFill>
                  <a:srgbClr val="C00000"/>
                </a:solidFill>
                <a:latin typeface="Neue Haas Grotesk Text Pro" panose="020B0504020202020204" pitchFamily="34" charset="0"/>
                <a:cs typeface="Book Antiqua"/>
              </a:rPr>
              <a:t>méthode</a:t>
            </a:r>
            <a:r>
              <a:rPr lang="fr-FR" sz="1600" dirty="0">
                <a:solidFill>
                  <a:schemeClr val="bg1"/>
                </a:solidFill>
                <a:latin typeface="Neue Haas Grotesk Text Pro" panose="020B0504020202020204" pitchFamily="34" charset="0"/>
                <a:cs typeface="Book Antiqua"/>
              </a:rPr>
              <a:t> </a:t>
            </a:r>
            <a:r>
              <a:rPr lang="fr-FR" sz="1600" b="1" dirty="0">
                <a:solidFill>
                  <a:srgbClr val="C00000"/>
                </a:solidFill>
                <a:latin typeface="Neue Haas Grotesk Text Pro" panose="020B0504020202020204" pitchFamily="34" charset="0"/>
                <a:cs typeface="Book Antiqua"/>
              </a:rPr>
              <a:t>intergouvernementale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14599" y="2667001"/>
            <a:ext cx="516813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spc="300" dirty="0">
                <a:ln w="11430" cmpd="sng">
                  <a:noFill/>
                  <a:prstDash val="solid"/>
                  <a:miter lim="800000"/>
                </a:ln>
                <a:solidFill>
                  <a:srgbClr val="00009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eue Haas Grotesk Text Pro" panose="020B0504020202020204" pitchFamily="34" charset="0"/>
              </a:rPr>
              <a:t>Union européenne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250062" y="3474573"/>
            <a:ext cx="17393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Neue Haas Grotesk Text Pro" panose="020B0504020202020204" pitchFamily="34" charset="0"/>
                <a:cs typeface="Book Antiqua"/>
              </a:rPr>
              <a:t>Tous les domaines </a:t>
            </a:r>
          </a:p>
          <a:p>
            <a:pPr algn="ctr"/>
            <a:r>
              <a:rPr lang="fr-FR" sz="1600" dirty="0">
                <a:solidFill>
                  <a:schemeClr val="bg1"/>
                </a:solidFill>
                <a:latin typeface="Neue Haas Grotesk Text Pro" panose="020B0504020202020204" pitchFamily="34" charset="0"/>
                <a:cs typeface="Book Antiqua"/>
              </a:rPr>
              <a:t>sauf la PESC : </a:t>
            </a:r>
          </a:p>
          <a:p>
            <a:pPr algn="ctr"/>
            <a:r>
              <a:rPr lang="fr-FR" sz="1600" b="1" dirty="0">
                <a:solidFill>
                  <a:srgbClr val="C00000"/>
                </a:solidFill>
                <a:latin typeface="Neue Haas Grotesk Text Pro" panose="020B0504020202020204" pitchFamily="34" charset="0"/>
                <a:cs typeface="Book Antiqua"/>
              </a:rPr>
              <a:t>méthode communautaire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701618" y="5326101"/>
            <a:ext cx="28414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  <a:latin typeface="Neue Haas Grotesk Text Pro" panose="020B0504020202020204" pitchFamily="34" charset="0"/>
                <a:cs typeface="Book Antiqua"/>
              </a:rPr>
              <a:t>Traité de Lisbonne : </a:t>
            </a:r>
          </a:p>
          <a:p>
            <a:pPr algn="ctr"/>
            <a:r>
              <a:rPr lang="fr-FR" sz="1400" dirty="0">
                <a:solidFill>
                  <a:schemeClr val="bg1"/>
                </a:solidFill>
                <a:latin typeface="Neue Haas Grotesk Text Pro" panose="020B0504020202020204" pitchFamily="34" charset="0"/>
                <a:cs typeface="Book Antiqua"/>
              </a:rPr>
              <a:t>TUE modifié + TFUE (ex TCE modifié)</a:t>
            </a:r>
          </a:p>
        </p:txBody>
      </p:sp>
      <p:sp>
        <p:nvSpPr>
          <p:cNvPr id="3" name="Espace réservé du numéro de diapositive 4">
            <a:extLst>
              <a:ext uri="{FF2B5EF4-FFF2-40B4-BE49-F238E27FC236}">
                <a16:creationId xmlns:a16="http://schemas.microsoft.com/office/drawing/2014/main" id="{6AEE8B0B-63C5-F2B2-5FEA-2801632A3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6597D8A-9D70-4349-A89F-F075334EEC75}" type="slidenum">
              <a:rPr lang="fr-CH" smtClean="0"/>
              <a:t>27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2072728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C58BCB-BA1E-4E15-977F-4F93057E6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023" y="1439115"/>
            <a:ext cx="5260626" cy="3522569"/>
          </a:xfrm>
        </p:spPr>
        <p:txBody>
          <a:bodyPr anchor="t">
            <a:normAutofit/>
          </a:bodyPr>
          <a:lstStyle/>
          <a:p>
            <a:pPr marL="0" lvl="3" indent="0">
              <a:buNone/>
            </a:pPr>
            <a:endParaRPr lang="fr-FR" sz="1700" dirty="0">
              <a:latin typeface="Neue Haas Grotesk Text Pro" panose="020B0504020202020204" pitchFamily="34" charset="0"/>
            </a:endParaRPr>
          </a:p>
          <a:p>
            <a:pPr marL="0" lvl="3" indent="0">
              <a:buNone/>
            </a:pPr>
            <a:r>
              <a:rPr lang="fr-FR" sz="1700" dirty="0">
                <a:latin typeface="Neue Haas Grotesk Text Pro" panose="020B0504020202020204" pitchFamily="34" charset="0"/>
              </a:rPr>
              <a:t>Les </a:t>
            </a:r>
            <a:r>
              <a:rPr lang="fr-FR" sz="1700" b="1" dirty="0">
                <a:latin typeface="Neue Haas Grotesk Text Pro" panose="020B0504020202020204" pitchFamily="34" charset="0"/>
              </a:rPr>
              <a:t>…………..</a:t>
            </a:r>
            <a:r>
              <a:rPr lang="fr-FR" sz="1700" dirty="0">
                <a:latin typeface="Neue Haas Grotesk Text Pro" panose="020B0504020202020204" pitchFamily="34" charset="0"/>
              </a:rPr>
              <a:t> de l’Union européenne s’élargissent et deviennent de plus en plus </a:t>
            </a:r>
            <a:r>
              <a:rPr lang="fr-FR" sz="1700" b="1" dirty="0">
                <a:latin typeface="Neue Haas Grotesk Text Pro" panose="020B0504020202020204" pitchFamily="34" charset="0"/>
              </a:rPr>
              <a:t>politiques</a:t>
            </a:r>
            <a:r>
              <a:rPr lang="fr-FR" sz="1700" dirty="0">
                <a:latin typeface="Neue Haas Grotesk Text Pro" panose="020B0504020202020204" pitchFamily="34" charset="0"/>
              </a:rPr>
              <a:t>.</a:t>
            </a:r>
          </a:p>
          <a:p>
            <a:pPr marL="0" lvl="3" indent="0">
              <a:buNone/>
            </a:pPr>
            <a:endParaRPr lang="fr-FR" sz="1700" dirty="0">
              <a:latin typeface="Neue Haas Grotesk Text Pro" panose="020B0504020202020204" pitchFamily="34" charset="0"/>
            </a:endParaRPr>
          </a:p>
          <a:p>
            <a:pPr marL="0" lvl="3" indent="0">
              <a:buNone/>
            </a:pPr>
            <a:r>
              <a:rPr lang="fr-FR" sz="1700" dirty="0">
                <a:latin typeface="Neue Haas Grotesk Text Pro" panose="020B0504020202020204" pitchFamily="34" charset="0"/>
              </a:rPr>
              <a:t>En 2007, l’Union accueille deux nouveaux Etats membres (</a:t>
            </a:r>
            <a:r>
              <a:rPr lang="fr-FR" sz="1700" b="1" dirty="0">
                <a:latin typeface="Neue Haas Grotesk Text Pro" panose="020B0504020202020204" pitchFamily="34" charset="0"/>
              </a:rPr>
              <a:t>27</a:t>
            </a:r>
            <a:r>
              <a:rPr lang="fr-FR" sz="1700" dirty="0">
                <a:latin typeface="Neue Haas Grotesk Text Pro" panose="020B0504020202020204" pitchFamily="34" charset="0"/>
              </a:rPr>
              <a:t>), puis un autre en 2013 (</a:t>
            </a:r>
            <a:r>
              <a:rPr lang="fr-FR" sz="1700" b="1" dirty="0">
                <a:latin typeface="Neue Haas Grotesk Text Pro" panose="020B0504020202020204" pitchFamily="34" charset="0"/>
              </a:rPr>
              <a:t>28</a:t>
            </a:r>
            <a:r>
              <a:rPr lang="fr-FR" sz="1700" dirty="0">
                <a:latin typeface="Neue Haas Grotesk Text Pro" panose="020B0504020202020204" pitchFamily="34" charset="0"/>
              </a:rPr>
              <a:t>). </a:t>
            </a:r>
          </a:p>
          <a:p>
            <a:pPr marL="0" lvl="3" indent="0">
              <a:buNone/>
            </a:pPr>
            <a:endParaRPr lang="fr-FR" sz="1700" dirty="0">
              <a:latin typeface="Neue Haas Grotesk Text Pro" panose="020B0504020202020204" pitchFamily="34" charset="0"/>
            </a:endParaRPr>
          </a:p>
          <a:p>
            <a:pPr marL="0" lvl="3" indent="0">
              <a:buNone/>
            </a:pPr>
            <a:r>
              <a:rPr lang="fr-FR" sz="1700" dirty="0">
                <a:latin typeface="Neue Haas Grotesk Text Pro" panose="020B0504020202020204" pitchFamily="34" charset="0"/>
              </a:rPr>
              <a:t>Depuis 2020, l’Union européenne compte </a:t>
            </a:r>
            <a:r>
              <a:rPr lang="fr-FR" sz="1700" b="1" dirty="0">
                <a:latin typeface="Neue Haas Grotesk Text Pro" panose="020B0504020202020204" pitchFamily="34" charset="0"/>
              </a:rPr>
              <a:t>27</a:t>
            </a:r>
            <a:r>
              <a:rPr lang="fr-FR" sz="1700" dirty="0">
                <a:latin typeface="Neue Haas Grotesk Text Pro" panose="020B0504020202020204" pitchFamily="34" charset="0"/>
              </a:rPr>
              <a:t> Etats membres, après le départ du Royaume-Uni, qui sera effectif en janvier 2021.</a:t>
            </a:r>
          </a:p>
          <a:p>
            <a:pPr marL="0" lvl="3" indent="0">
              <a:buNone/>
            </a:pPr>
            <a:endParaRPr lang="fr-FR" sz="1700" dirty="0">
              <a:latin typeface="Neue Haas Grotesk Text Pro" panose="020B0504020202020204" pitchFamily="34" charset="0"/>
            </a:endParaRPr>
          </a:p>
          <a:p>
            <a:pPr marL="0" lvl="3" indent="0">
              <a:buNone/>
            </a:pPr>
            <a:r>
              <a:rPr lang="fr-FR" sz="1700" dirty="0">
                <a:latin typeface="Neue Haas Grotesk Text Pro" panose="020B0504020202020204" pitchFamily="34" charset="0"/>
              </a:rPr>
              <a:t>En 2025, </a:t>
            </a:r>
            <a:r>
              <a:rPr lang="fr-FR" sz="1700" b="1" dirty="0">
                <a:latin typeface="Neue Haas Grotesk Text Pro" panose="020B0504020202020204" pitchFamily="34" charset="0"/>
              </a:rPr>
              <a:t>9</a:t>
            </a:r>
            <a:r>
              <a:rPr lang="fr-FR" sz="1700" dirty="0">
                <a:latin typeface="Neue Haas Grotesk Text Pro" panose="020B0504020202020204" pitchFamily="34" charset="0"/>
              </a:rPr>
              <a:t> pays officiellement candidats </a:t>
            </a:r>
          </a:p>
          <a:p>
            <a:pPr marL="0" lvl="3" indent="0">
              <a:buNone/>
            </a:pPr>
            <a:endParaRPr lang="fr-FR" sz="1700" dirty="0">
              <a:latin typeface="Neue Haas Grotesk Text Pro" panose="020B0504020202020204" pitchFamily="34" charset="0"/>
            </a:endParaRPr>
          </a:p>
          <a:p>
            <a:pPr marL="0" lvl="3" indent="0">
              <a:buNone/>
            </a:pPr>
            <a:endParaRPr lang="fr-FR" sz="1700" dirty="0">
              <a:latin typeface="Neue Haas Grotesk Text Pro" panose="020B0504020202020204" pitchFamily="34" charset="0"/>
            </a:endParaRPr>
          </a:p>
        </p:txBody>
      </p:sp>
      <p:pic>
        <p:nvPicPr>
          <p:cNvPr id="6" name="Image 5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D6D303EE-D5E3-DF9D-09BC-6F389CBF2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649" y="1039610"/>
            <a:ext cx="5945877" cy="4117517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space réservé du numéro de diapositive 4">
            <a:extLst>
              <a:ext uri="{FF2B5EF4-FFF2-40B4-BE49-F238E27FC236}">
                <a16:creationId xmlns:a16="http://schemas.microsoft.com/office/drawing/2014/main" id="{176D5F3F-AE54-CCBB-777A-C9C964B2D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6597D8A-9D70-4349-A89F-F075334EEC75}" type="slidenum">
              <a:rPr lang="fr-CH" smtClean="0"/>
              <a:t>28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8749135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C58BCB-BA1E-4E15-977F-4F93057E6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333" y="1676035"/>
            <a:ext cx="9970218" cy="34543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r-FR" b="1" dirty="0">
                <a:latin typeface="Neue Haas Grotesk Text Pro" panose="020B0504020202020204" pitchFamily="34" charset="0"/>
              </a:rPr>
              <a:t>Annonce du plan : </a:t>
            </a:r>
          </a:p>
          <a:p>
            <a:pPr marL="357188" indent="0">
              <a:buNone/>
            </a:pPr>
            <a:endParaRPr lang="fr-FR" b="1">
              <a:latin typeface="Neue Haas Grotesk Text Pro" panose="020B0504020202020204" pitchFamily="34" charset="0"/>
            </a:endParaRPr>
          </a:p>
          <a:p>
            <a:pPr marL="357188" indent="0">
              <a:buNone/>
            </a:pPr>
            <a:r>
              <a:rPr lang="fr-FR" b="1">
                <a:latin typeface="Neue Haas Grotesk Text Pro" panose="020B0504020202020204" pitchFamily="34" charset="0"/>
              </a:rPr>
              <a:t>Partie </a:t>
            </a:r>
            <a:r>
              <a:rPr lang="fr-FR" b="1" dirty="0">
                <a:latin typeface="Neue Haas Grotesk Text Pro" panose="020B0504020202020204" pitchFamily="34" charset="0"/>
              </a:rPr>
              <a:t>I : la spécificité de </a:t>
            </a:r>
            <a:r>
              <a:rPr lang="fr-FR" b="1">
                <a:latin typeface="Neue Haas Grotesk Text Pro" panose="020B0504020202020204" pitchFamily="34" charset="0"/>
              </a:rPr>
              <a:t>l’Union européenne</a:t>
            </a:r>
            <a:endParaRPr lang="fr-FR" b="1" dirty="0">
              <a:latin typeface="Neue Haas Grotesk Text Pro" panose="020B0504020202020204" pitchFamily="34" charset="0"/>
            </a:endParaRPr>
          </a:p>
          <a:p>
            <a:pPr marL="357188" indent="0">
              <a:buNone/>
            </a:pPr>
            <a:r>
              <a:rPr lang="fr-FR" b="1" dirty="0">
                <a:latin typeface="Neue Haas Grotesk Text Pro" panose="020B0504020202020204" pitchFamily="34" charset="0"/>
              </a:rPr>
              <a:t>Partie II : le cadre institutionnel de l’Union européenne</a:t>
            </a:r>
          </a:p>
          <a:p>
            <a:pPr marL="357188" indent="0">
              <a:buNone/>
            </a:pPr>
            <a:r>
              <a:rPr lang="fr-FR" b="1" dirty="0">
                <a:latin typeface="Neue Haas Grotesk Text Pro" panose="020B0504020202020204" pitchFamily="34" charset="0"/>
              </a:rPr>
              <a:t>Partie III : le processus institutionnel de l’Union européenne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EBD2053F-D208-3E25-0088-F331D40C1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6597D8A-9D70-4349-A89F-F075334EEC75}" type="slidenum">
              <a:rPr lang="fr-CH" smtClean="0"/>
              <a:t>29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223174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C58BCB-BA1E-4E15-977F-4F93057E6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5308"/>
            <a:ext cx="10733468" cy="2517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b="1" dirty="0">
                <a:solidFill>
                  <a:srgbClr val="000099"/>
                </a:solidFill>
                <a:latin typeface="Neue Haas Grotesk Text Pro" panose="020B0504020202020204" pitchFamily="34" charset="0"/>
              </a:rPr>
              <a:t>Introduction générale</a:t>
            </a:r>
          </a:p>
          <a:p>
            <a:pPr marL="1200150" lvl="1" indent="-742950">
              <a:buFont typeface="+mj-lt"/>
              <a:buAutoNum type="alphaUcPeriod"/>
            </a:pPr>
            <a:r>
              <a:rPr lang="fr-FR" sz="3200" b="1" dirty="0">
                <a:latin typeface="Neue Haas Grotesk Text Pro" panose="020B0504020202020204" pitchFamily="34" charset="0"/>
              </a:rPr>
              <a:t>Eléments de terminologie</a:t>
            </a:r>
          </a:p>
          <a:p>
            <a:pPr marL="1657350" lvl="2" indent="-742950">
              <a:buFont typeface="+mj-lt"/>
              <a:buAutoNum type="arabicPeriod"/>
            </a:pPr>
            <a:r>
              <a:rPr lang="fr-FR" sz="2800" b="1" dirty="0">
                <a:latin typeface="Neue Haas Grotesk Text Pro" panose="020B0504020202020204" pitchFamily="34" charset="0"/>
              </a:rPr>
              <a:t>Les institutions</a:t>
            </a:r>
          </a:p>
          <a:p>
            <a:pPr marL="0" lvl="2" indent="0" algn="just">
              <a:buNone/>
            </a:pPr>
            <a:endParaRPr lang="fr-FR" b="1" dirty="0">
              <a:solidFill>
                <a:srgbClr val="000090"/>
              </a:solidFill>
              <a:effectLst/>
              <a:latin typeface="Book Antiqua" panose="0204060205030503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lvl="2" indent="0" algn="just">
              <a:buNone/>
            </a:pPr>
            <a:r>
              <a:rPr lang="fr-FR" b="1" dirty="0">
                <a:solidFill>
                  <a:srgbClr val="000090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Institution</a:t>
            </a:r>
            <a:r>
              <a:rPr lang="fr-FR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: « Structure fondamentale de l’organisation sociale, manifestant la dimension créatrice et organisatrice de la volonté humaine. </a:t>
            </a:r>
          </a:p>
          <a:p>
            <a:pPr marL="0" lvl="2" indent="0" algn="just">
              <a:buNone/>
            </a:pPr>
            <a:endParaRPr lang="fr-FR" dirty="0"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lvl="2" indent="0" algn="just">
              <a:buNone/>
            </a:pPr>
            <a:endParaRPr lang="fr-FR" dirty="0"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lvl="2" indent="0" algn="just">
              <a:buNone/>
            </a:pPr>
            <a:endParaRPr lang="fr-FR" dirty="0"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lvl="2" indent="0" algn="just">
              <a:buNone/>
            </a:pPr>
            <a:endParaRPr lang="fr-FR" dirty="0"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lvl="2" indent="0" algn="just">
              <a:buNone/>
            </a:pPr>
            <a:endParaRPr lang="fr-FR" dirty="0"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3DA6E852-DB57-7FB5-9D63-CD1127D6E4FC}"/>
              </a:ext>
            </a:extLst>
          </p:cNvPr>
          <p:cNvSpPr/>
          <p:nvPr/>
        </p:nvSpPr>
        <p:spPr>
          <a:xfrm>
            <a:off x="1286106" y="3429000"/>
            <a:ext cx="4207727" cy="147010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C00000"/>
                </a:solidFill>
                <a:latin typeface="Neue Haas Grotesk Text Pro" panose="020B0504020202020204" pitchFamily="34" charset="0"/>
              </a:rPr>
              <a:t>Institution-organe</a:t>
            </a:r>
            <a:endParaRPr lang="fr-CH" b="1" dirty="0">
              <a:solidFill>
                <a:srgbClr val="C00000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8D282B74-57AA-731B-4359-F5FAFEB23E2A}"/>
              </a:ext>
            </a:extLst>
          </p:cNvPr>
          <p:cNvSpPr/>
          <p:nvPr/>
        </p:nvSpPr>
        <p:spPr>
          <a:xfrm>
            <a:off x="6698169" y="3429000"/>
            <a:ext cx="4207727" cy="147010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C00000"/>
                </a:solidFill>
                <a:latin typeface="Neue Haas Grotesk Text Pro" panose="020B0504020202020204" pitchFamily="34" charset="0"/>
              </a:rPr>
              <a:t>Institution-mécanisme</a:t>
            </a:r>
            <a:endParaRPr lang="fr-CH" b="1" dirty="0">
              <a:solidFill>
                <a:srgbClr val="C00000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0E3B8B6-1907-06DB-46D2-C445260E8C1A}"/>
              </a:ext>
            </a:extLst>
          </p:cNvPr>
          <p:cNvSpPr/>
          <p:nvPr/>
        </p:nvSpPr>
        <p:spPr>
          <a:xfrm>
            <a:off x="1395038" y="5061653"/>
            <a:ext cx="9619792" cy="10259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indent="0">
              <a:buNone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ue Haas Grotesk Text Pro" panose="020B0504020202020204" pitchFamily="34" charset="0"/>
                <a:ea typeface="MS Mincho" panose="02020609040205080304" pitchFamily="49" charset="-128"/>
                <a:cs typeface="Narkisim" panose="020E0502050101010101" pitchFamily="34" charset="-79"/>
              </a:rPr>
              <a:t>Objet du droit institutionnel de l’Union européenne :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ue Haas Grotesk Text Pro" panose="020B0504020202020204" pitchFamily="34" charset="0"/>
                <a:ea typeface="MS Mincho" panose="02020609040205080304" pitchFamily="49" charset="-128"/>
                <a:cs typeface="Narkisim" panose="020E0502050101010101" pitchFamily="34" charset="-79"/>
              </a:rPr>
              <a:t>«</a:t>
            </a:r>
            <a:r>
              <a:rPr lang="fr-FR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Narkisim" panose="020E0502050101010101" pitchFamily="34" charset="-79"/>
              </a:rPr>
              <a:t> </a:t>
            </a:r>
            <a:r>
              <a:rPr lang="fr-FR" b="1" dirty="0">
                <a:solidFill>
                  <a:srgbClr val="000090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Narkisim" panose="020E0502050101010101" pitchFamily="34" charset="-79"/>
              </a:rPr>
              <a:t>l’étude et l’analyse des institutions de l’Union européenne et de leur fonctionnement 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ue Haas Grotesk Text Pro" panose="020B0504020202020204" pitchFamily="34" charset="0"/>
                <a:ea typeface="MS Mincho" panose="02020609040205080304" pitchFamily="49" charset="-128"/>
                <a:cs typeface="Narkisim" panose="020E0502050101010101" pitchFamily="34" charset="-79"/>
              </a:rPr>
              <a:t>»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ue Haas Grotesk Text Pro" panose="020B0504020202020204" pitchFamily="34" charset="0"/>
                <a:ea typeface="MS Mincho" panose="02020609040205080304" pitchFamily="49" charset="-128"/>
                <a:cs typeface="Narkisim" panose="020E0502050101010101" pitchFamily="34" charset="-79"/>
              </a:rPr>
              <a:t>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ue Haas Grotesk Text Pro" panose="020B0504020202020204" pitchFamily="34" charset="0"/>
                <a:ea typeface="MS Mincho" panose="02020609040205080304" pitchFamily="49" charset="-128"/>
                <a:cs typeface="Narkisim" panose="020E0502050101010101" pitchFamily="34" charset="-79"/>
              </a:rPr>
              <a:t>(J-Paul Jacqué)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ue Haas Grotesk Text Pro" panose="020B0504020202020204" pitchFamily="34" charset="0"/>
              <a:cs typeface="Narkisim" panose="020E0502050101010101" pitchFamily="34" charset="-79"/>
            </a:endParaRPr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9EA179C4-B0CC-5268-8345-F6200A940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6597D8A-9D70-4349-A89F-F075334EEC75}" type="slidenum">
              <a:rPr lang="fr-CH" smtClean="0"/>
              <a:t>3</a:t>
            </a:fld>
            <a:endParaRPr lang="fr-CH" dirty="0"/>
          </a:p>
        </p:txBody>
      </p:sp>
      <p:sp>
        <p:nvSpPr>
          <p:cNvPr id="7" name="Flèche : bas 6">
            <a:extLst>
              <a:ext uri="{FF2B5EF4-FFF2-40B4-BE49-F238E27FC236}">
                <a16:creationId xmlns:a16="http://schemas.microsoft.com/office/drawing/2014/main" id="{D6354D53-C288-84A3-51C2-A2EEA56EDB4C}"/>
              </a:ext>
            </a:extLst>
          </p:cNvPr>
          <p:cNvSpPr/>
          <p:nvPr/>
        </p:nvSpPr>
        <p:spPr>
          <a:xfrm>
            <a:off x="3245003" y="3057575"/>
            <a:ext cx="289932" cy="31781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Flèche : bas 7">
            <a:extLst>
              <a:ext uri="{FF2B5EF4-FFF2-40B4-BE49-F238E27FC236}">
                <a16:creationId xmlns:a16="http://schemas.microsoft.com/office/drawing/2014/main" id="{6F54B3FD-5B66-6168-B86E-0C70B8C876BE}"/>
              </a:ext>
            </a:extLst>
          </p:cNvPr>
          <p:cNvSpPr/>
          <p:nvPr/>
        </p:nvSpPr>
        <p:spPr>
          <a:xfrm>
            <a:off x="8657067" y="3057575"/>
            <a:ext cx="289932" cy="31781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418717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3F44F4C5-FE4F-44AB-AAA5-ED31D2E5CB15}"/>
              </a:ext>
            </a:extLst>
          </p:cNvPr>
          <p:cNvCxnSpPr>
            <a:cxnSpLocks/>
          </p:cNvCxnSpPr>
          <p:nvPr/>
        </p:nvCxnSpPr>
        <p:spPr>
          <a:xfrm>
            <a:off x="838200" y="3264794"/>
            <a:ext cx="7031864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173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4E9619AF-3E28-1C37-031B-C29FD4E509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134" y="2443123"/>
            <a:ext cx="6705600" cy="408305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76000"/>
              </a:srgbClr>
            </a:outerShdw>
          </a:effectLst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C58BCB-BA1E-4E15-977F-4F93057E6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5307"/>
            <a:ext cx="10733468" cy="5571656"/>
          </a:xfrm>
        </p:spPr>
        <p:txBody>
          <a:bodyPr>
            <a:noAutofit/>
          </a:bodyPr>
          <a:lstStyle/>
          <a:p>
            <a:pPr marL="1656000" lvl="2" indent="-741600">
              <a:buNone/>
            </a:pPr>
            <a:r>
              <a:rPr lang="fr-FR" sz="2800" b="1" dirty="0">
                <a:latin typeface="Neue Haas Grotesk Text Pro" panose="020B0504020202020204" pitchFamily="34" charset="0"/>
              </a:rPr>
              <a:t>2. L’Union européenne</a:t>
            </a:r>
          </a:p>
          <a:p>
            <a:pPr marL="0" lvl="2" indent="0">
              <a:buNone/>
            </a:pPr>
            <a:r>
              <a:rPr lang="fr-FR" sz="2400" b="1" dirty="0">
                <a:latin typeface="Neue Haas Grotesk Text Pro" panose="020B0504020202020204" pitchFamily="34" charset="0"/>
              </a:rPr>
              <a:t>Précisions terminologiques techniques</a:t>
            </a:r>
          </a:p>
          <a:p>
            <a:pPr marL="0" lvl="2" indent="0">
              <a:buNone/>
            </a:pPr>
            <a:r>
              <a:rPr lang="fr-FR" dirty="0">
                <a:latin typeface="Neue Haas Grotesk Text Pro" panose="020B0504020202020204" pitchFamily="34" charset="0"/>
              </a:rPr>
              <a:t>Le Traité de Lisbonne est un traité qui regroupe deux autres traités :</a:t>
            </a:r>
          </a:p>
          <a:p>
            <a:pPr marL="342900" lvl="2" indent="-342900">
              <a:buFontTx/>
              <a:buChar char="-"/>
            </a:pPr>
            <a:r>
              <a:rPr lang="fr-FR" dirty="0">
                <a:latin typeface="Neue Haas Grotesk Text Pro" panose="020B0504020202020204" pitchFamily="34" charset="0"/>
              </a:rPr>
              <a:t>le </a:t>
            </a:r>
            <a:r>
              <a:rPr lang="fr-FR" b="1" dirty="0">
                <a:solidFill>
                  <a:srgbClr val="000099"/>
                </a:solidFill>
                <a:latin typeface="Neue Haas Grotesk Text Pro" panose="020B0504020202020204" pitchFamily="34" charset="0"/>
              </a:rPr>
              <a:t>Traité sur l’Union européenne </a:t>
            </a:r>
            <a:r>
              <a:rPr lang="fr-FR" dirty="0">
                <a:latin typeface="Neue Haas Grotesk Text Pro" panose="020B0504020202020204" pitchFamily="34" charset="0"/>
              </a:rPr>
              <a:t>(</a:t>
            </a:r>
            <a:r>
              <a:rPr lang="fr-FR" b="1" dirty="0">
                <a:latin typeface="Neue Haas Grotesk Text Pro" panose="020B0504020202020204" pitchFamily="34" charset="0"/>
              </a:rPr>
              <a:t>TUE</a:t>
            </a:r>
            <a:r>
              <a:rPr lang="fr-FR" dirty="0">
                <a:latin typeface="Neue Haas Grotesk Text Pro" panose="020B0504020202020204" pitchFamily="34" charset="0"/>
              </a:rPr>
              <a:t>)</a:t>
            </a:r>
          </a:p>
          <a:p>
            <a:pPr marL="342900" lvl="2" indent="-342900">
              <a:buFontTx/>
              <a:buChar char="-"/>
            </a:pPr>
            <a:r>
              <a:rPr lang="fr-FR" dirty="0">
                <a:latin typeface="Neue Haas Grotesk Text Pro" panose="020B0504020202020204" pitchFamily="34" charset="0"/>
              </a:rPr>
              <a:t>le </a:t>
            </a:r>
            <a:r>
              <a:rPr lang="fr-FR" b="1" dirty="0">
                <a:solidFill>
                  <a:srgbClr val="000099"/>
                </a:solidFill>
                <a:latin typeface="Neue Haas Grotesk Text Pro" panose="020B0504020202020204" pitchFamily="34" charset="0"/>
              </a:rPr>
              <a:t>Traité sur le fonctionnement de l’Union européenne </a:t>
            </a:r>
            <a:r>
              <a:rPr lang="fr-FR" b="1" dirty="0">
                <a:latin typeface="Neue Haas Grotesk Text Pro" panose="020B0504020202020204" pitchFamily="34" charset="0"/>
              </a:rPr>
              <a:t>(TFUE), </a:t>
            </a:r>
            <a:r>
              <a:rPr lang="fr-FR" dirty="0">
                <a:latin typeface="Neue Haas Grotesk Text Pro" panose="020B0504020202020204" pitchFamily="34" charset="0"/>
              </a:rPr>
              <a:t>anciennement TCE</a:t>
            </a:r>
          </a:p>
          <a:p>
            <a:pPr marL="0" lvl="2" indent="0">
              <a:buNone/>
            </a:pPr>
            <a:endParaRPr lang="fr-FR" b="1" dirty="0">
              <a:latin typeface="Neue Haas Grotesk Text Pro" panose="020B0504020202020204" pitchFamily="34" charset="0"/>
            </a:endParaRPr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A10EC894-013E-02A7-2135-7666A1141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6597D8A-9D70-4349-A89F-F075334EEC75}" type="slidenum">
              <a:rPr lang="fr-CH" smtClean="0"/>
              <a:t>4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064177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C58BCB-BA1E-4E15-977F-4F93057E6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5307"/>
            <a:ext cx="10733468" cy="5571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600" b="1" dirty="0">
                <a:solidFill>
                  <a:srgbClr val="000099"/>
                </a:solidFill>
                <a:latin typeface="Neue Haas Grotesk Text Pro" panose="020B0504020202020204" pitchFamily="34" charset="0"/>
              </a:rPr>
              <a:t>Introduction générale</a:t>
            </a:r>
          </a:p>
          <a:p>
            <a:pPr marL="1200150" lvl="1" indent="-742950">
              <a:buFont typeface="+mj-lt"/>
              <a:buAutoNum type="alphaUcPeriod" startAt="2"/>
            </a:pPr>
            <a:r>
              <a:rPr lang="fr-FR" sz="3200" b="1" dirty="0">
                <a:latin typeface="Neue Haas Grotesk Text Pro" panose="020B0504020202020204" pitchFamily="34" charset="0"/>
              </a:rPr>
              <a:t>Eléments historiques</a:t>
            </a:r>
          </a:p>
          <a:p>
            <a:pPr marL="1371600" marR="0" lvl="2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+mn-ea"/>
                <a:cs typeface="+mn-cs"/>
              </a:rPr>
              <a:t>Les initiatives précédant la construction communautaire</a:t>
            </a:r>
            <a:endParaRPr lang="fr-FR" sz="3200" b="1" dirty="0">
              <a:latin typeface="Neue Haas Grotesk Text Pro" panose="020B0504020202020204" pitchFamily="34" charset="0"/>
            </a:endParaRPr>
          </a:p>
          <a:p>
            <a:pPr marL="0" lvl="2" indent="0">
              <a:buNone/>
            </a:pPr>
            <a:r>
              <a:rPr lang="fr-FR" dirty="0">
                <a:latin typeface="Neue Haas Grotesk Text Pro" panose="020B0504020202020204" pitchFamily="34" charset="0"/>
              </a:rPr>
              <a:t>Idée d’une unification du continent européen : </a:t>
            </a:r>
            <a:r>
              <a:rPr lang="fr-FR" b="1" dirty="0">
                <a:solidFill>
                  <a:srgbClr val="000099"/>
                </a:solidFill>
                <a:latin typeface="Neue Haas Grotesk Text Pro" panose="020B0504020202020204" pitchFamily="34" charset="0"/>
              </a:rPr>
              <a:t>idée ancienne</a:t>
            </a:r>
            <a:r>
              <a:rPr lang="fr-FR" dirty="0">
                <a:latin typeface="Neue Haas Grotesk Text Pro" panose="020B0504020202020204" pitchFamily="34" charset="0"/>
              </a:rPr>
              <a:t>.</a:t>
            </a:r>
          </a:p>
          <a:p>
            <a:pPr marL="0" lvl="2" indent="0">
              <a:buNone/>
            </a:pPr>
            <a:endParaRPr lang="fr-FR" dirty="0">
              <a:latin typeface="Neue Haas Grotesk Text Pro" panose="020B0504020202020204" pitchFamily="34" charset="0"/>
            </a:endParaRPr>
          </a:p>
          <a:p>
            <a:pPr marL="0" lvl="2" indent="0">
              <a:buNone/>
            </a:pPr>
            <a:endParaRPr lang="fr-FR" dirty="0">
              <a:latin typeface="Neue Haas Grotesk Text Pro" panose="020B0504020202020204" pitchFamily="34" charset="0"/>
            </a:endParaRPr>
          </a:p>
          <a:p>
            <a:pPr marL="0" lvl="2" indent="0">
              <a:buNone/>
            </a:pPr>
            <a:endParaRPr lang="fr-FR" dirty="0">
              <a:latin typeface="Neue Haas Grotesk Text Pro" panose="020B0504020202020204" pitchFamily="34" charset="0"/>
            </a:endParaRPr>
          </a:p>
          <a:p>
            <a:pPr marL="0" lvl="2" indent="0">
              <a:buNone/>
            </a:pPr>
            <a:endParaRPr lang="fr-FR" dirty="0">
              <a:latin typeface="Neue Haas Grotesk Text Pro" panose="020B0504020202020204" pitchFamily="34" charset="0"/>
            </a:endParaRPr>
          </a:p>
          <a:p>
            <a:pPr marL="0" lvl="2" indent="0">
              <a:buNone/>
            </a:pPr>
            <a:endParaRPr lang="fr-FR" dirty="0">
              <a:latin typeface="Neue Haas Grotesk Text Pro" panose="020B0504020202020204" pitchFamily="34" charset="0"/>
            </a:endParaRPr>
          </a:p>
          <a:p>
            <a:pPr marL="0" lvl="2" indent="0">
              <a:buNone/>
            </a:pPr>
            <a:r>
              <a:rPr lang="fr-FR" dirty="0">
                <a:latin typeface="Neue Haas Grotesk Text Pro" panose="020B0504020202020204" pitchFamily="34" charset="0"/>
              </a:rPr>
              <a:t>L’entre-deux guerre voit l’émergence d’un véritable courant politique qui modélise cette idée : </a:t>
            </a:r>
            <a:r>
              <a:rPr lang="fr-FR" b="1" dirty="0">
                <a:solidFill>
                  <a:srgbClr val="000099"/>
                </a:solidFill>
                <a:latin typeface="Neue Haas Grotesk Text Pro" panose="020B0504020202020204" pitchFamily="34" charset="0"/>
              </a:rPr>
              <a:t>le p…………………..</a:t>
            </a:r>
          </a:p>
          <a:p>
            <a:pPr marL="800100" lvl="3" indent="-342900"/>
            <a:r>
              <a:rPr lang="fr-FR" sz="1800" b="1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1923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: </a:t>
            </a:r>
            <a:r>
              <a:rPr lang="fr-FR" sz="1800" b="1" dirty="0">
                <a:solidFill>
                  <a:srgbClr val="C00000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Richard Coudenhove-Kalergi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fr-FR" sz="1800" i="1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Pan-Europa</a:t>
            </a:r>
            <a:r>
              <a:rPr lang="fr-FR" i="1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fr-FR" sz="1800" dirty="0">
              <a:effectLst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800100" lvl="3" indent="-342900"/>
            <a:r>
              <a:rPr lang="fr-FR" b="1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1926 </a:t>
            </a:r>
            <a:r>
              <a:rPr lang="fr-FR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(2 au 6 octobre) : premier congrès pan européen à Vienne.</a:t>
            </a:r>
          </a:p>
          <a:p>
            <a:pPr marL="800100" lvl="3" indent="-342900"/>
            <a:r>
              <a:rPr lang="fr-FR" sz="1800" b="1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1929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(5 </a:t>
            </a:r>
            <a:r>
              <a:rPr lang="fr-FR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ctobre) : discour</a:t>
            </a:r>
            <a:r>
              <a:rPr lang="fr-FR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 de </a:t>
            </a:r>
            <a:r>
              <a:rPr lang="fr-FR" b="1" dirty="0">
                <a:solidFill>
                  <a:srgbClr val="C00000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Aristide Briand </a:t>
            </a:r>
            <a:r>
              <a:rPr lang="fr-FR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devant la SDN</a:t>
            </a:r>
          </a:p>
          <a:p>
            <a:pPr marL="457200" lvl="3" indent="0">
              <a:buNone/>
            </a:pPr>
            <a:endParaRPr lang="fr-FR" dirty="0">
              <a:latin typeface="Book Antiqua" panose="0204060205030503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F38E71-766D-9225-C38C-5030F21160CE}"/>
              </a:ext>
            </a:extLst>
          </p:cNvPr>
          <p:cNvSpPr/>
          <p:nvPr/>
        </p:nvSpPr>
        <p:spPr>
          <a:xfrm>
            <a:off x="951570" y="3285893"/>
            <a:ext cx="10402229" cy="6244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4" name="Image 3" descr="Une image contenant Visage humain, peinture, portrait, art&#10;&#10;Description générée automatiquement">
            <a:extLst>
              <a:ext uri="{FF2B5EF4-FFF2-40B4-BE49-F238E27FC236}">
                <a16:creationId xmlns:a16="http://schemas.microsoft.com/office/drawing/2014/main" id="{548B457C-845C-05CA-C6C8-298919D09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986" y="2875156"/>
            <a:ext cx="1123485" cy="1497980"/>
          </a:xfrm>
          <a:prstGeom prst="rect">
            <a:avLst/>
          </a:prstGeom>
        </p:spPr>
      </p:pic>
      <p:pic>
        <p:nvPicPr>
          <p:cNvPr id="6" name="Image 5" descr="Une image contenant Visage humain, habits, personne, portrait&#10;&#10;Description générée automatiquement">
            <a:extLst>
              <a:ext uri="{FF2B5EF4-FFF2-40B4-BE49-F238E27FC236}">
                <a16:creationId xmlns:a16="http://schemas.microsoft.com/office/drawing/2014/main" id="{4D52BA66-DB85-BEBB-6EB3-174A12A04E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297" y="2875156"/>
            <a:ext cx="1497981" cy="1497981"/>
          </a:xfrm>
          <a:prstGeom prst="rect">
            <a:avLst/>
          </a:prstGeom>
        </p:spPr>
      </p:pic>
      <p:pic>
        <p:nvPicPr>
          <p:cNvPr id="8" name="Image 7" descr="Une image contenant peinture, texte, Visage humain, mythologie&#10;&#10;Description générée automatiquement">
            <a:extLst>
              <a:ext uri="{FF2B5EF4-FFF2-40B4-BE49-F238E27FC236}">
                <a16:creationId xmlns:a16="http://schemas.microsoft.com/office/drawing/2014/main" id="{DA3DFC7C-4658-0E01-BC05-26169F5705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237" y="2875156"/>
            <a:ext cx="1719903" cy="1497980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7F37791-2F4D-11E3-BB47-230D04C80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6597D8A-9D70-4349-A89F-F075334EEC75}" type="slidenum">
              <a:rPr lang="fr-CH" smtClean="0"/>
              <a:t>5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022107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C58BCB-BA1E-4E15-977F-4F93057E6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5307"/>
            <a:ext cx="10733468" cy="28887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b="1" dirty="0">
                <a:solidFill>
                  <a:srgbClr val="000099"/>
                </a:solidFill>
                <a:latin typeface="Neue Haas Grotesk Text Pro" panose="020B0504020202020204" pitchFamily="34" charset="0"/>
              </a:rPr>
              <a:t>Introduction générale</a:t>
            </a:r>
          </a:p>
          <a:p>
            <a:pPr marL="1200150" lvl="1" indent="-742950">
              <a:buFont typeface="+mj-lt"/>
              <a:buAutoNum type="alphaUcPeriod" startAt="2"/>
            </a:pPr>
            <a:r>
              <a:rPr lang="fr-FR" sz="3200" b="1" dirty="0">
                <a:latin typeface="Neue Haas Grotesk Text Pro" panose="020B0504020202020204" pitchFamily="34" charset="0"/>
              </a:rPr>
              <a:t>Eléments historiques</a:t>
            </a:r>
          </a:p>
          <a:p>
            <a:pPr marL="0" lvl="3" indent="0">
              <a:buNone/>
            </a:pPr>
            <a:r>
              <a:rPr lang="fr-FR" sz="20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La période immédiate après la seconde guerre mondiale est caractérisée par une volonté de ……………….  européenne.</a:t>
            </a:r>
          </a:p>
          <a:p>
            <a:pPr marL="800100" lvl="4" indent="-342900"/>
            <a:r>
              <a:rPr lang="fr-FR" b="1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1946 (19 septembre ) </a:t>
            </a:r>
            <a:r>
              <a:rPr lang="fr-FR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fr-FR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discours de W. Churchill à Zurich</a:t>
            </a:r>
          </a:p>
          <a:p>
            <a:pPr marL="800100" lvl="4" indent="-342900"/>
            <a:r>
              <a:rPr lang="fr-FR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1948 (17 mars) : signature du Traité de Bruxelles</a:t>
            </a:r>
          </a:p>
          <a:p>
            <a:pPr marL="800100" lvl="4" indent="-342900"/>
            <a:r>
              <a:rPr lang="fr-FR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1948 </a:t>
            </a:r>
            <a:r>
              <a:rPr lang="fr-FR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(7 mai) : Congrès de l’Europe à La Haye. Deux visions de l’Europe s’affrontent : </a:t>
            </a:r>
            <a:r>
              <a:rPr lang="fr-FR" b="1" dirty="0">
                <a:solidFill>
                  <a:srgbClr val="000099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…………..</a:t>
            </a:r>
            <a:r>
              <a:rPr lang="fr-FR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et  </a:t>
            </a:r>
            <a:r>
              <a:rPr lang="fr-FR" b="1" dirty="0">
                <a:solidFill>
                  <a:srgbClr val="000099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………….</a:t>
            </a:r>
            <a:r>
              <a:rPr lang="fr-FR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 Un « </a:t>
            </a:r>
            <a:r>
              <a:rPr lang="fr-FR" b="1" dirty="0">
                <a:solidFill>
                  <a:srgbClr val="C00000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message aux européens </a:t>
            </a:r>
            <a:r>
              <a:rPr lang="fr-FR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» est lu en fin de Congrès.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30BD99-6CB6-0F08-3CE5-E24934679957}"/>
              </a:ext>
            </a:extLst>
          </p:cNvPr>
          <p:cNvSpPr/>
          <p:nvPr/>
        </p:nvSpPr>
        <p:spPr>
          <a:xfrm>
            <a:off x="838201" y="4772722"/>
            <a:ext cx="10733468" cy="6542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4" name="Image 3" descr="Une image contenant habits, homme, personne, concert&#10;&#10;Description générée automatiquement">
            <a:extLst>
              <a:ext uri="{FF2B5EF4-FFF2-40B4-BE49-F238E27FC236}">
                <a16:creationId xmlns:a16="http://schemas.microsoft.com/office/drawing/2014/main" id="{8F0FEACA-A652-41A2-2533-9E99A9691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628" y="3567361"/>
            <a:ext cx="3475883" cy="2603557"/>
          </a:xfrm>
          <a:prstGeom prst="rect">
            <a:avLst/>
          </a:prstGeom>
        </p:spPr>
      </p:pic>
      <p:pic>
        <p:nvPicPr>
          <p:cNvPr id="6" name="Image 5" descr="Une image contenant scène, hall, concert, intérieur&#10;&#10;Description générée automatiquement">
            <a:extLst>
              <a:ext uri="{FF2B5EF4-FFF2-40B4-BE49-F238E27FC236}">
                <a16:creationId xmlns:a16="http://schemas.microsoft.com/office/drawing/2014/main" id="{C3F94723-01F2-AFE1-0F75-1B060683AD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895" y="3999398"/>
            <a:ext cx="2928704" cy="2462502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C61452-5D64-EFBD-6A2C-E4443C6DA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6597D8A-9D70-4349-A89F-F075334EEC75}" type="slidenum">
              <a:rPr lang="fr-CH" smtClean="0"/>
              <a:t>6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026656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C58BCB-BA1E-4E15-977F-4F93057E6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5307"/>
            <a:ext cx="10733468" cy="5571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b="1" dirty="0">
                <a:solidFill>
                  <a:srgbClr val="000099"/>
                </a:solidFill>
                <a:latin typeface="Neue Haas Grotesk Text Pro" panose="020B0504020202020204" pitchFamily="34" charset="0"/>
              </a:rPr>
              <a:t>Introduction générale</a:t>
            </a:r>
          </a:p>
          <a:p>
            <a:pPr marL="1200150" lvl="1" indent="-742950">
              <a:buFont typeface="+mj-lt"/>
              <a:buAutoNum type="alphaUcPeriod" startAt="2"/>
            </a:pPr>
            <a:r>
              <a:rPr lang="fr-FR" sz="3200" b="1" dirty="0">
                <a:latin typeface="Neue Haas Grotesk Text Pro" panose="020B0504020202020204" pitchFamily="34" charset="0"/>
              </a:rPr>
              <a:t>Eléments historiques</a:t>
            </a:r>
            <a:endParaRPr lang="fr-FR" dirty="0">
              <a:effectLst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800100" lvl="4" indent="-342900"/>
            <a:r>
              <a:rPr lang="fr-FR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1948 </a:t>
            </a:r>
            <a:r>
              <a:rPr lang="fr-FR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( juillet) : proposition (française) de création du Conseil de l’Europe</a:t>
            </a:r>
          </a:p>
          <a:p>
            <a:pPr marL="800100" lvl="4" indent="-342900"/>
            <a:r>
              <a:rPr lang="fr-FR" dirty="0">
                <a:effectLst/>
                <a:highlight>
                  <a:srgbClr val="FFFF00"/>
                </a:highlight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1949 ( 5 mai) </a:t>
            </a:r>
            <a:r>
              <a:rPr lang="fr-FR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fr-FR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signature du Traité de Londres fondant le Conseil de l’Europe</a:t>
            </a:r>
          </a:p>
          <a:p>
            <a:pPr marL="457200" lvl="3" indent="0">
              <a:buNone/>
            </a:pPr>
            <a:endParaRPr lang="fr-FR" dirty="0">
              <a:latin typeface="Book Antiqua" panose="02040602050305030304" pitchFamily="18" charset="0"/>
            </a:endParaRPr>
          </a:p>
        </p:txBody>
      </p:sp>
      <p:pic>
        <p:nvPicPr>
          <p:cNvPr id="6" name="Image 5" descr="Une image contenant plein air, ciel, texte, herbe&#10;&#10;Description générée automatiquement">
            <a:extLst>
              <a:ext uri="{FF2B5EF4-FFF2-40B4-BE49-F238E27FC236}">
                <a16:creationId xmlns:a16="http://schemas.microsoft.com/office/drawing/2014/main" id="{71D2AA34-CC52-0ED4-B647-46FDA3C449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221" y="2618851"/>
            <a:ext cx="6745558" cy="3794377"/>
          </a:xfrm>
          <a:prstGeom prst="rect">
            <a:avLst/>
          </a:prstGeom>
        </p:spPr>
      </p:pic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B0D726A3-F5F4-6B59-5D97-FB76725AB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6597D8A-9D70-4349-A89F-F075334EEC75}" type="slidenum">
              <a:rPr lang="fr-CH" smtClean="0"/>
              <a:t>7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326585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 descr="Une image contenant texte, intérieur, gens, blanc&#10;&#10;Description générée automatiquement">
            <a:extLst>
              <a:ext uri="{FF2B5EF4-FFF2-40B4-BE49-F238E27FC236}">
                <a16:creationId xmlns:a16="http://schemas.microsoft.com/office/drawing/2014/main" id="{0EA17890-0709-2A3D-C4BE-96F5BEDA6B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3" b="2"/>
          <a:stretch/>
        </p:blipFill>
        <p:spPr>
          <a:xfrm>
            <a:off x="0" y="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C58BCB-BA1E-4E15-977F-4F93057E6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086" y="2334323"/>
            <a:ext cx="6566209" cy="523282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r-FR" sz="3600" b="1" dirty="0">
                <a:solidFill>
                  <a:srgbClr val="000099"/>
                </a:solidFill>
                <a:latin typeface="Neue Haas Grotesk Text Pro" panose="020B0504020202020204" pitchFamily="34" charset="0"/>
              </a:rPr>
              <a:t>Introduction générale</a:t>
            </a:r>
          </a:p>
          <a:p>
            <a:pPr marL="1200150" lvl="1" indent="-742950" algn="r">
              <a:buFont typeface="+mj-lt"/>
              <a:buAutoNum type="alphaUcPeriod" startAt="2"/>
            </a:pPr>
            <a:r>
              <a:rPr lang="fr-FR" sz="3200" b="1" dirty="0">
                <a:latin typeface="Neue Haas Grotesk Text Pro" panose="020B0504020202020204" pitchFamily="34" charset="0"/>
              </a:rPr>
              <a:t>Eléments historiques</a:t>
            </a:r>
          </a:p>
          <a:p>
            <a:pPr marL="1428750" lvl="2" indent="-514350" algn="r">
              <a:buFont typeface="+mj-lt"/>
              <a:buAutoNum type="arabicPeriod" startAt="2"/>
            </a:pPr>
            <a:r>
              <a:rPr lang="fr-FR" sz="2800" b="1" dirty="0">
                <a:latin typeface="Neue Haas Grotesk Text Pro" panose="020B0504020202020204" pitchFamily="34" charset="0"/>
              </a:rPr>
              <a:t>La construction communautaire</a:t>
            </a:r>
          </a:p>
          <a:p>
            <a:pPr marL="914400" lvl="2" indent="0" algn="just">
              <a:buNone/>
            </a:pPr>
            <a:endParaRPr lang="fr-FR" b="1" dirty="0">
              <a:latin typeface="Book Antiqua" panose="02040602050305030304" pitchFamily="18" charset="0"/>
            </a:endParaRPr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39D785D9-E2F6-7A2A-297D-0DC750267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6597D8A-9D70-4349-A89F-F075334EEC75}" type="slidenum">
              <a:rPr lang="fr-CH" smtClean="0"/>
              <a:t>8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26913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C58BCB-BA1E-4E15-977F-4F93057E6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711147"/>
            <a:ext cx="5334197" cy="5424819"/>
          </a:xfrm>
        </p:spPr>
        <p:txBody>
          <a:bodyPr anchor="ctr">
            <a:normAutofit/>
          </a:bodyPr>
          <a:lstStyle/>
          <a:p>
            <a:pPr marL="1885950" lvl="3" indent="-514350">
              <a:buFont typeface="+mj-lt"/>
              <a:buAutoNum type="alphaLcPeriod"/>
            </a:pPr>
            <a:r>
              <a:rPr lang="fr-FR" sz="2000" b="1" dirty="0">
                <a:latin typeface="Neue Haas Grotesk Text Pro" panose="020B0504020202020204" pitchFamily="34" charset="0"/>
              </a:rPr>
              <a:t>La déclaration Schuman et la création de la CECA</a:t>
            </a:r>
          </a:p>
          <a:p>
            <a:pPr marL="357188" lvl="3" indent="-357188"/>
            <a:r>
              <a:rPr lang="fr-FR" sz="2000" b="1" dirty="0">
                <a:latin typeface="Neue Haas Grotesk Text Pro" panose="020B0504020202020204" pitchFamily="34" charset="0"/>
              </a:rPr>
              <a:t>9 mai 1950 : </a:t>
            </a:r>
            <a:r>
              <a:rPr lang="fr-FR" sz="2000" dirty="0">
                <a:latin typeface="Neue Haas Grotesk Text Pro" panose="020B0504020202020204" pitchFamily="34" charset="0"/>
              </a:rPr>
              <a:t>déclaration de Robert Schuman, Ministre français des affaires étrangères.</a:t>
            </a:r>
          </a:p>
          <a:p>
            <a:pPr marL="0" lvl="3" indent="0">
              <a:buNone/>
            </a:pPr>
            <a:endParaRPr lang="fr-FR" sz="2000" dirty="0">
              <a:effectLst/>
              <a:highlight>
                <a:srgbClr val="FFFF00"/>
              </a:highlight>
              <a:latin typeface="Neue Haas Grotesk Text Pro" panose="020B05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3" indent="0">
              <a:buNone/>
            </a:pPr>
            <a:r>
              <a:rPr lang="fr-FR" sz="2000" dirty="0">
                <a:effectLst/>
                <a:highlight>
                  <a:srgbClr val="FFFF00"/>
                </a:highlight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"L'Europe ne se fera pas d'un coup, ni dans une construction d'ensemble. Elle se fera par des réalisations concrètes, créant d'abord une solidarité de fait".</a:t>
            </a:r>
          </a:p>
          <a:p>
            <a:pPr marL="0" lvl="3" indent="0">
              <a:buNone/>
            </a:pPr>
            <a:endParaRPr lang="fr-FR" sz="2000" dirty="0"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lvl="3" indent="0">
              <a:buNone/>
            </a:pPr>
            <a:endParaRPr lang="fr-FR" sz="2000" dirty="0"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lvl="3" indent="0">
              <a:buNone/>
            </a:pPr>
            <a:r>
              <a:rPr lang="fr-FR" sz="20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La </a:t>
            </a:r>
            <a:r>
              <a:rPr lang="fr-FR" sz="2000" b="1" dirty="0">
                <a:solidFill>
                  <a:srgbClr val="C00000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méthode</a:t>
            </a:r>
            <a:r>
              <a:rPr lang="fr-FR" sz="20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que propose R. Schuman est très </a:t>
            </a:r>
            <a:r>
              <a:rPr lang="fr-FR" sz="2000" b="1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…………..</a:t>
            </a:r>
            <a:r>
              <a:rPr lang="fr-FR" sz="20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voire </a:t>
            </a:r>
            <a:r>
              <a:rPr lang="fr-FR" sz="2000" b="1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……………….</a:t>
            </a:r>
          </a:p>
          <a:p>
            <a:pPr marL="0" lvl="3" indent="0">
              <a:buNone/>
            </a:pPr>
            <a:endParaRPr lang="fr-FR" sz="2000" b="1" dirty="0"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lvl="3" indent="0">
              <a:buNone/>
            </a:pPr>
            <a:endParaRPr lang="fr-FR" sz="2000" dirty="0"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endParaRPr lang="fr-FR" b="1" dirty="0">
              <a:latin typeface="Book Antiqua" panose="02040602050305030304" pitchFamily="18" charset="0"/>
            </a:endParaRPr>
          </a:p>
        </p:txBody>
      </p:sp>
      <p:pic>
        <p:nvPicPr>
          <p:cNvPr id="6" name="Image 5" descr="Une image contenant Visage humain, habits, personne, homme&#10;&#10;Description générée automatiquement">
            <a:extLst>
              <a:ext uri="{FF2B5EF4-FFF2-40B4-BE49-F238E27FC236}">
                <a16:creationId xmlns:a16="http://schemas.microsoft.com/office/drawing/2014/main" id="{C864F795-1C28-A3F8-BFAC-F17CD77655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4" r="34783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2C3856E0-A2CD-BD86-1526-CD36EA0C1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6597D8A-9D70-4349-A89F-F075334EEC75}" type="slidenum">
              <a:rPr lang="fr-CH" smtClean="0"/>
              <a:t>9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95279352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e21e9783-d0a0-48f8-850e-0b081b46d788}" enabled="0" method="" siteId="{e21e9783-d0a0-48f8-850e-0b081b46d78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1157</TotalTime>
  <Words>1735</Words>
  <Application>Microsoft Office PowerPoint</Application>
  <PresentationFormat>Grand écran</PresentationFormat>
  <Paragraphs>343</Paragraphs>
  <Slides>30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30</vt:i4>
      </vt:variant>
    </vt:vector>
  </HeadingPairs>
  <TitlesOfParts>
    <vt:vector size="39" baseType="lpstr">
      <vt:lpstr>Aptos</vt:lpstr>
      <vt:lpstr>Arial</vt:lpstr>
      <vt:lpstr>Book Antiqua</vt:lpstr>
      <vt:lpstr>Calibri</vt:lpstr>
      <vt:lpstr>Calibri Light</vt:lpstr>
      <vt:lpstr>Neue Haas Grotesk Text Pro</vt:lpstr>
      <vt:lpstr>Wingdings</vt:lpstr>
      <vt:lpstr>Thème Office</vt:lpstr>
      <vt:lpstr>Thème Office</vt:lpstr>
      <vt:lpstr>Droit institutionnel  de l’Union européenne      Cours magistral de M. Damien Bouvier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Des Communautés européennes  à l’Union européenne</vt:lpstr>
      <vt:lpstr>Présentation PowerPoint</vt:lpstr>
      <vt:lpstr>Des Communautés européennes à l’Union européenne</vt:lpstr>
      <vt:lpstr>Des Communautés européennes à l’Union européenne</vt:lpstr>
      <vt:lpstr>Des Communautés européennes à l’Union européenne</vt:lpstr>
      <vt:lpstr>Des Communautés européennes à l’Union européenne</vt:lpstr>
      <vt:lpstr>Des Communautés européennes à l’Union européenne</vt:lpstr>
      <vt:lpstr>Des Communautés européennes à l’Union européenne</vt:lpstr>
      <vt:lpstr>Présentation PowerPoint</vt:lpstr>
      <vt:lpstr>Des Communautés européennes à l’Union européenne</vt:lpstr>
      <vt:lpstr>Présentation PowerPoint</vt:lpstr>
      <vt:lpstr>Des Communautés européennes à l’Union européenne</vt:lpstr>
      <vt:lpstr>Présentation PowerPoint</vt:lpstr>
      <vt:lpstr>Présentation PowerPoint</vt:lpstr>
      <vt:lpstr>Des Communautés européennes à l’Union européenne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Droit institutionnel de l’Union européenne  Cours magistral de M. Damien Bouvier</dc:title>
  <dc:creator>Damien BOUVIER</dc:creator>
  <cp:lastModifiedBy>Damien Bouvier</cp:lastModifiedBy>
  <cp:revision>22</cp:revision>
  <dcterms:created xsi:type="dcterms:W3CDTF">2020-09-18T07:59:09Z</dcterms:created>
  <dcterms:modified xsi:type="dcterms:W3CDTF">2026-01-20T13:45:16Z</dcterms:modified>
</cp:coreProperties>
</file>