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83" r:id="rId3"/>
    <p:sldId id="279" r:id="rId4"/>
    <p:sldId id="282" r:id="rId5"/>
    <p:sldId id="265" r:id="rId6"/>
    <p:sldId id="276" r:id="rId7"/>
    <p:sldId id="277" r:id="rId8"/>
    <p:sldId id="278" r:id="rId9"/>
    <p:sldId id="280" r:id="rId10"/>
    <p:sldId id="28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VII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BBCAB-8D72-428B-B57F-E1B5FA30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6779"/>
            <a:ext cx="7729728" cy="951194"/>
          </a:xfrm>
        </p:spPr>
        <p:txBody>
          <a:bodyPr/>
          <a:lstStyle/>
          <a:p>
            <a:r>
              <a:rPr lang="fr-FR" dirty="0"/>
              <a:t>EXERCICE 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119E30-9C4B-4A7A-AD1B-1408D4EF2543}"/>
              </a:ext>
            </a:extLst>
          </p:cNvPr>
          <p:cNvSpPr txBox="1"/>
          <p:nvPr/>
        </p:nvSpPr>
        <p:spPr>
          <a:xfrm>
            <a:off x="470264" y="1423732"/>
            <a:ext cx="1150402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[802]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Ipsius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anni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mense Julio, XIII.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Kalendas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Augusti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venit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Isaac cum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elefanto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ceteris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muneribus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quae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rege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Persarum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missa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sunt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Aquisgrani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omnia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detulit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 nomen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elefanti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erat Abul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Abaz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b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8C96C2-73AF-4528-8F86-DCED1E2391A6}"/>
              </a:ext>
            </a:extLst>
          </p:cNvPr>
          <p:cNvSpPr txBox="1"/>
          <p:nvPr/>
        </p:nvSpPr>
        <p:spPr>
          <a:xfrm>
            <a:off x="1035350" y="2192473"/>
            <a:ext cx="485359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Ipsius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en cette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Mensis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mois</a:t>
            </a: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Kalendas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kalende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Venit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vint</a:t>
            </a:r>
          </a:p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Cum : avec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Elefantus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éléphant</a:t>
            </a: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teri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autres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muneris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n. : offrandes</a:t>
            </a:r>
          </a:p>
          <a:p>
            <a:pPr algn="just"/>
            <a:b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B85FAE-C71F-4159-BBF7-8AB58C5EE116}"/>
              </a:ext>
            </a:extLst>
          </p:cNvPr>
          <p:cNvSpPr txBox="1"/>
          <p:nvPr/>
        </p:nvSpPr>
        <p:spPr>
          <a:xfrm>
            <a:off x="6807255" y="2488619"/>
            <a:ext cx="39763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Quae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que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Rex,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regis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roi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Persa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perse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Mitto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ere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missi,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missum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envoyer</a:t>
            </a: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Aquisgrani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Aix-la-Chapelle</a:t>
            </a:r>
          </a:p>
          <a:p>
            <a:pPr algn="just"/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Omnia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tous (neutre pluriel)</a:t>
            </a:r>
          </a:p>
          <a:p>
            <a:pPr algn="just"/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Imperator,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empereur</a:t>
            </a:r>
          </a:p>
          <a:p>
            <a:pPr algn="just"/>
            <a:r>
              <a:rPr lang="fr-F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Detulit</a:t>
            </a:r>
            <a: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 apporta</a:t>
            </a:r>
          </a:p>
          <a:p>
            <a:pPr algn="just"/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Nomen, </a:t>
            </a:r>
            <a:r>
              <a:rPr lang="fr-F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nominis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 nom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42EF0C-6546-7CD0-6C34-9E95999CA0D4}"/>
              </a:ext>
            </a:extLst>
          </p:cNvPr>
          <p:cNvSpPr txBox="1"/>
          <p:nvPr/>
        </p:nvSpPr>
        <p:spPr>
          <a:xfrm>
            <a:off x="470264" y="5215499"/>
            <a:ext cx="11504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[802] En cette anné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e, au mois de juillet, le 13 des calendes d’août, Isaac est venu avec un éléphant et de nombreux cadeaux que lui avait envoyés le roi des Perses et les a tous apporté à l’empereur à Aix-la-Chapelle ; le nom de l’éléphant était Abul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Abaz</a:t>
            </a:r>
            <a:endParaRPr lang="fr-F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4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A0A895-5036-4CA8-62C7-363172F8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Révision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FF6F69-59A6-A82D-93BA-E9A198BAC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88" y="2861879"/>
            <a:ext cx="10639514" cy="575175"/>
          </a:xfrm>
        </p:spPr>
        <p:txBody>
          <a:bodyPr>
            <a:noAutofit/>
          </a:bodyPr>
          <a:lstStyle/>
          <a:p>
            <a:r>
              <a:rPr lang="fr-FR" sz="2000" dirty="0"/>
              <a:t>Donner le parfait actif et passif des verbes </a:t>
            </a:r>
            <a:r>
              <a:rPr lang="fr-FR" sz="2000" i="1" dirty="0" err="1"/>
              <a:t>amo</a:t>
            </a:r>
            <a:r>
              <a:rPr lang="fr-FR" sz="2000" i="1" dirty="0"/>
              <a:t>, as, are, </a:t>
            </a:r>
            <a:r>
              <a:rPr lang="fr-FR" sz="2000" i="1" dirty="0" err="1"/>
              <a:t>avi</a:t>
            </a:r>
            <a:r>
              <a:rPr lang="fr-FR" sz="2000" i="1" dirty="0"/>
              <a:t>, </a:t>
            </a:r>
            <a:r>
              <a:rPr lang="fr-FR" sz="2000" i="1" dirty="0" err="1"/>
              <a:t>atum</a:t>
            </a:r>
            <a:r>
              <a:rPr lang="fr-FR" sz="2000" i="1" dirty="0"/>
              <a:t> </a:t>
            </a:r>
            <a:r>
              <a:rPr lang="fr-FR" sz="2000" dirty="0"/>
              <a:t>et </a:t>
            </a:r>
            <a:r>
              <a:rPr lang="fr-FR" sz="2000" i="1" dirty="0" err="1"/>
              <a:t>deleo</a:t>
            </a:r>
            <a:r>
              <a:rPr lang="fr-FR" sz="2000" i="1" dirty="0"/>
              <a:t>, </a:t>
            </a:r>
            <a:r>
              <a:rPr lang="fr-FR" sz="2000" i="1" dirty="0" err="1"/>
              <a:t>deles</a:t>
            </a:r>
            <a:r>
              <a:rPr lang="fr-FR" sz="2000" i="1" dirty="0"/>
              <a:t>, </a:t>
            </a:r>
            <a:r>
              <a:rPr lang="fr-FR" sz="2000" i="1" dirty="0" err="1"/>
              <a:t>delere</a:t>
            </a:r>
            <a:r>
              <a:rPr lang="fr-FR" sz="2000" i="1" dirty="0"/>
              <a:t>, </a:t>
            </a:r>
            <a:r>
              <a:rPr lang="fr-FR" sz="2000" i="1" dirty="0" err="1"/>
              <a:t>delevi</a:t>
            </a:r>
            <a:r>
              <a:rPr lang="fr-FR" sz="2000" i="1" dirty="0"/>
              <a:t>, </a:t>
            </a:r>
            <a:r>
              <a:rPr lang="fr-FR" sz="2000" i="1" dirty="0" err="1"/>
              <a:t>deletum</a:t>
            </a:r>
            <a:endParaRPr lang="fr-FR" sz="2000" i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977443C-B631-1351-0245-40A5B8B929DD}"/>
              </a:ext>
            </a:extLst>
          </p:cNvPr>
          <p:cNvSpPr txBox="1">
            <a:spLocks/>
          </p:cNvSpPr>
          <p:nvPr/>
        </p:nvSpPr>
        <p:spPr>
          <a:xfrm>
            <a:off x="837488" y="4145521"/>
            <a:ext cx="7729728" cy="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Décliner : </a:t>
            </a:r>
            <a:r>
              <a:rPr lang="fr-FR" sz="2000" i="1" dirty="0"/>
              <a:t>consul, </a:t>
            </a:r>
            <a:r>
              <a:rPr lang="fr-FR" sz="2000" i="1" dirty="0" err="1"/>
              <a:t>is</a:t>
            </a:r>
            <a:r>
              <a:rPr lang="fr-FR" sz="2000" i="1" dirty="0"/>
              <a:t> ; corpus, corporis </a:t>
            </a:r>
            <a:r>
              <a:rPr lang="fr-FR" sz="2000" dirty="0"/>
              <a:t>; </a:t>
            </a:r>
            <a:r>
              <a:rPr lang="fr-FR" sz="2000" i="1" dirty="0" err="1"/>
              <a:t>civis</a:t>
            </a:r>
            <a:r>
              <a:rPr lang="fr-FR" sz="2000" i="1" dirty="0"/>
              <a:t>, </a:t>
            </a:r>
            <a:r>
              <a:rPr lang="fr-FR" sz="2000" i="1" dirty="0" err="1"/>
              <a:t>civis</a:t>
            </a:r>
            <a:r>
              <a:rPr lang="fr-FR" sz="2000" i="1" dirty="0"/>
              <a:t> </a:t>
            </a:r>
            <a:r>
              <a:rPr lang="fr-FR" sz="2000" dirty="0"/>
              <a:t>; </a:t>
            </a:r>
            <a:r>
              <a:rPr lang="fr-FR" sz="2000" i="1" dirty="0"/>
              <a:t>mare, maris</a:t>
            </a:r>
          </a:p>
        </p:txBody>
      </p:sp>
    </p:spTree>
    <p:extLst>
      <p:ext uri="{BB962C8B-B14F-4D97-AF65-F5344CB8AC3E}">
        <p14:creationId xmlns:p14="http://schemas.microsoft.com/office/powerpoint/2010/main" val="378907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B72ECC-0178-4C05-9F26-D8B5E282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249" y="1969707"/>
            <a:ext cx="4972969" cy="2549254"/>
          </a:xfrm>
        </p:spPr>
        <p:txBody>
          <a:bodyPr>
            <a:noAutofit/>
          </a:bodyPr>
          <a:lstStyle/>
          <a:p>
            <a:r>
              <a:rPr lang="fr-FR" sz="2000" dirty="0"/>
              <a:t>Le seigneur est plus fort que le maître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Le château est plus fort que le monastère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Le seigneur était le plus fort</a:t>
            </a:r>
          </a:p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34CB2-C1A5-D003-AC98-2ADB2439395D}"/>
              </a:ext>
            </a:extLst>
          </p:cNvPr>
          <p:cNvSpPr txBox="1"/>
          <p:nvPr/>
        </p:nvSpPr>
        <p:spPr>
          <a:xfrm>
            <a:off x="4999290" y="2322269"/>
            <a:ext cx="6125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Dominus </a:t>
            </a:r>
            <a:r>
              <a:rPr lang="fr-FR" i="1" dirty="0" err="1"/>
              <a:t>fortior</a:t>
            </a:r>
            <a:r>
              <a:rPr lang="fr-FR" i="1" dirty="0"/>
              <a:t> </a:t>
            </a:r>
            <a:r>
              <a:rPr lang="fr-FR" i="1" dirty="0" err="1"/>
              <a:t>quam</a:t>
            </a:r>
            <a:r>
              <a:rPr lang="fr-FR" i="1" dirty="0"/>
              <a:t> magister est </a:t>
            </a:r>
            <a:r>
              <a:rPr lang="fr-FR" dirty="0"/>
              <a:t>(ou </a:t>
            </a:r>
            <a:r>
              <a:rPr lang="fr-FR" i="1" dirty="0"/>
              <a:t>Dominus </a:t>
            </a:r>
            <a:r>
              <a:rPr lang="fr-FR" i="1" dirty="0" err="1"/>
              <a:t>fortior</a:t>
            </a:r>
            <a:r>
              <a:rPr lang="fr-FR" i="1" dirty="0"/>
              <a:t> </a:t>
            </a:r>
            <a:r>
              <a:rPr lang="fr-FR" i="1" dirty="0" err="1"/>
              <a:t>magistri</a:t>
            </a:r>
            <a:r>
              <a:rPr lang="fr-FR" i="1" dirty="0"/>
              <a:t> est</a:t>
            </a:r>
            <a:r>
              <a:rPr lang="fr-FR" dirty="0"/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126AFE-B46E-C5FF-02A0-DE9A4BA3E620}"/>
              </a:ext>
            </a:extLst>
          </p:cNvPr>
          <p:cNvSpPr txBox="1"/>
          <p:nvPr/>
        </p:nvSpPr>
        <p:spPr>
          <a:xfrm>
            <a:off x="4999290" y="3350225"/>
            <a:ext cx="676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Castrum </a:t>
            </a:r>
            <a:r>
              <a:rPr lang="fr-FR" i="1" dirty="0" err="1"/>
              <a:t>fortius</a:t>
            </a:r>
            <a:r>
              <a:rPr lang="fr-FR" i="1" dirty="0"/>
              <a:t> </a:t>
            </a:r>
            <a:r>
              <a:rPr lang="fr-FR" i="1" dirty="0" err="1"/>
              <a:t>quam</a:t>
            </a:r>
            <a:r>
              <a:rPr lang="fr-FR" i="1" dirty="0"/>
              <a:t> </a:t>
            </a:r>
            <a:r>
              <a:rPr lang="fr-FR" i="1" dirty="0" err="1"/>
              <a:t>monasterium</a:t>
            </a:r>
            <a:r>
              <a:rPr lang="fr-FR" i="1" dirty="0"/>
              <a:t> est </a:t>
            </a:r>
            <a:r>
              <a:rPr lang="fr-FR" dirty="0"/>
              <a:t>(ou </a:t>
            </a:r>
            <a:r>
              <a:rPr lang="fr-FR" i="1" dirty="0"/>
              <a:t>Castrum </a:t>
            </a:r>
            <a:r>
              <a:rPr lang="fr-FR" i="1" dirty="0" err="1"/>
              <a:t>fortius</a:t>
            </a:r>
            <a:r>
              <a:rPr lang="fr-FR" i="1" dirty="0"/>
              <a:t> </a:t>
            </a:r>
            <a:r>
              <a:rPr lang="fr-FR" i="1" dirty="0" err="1"/>
              <a:t>monasterio</a:t>
            </a:r>
            <a:r>
              <a:rPr lang="fr-FR" i="1" dirty="0"/>
              <a:t> est</a:t>
            </a:r>
            <a:r>
              <a:rPr lang="fr-FR" dirty="0"/>
              <a:t>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A227E5-98E2-F819-1366-53E731603CBD}"/>
              </a:ext>
            </a:extLst>
          </p:cNvPr>
          <p:cNvSpPr txBox="1"/>
          <p:nvPr/>
        </p:nvSpPr>
        <p:spPr>
          <a:xfrm>
            <a:off x="5090013" y="4294275"/>
            <a:ext cx="2342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Dominus </a:t>
            </a:r>
            <a:r>
              <a:rPr lang="fr-FR" i="1" dirty="0" err="1"/>
              <a:t>fortissimus</a:t>
            </a:r>
            <a:r>
              <a:rPr lang="fr-FR" i="1" dirty="0"/>
              <a:t> erat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0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AE15C8-B574-47DC-9F9C-9BC956AD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599" y="268006"/>
            <a:ext cx="7729728" cy="1188720"/>
          </a:xfrm>
        </p:spPr>
        <p:txBody>
          <a:bodyPr/>
          <a:lstStyle/>
          <a:p>
            <a:r>
              <a:rPr lang="fr-FR" dirty="0"/>
              <a:t>La NEGATION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A263B9-F76D-48F5-8DDA-BC4FE23B4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407" y="1928895"/>
            <a:ext cx="11328111" cy="118872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fr-FR" sz="2200" dirty="0">
                <a:latin typeface="+mj-lt"/>
                <a:ea typeface="Times New Roman" panose="02020603050405020304" pitchFamily="18" charset="0"/>
              </a:rPr>
              <a:t>L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a plus fréquente est </a:t>
            </a:r>
            <a:r>
              <a:rPr lang="fr-FR" sz="2200" i="1" dirty="0">
                <a:effectLst/>
                <a:latin typeface="+mj-lt"/>
                <a:ea typeface="Times New Roman" panose="02020603050405020304" pitchFamily="18" charset="0"/>
              </a:rPr>
              <a:t>non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 (ne…pas) qui se place devant le verbe. Ex. :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episcopum</a:t>
            </a:r>
            <a:r>
              <a:rPr lang="fr-FR" sz="2200" i="1" dirty="0">
                <a:effectLst/>
                <a:latin typeface="+mj-lt"/>
                <a:ea typeface="Times New Roman" panose="02020603050405020304" pitchFamily="18" charset="0"/>
              </a:rPr>
              <a:t> non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vidit</a:t>
            </a:r>
            <a:endParaRPr lang="fr-FR" sz="2200" i="1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2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200" i="1" dirty="0">
                <a:effectLst/>
                <a:latin typeface="+mj-lt"/>
                <a:ea typeface="Times New Roman" panose="02020603050405020304" pitchFamily="18" charset="0"/>
              </a:rPr>
              <a:t>- non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 peut être remplacé par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haud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. Ex. :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Haud</a:t>
            </a:r>
            <a:r>
              <a:rPr lang="fr-FR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dubito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 (je ne doute pas) ; </a:t>
            </a:r>
            <a:r>
              <a:rPr lang="fr-FR" sz="2200" i="1" dirty="0" err="1">
                <a:effectLst/>
                <a:latin typeface="+mj-lt"/>
                <a:ea typeface="Times New Roman" panose="02020603050405020304" pitchFamily="18" charset="0"/>
              </a:rPr>
              <a:t>Haud</a:t>
            </a:r>
            <a:r>
              <a:rPr lang="fr-FR" sz="2200" i="1" dirty="0">
                <a:effectLst/>
                <a:latin typeface="+mj-lt"/>
                <a:ea typeface="Times New Roman" panose="02020603050405020304" pitchFamily="18" charset="0"/>
              </a:rPr>
              <a:t> longe</a:t>
            </a:r>
            <a:r>
              <a:rPr lang="fr-FR" sz="2200" dirty="0">
                <a:effectLst/>
                <a:latin typeface="+mj-lt"/>
                <a:ea typeface="Times New Roman" panose="02020603050405020304" pitchFamily="18" charset="0"/>
              </a:rPr>
              <a:t> (non loin de)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9C6B59-CC36-41C0-885D-67900943F081}"/>
              </a:ext>
            </a:extLst>
          </p:cNvPr>
          <p:cNvSpPr txBox="1"/>
          <p:nvPr/>
        </p:nvSpPr>
        <p:spPr>
          <a:xfrm>
            <a:off x="555607" y="3533451"/>
            <a:ext cx="108334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228600" algn="l"/>
              </a:tabLst>
            </a:pPr>
            <a:r>
              <a:rPr lang="fr-FR" sz="2000" dirty="0">
                <a:ea typeface="Times New Roman" panose="02020603050405020304" pitchFamily="18" charset="0"/>
              </a:rPr>
              <a:t>- A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la place de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et non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, qui serait une forme fautive, le latin utilise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neque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ou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nec 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(devant une voyelle) . Ex. :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intravit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nec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episcopum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vidit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(il entra et ne vit pas l’évêque)</a:t>
            </a:r>
          </a:p>
          <a:p>
            <a:r>
              <a:rPr lang="fr-FR" sz="2000" i="1" dirty="0">
                <a:effectLst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0FA4C7-C44D-4C41-83B7-773E4C648FD4}"/>
              </a:ext>
            </a:extLst>
          </p:cNvPr>
          <p:cNvSpPr txBox="1"/>
          <p:nvPr/>
        </p:nvSpPr>
        <p:spPr>
          <a:xfrm>
            <a:off x="597407" y="4705869"/>
            <a:ext cx="11080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228600" algn="l"/>
              </a:tabLst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-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Neque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 …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neque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ou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nec…nec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=  ni… ni. </a:t>
            </a:r>
            <a:r>
              <a:rPr lang="it-IT" sz="2000" dirty="0">
                <a:effectLst/>
                <a:ea typeface="Times New Roman" panose="02020603050405020304" pitchFamily="18" charset="0"/>
              </a:rPr>
              <a:t>Ex. </a:t>
            </a:r>
            <a:r>
              <a:rPr lang="it-IT" sz="2000" i="1" dirty="0">
                <a:effectLst/>
                <a:ea typeface="Times New Roman" panose="02020603050405020304" pitchFamily="18" charset="0"/>
              </a:rPr>
              <a:t>nec episcopum nec cancellarium vidit</a:t>
            </a:r>
            <a:endParaRPr lang="fr-FR" sz="2000" dirty="0">
              <a:effectLst/>
              <a:ea typeface="Times New Roman" panose="02020603050405020304" pitchFamily="18" charset="0"/>
            </a:endParaRPr>
          </a:p>
          <a:p>
            <a:r>
              <a:rPr lang="it-IT" sz="2000" i="1" dirty="0">
                <a:effectLst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ea typeface="Times New Roman" panose="02020603050405020304" pitchFamily="18" charset="0"/>
            </a:endParaRPr>
          </a:p>
          <a:p>
            <a:r>
              <a:rPr lang="fr-FR" sz="2000" dirty="0">
                <a:effectLst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243FB5-9AF8-498E-974D-F1513AB3996F}"/>
              </a:ext>
            </a:extLst>
          </p:cNvPr>
          <p:cNvSpPr txBox="1"/>
          <p:nvPr/>
        </p:nvSpPr>
        <p:spPr>
          <a:xfrm>
            <a:off x="555607" y="5370455"/>
            <a:ext cx="110807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i="1" dirty="0">
                <a:effectLst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ea typeface="Times New Roman" panose="02020603050405020304" pitchFamily="18" charset="0"/>
            </a:endParaRPr>
          </a:p>
          <a:p>
            <a:pPr lvl="0">
              <a:tabLst>
                <a:tab pos="228600" algn="l"/>
              </a:tabLst>
            </a:pPr>
            <a:r>
              <a:rPr lang="fr-FR" sz="2000" i="1" dirty="0">
                <a:effectLst/>
                <a:ea typeface="Times New Roman" panose="02020603050405020304" pitchFamily="18" charset="0"/>
              </a:rPr>
              <a:t>- Non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solum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(ou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non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tantum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ou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non modo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)…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sed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 (ou </a:t>
            </a:r>
            <a:r>
              <a:rPr lang="fr-FR" sz="2000" i="1" dirty="0">
                <a:effectLst/>
                <a:ea typeface="Times New Roman" panose="02020603050405020304" pitchFamily="18" charset="0"/>
              </a:rPr>
              <a:t>verum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) </a:t>
            </a:r>
            <a:r>
              <a:rPr lang="fr-FR" sz="2000" i="1" dirty="0" err="1">
                <a:effectLst/>
                <a:ea typeface="Times New Roman" panose="02020603050405020304" pitchFamily="18" charset="0"/>
              </a:rPr>
              <a:t>etiam</a:t>
            </a:r>
            <a:r>
              <a:rPr lang="fr-FR" sz="2000" dirty="0">
                <a:effectLst/>
                <a:ea typeface="Times New Roman" panose="02020603050405020304" pitchFamily="18" charset="0"/>
              </a:rPr>
              <a:t> : non seulement… mais encore</a:t>
            </a:r>
          </a:p>
          <a:p>
            <a:r>
              <a:rPr lang="fr-FR" sz="2000" dirty="0">
                <a:effectLst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9570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8CA6A1-DB4E-47DF-B7ED-563BF75F089E}"/>
              </a:ext>
            </a:extLst>
          </p:cNvPr>
          <p:cNvSpPr txBox="1"/>
          <p:nvPr/>
        </p:nvSpPr>
        <p:spPr>
          <a:xfrm>
            <a:off x="521293" y="1153450"/>
            <a:ext cx="11443958" cy="326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i="1" dirty="0">
                <a:effectLst/>
                <a:latin typeface="+mj-lt"/>
                <a:ea typeface="Times New Roman" panose="02020603050405020304" pitchFamily="18" charset="0"/>
              </a:rPr>
              <a:t>L’addition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Il existe de multiples manières de traduire la coordination « et ». On peut utiliser :</a:t>
            </a:r>
          </a:p>
          <a:p>
            <a:pPr marL="342900" lvl="0" indent="-342900" algn="just">
              <a:lnSpc>
                <a:spcPct val="15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la conjonction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et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les conjonctions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ac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ou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atque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(cette dernière forme étant utilisée devant une voyelle)</a:t>
            </a:r>
          </a:p>
          <a:p>
            <a:pPr marL="342900" lvl="0" indent="-342900" algn="just">
              <a:lnSpc>
                <a:spcPct val="15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l’enclitique –que (ex. :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clerus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populusque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: le clergé et le peuple)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- toute une série de coordination au sens voisin :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necnon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(et aussi),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quoque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(aussi),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etiam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(aussi)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item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(de même),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immo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(bien plus, et même)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8EF4D9B-D2C4-4C0A-A092-284896FD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254" y="100653"/>
            <a:ext cx="8969552" cy="1010300"/>
          </a:xfrm>
        </p:spPr>
        <p:txBody>
          <a:bodyPr/>
          <a:lstStyle/>
          <a:p>
            <a:r>
              <a:rPr lang="fr-FR" dirty="0"/>
              <a:t>Les CONJONCTIONS DE COORDINATION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1720341-E5CB-43CE-BBFA-3C19B06628E1}"/>
              </a:ext>
            </a:extLst>
          </p:cNvPr>
          <p:cNvSpPr txBox="1"/>
          <p:nvPr/>
        </p:nvSpPr>
        <p:spPr>
          <a:xfrm>
            <a:off x="561703" y="4550955"/>
            <a:ext cx="11068594" cy="1884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i="1" dirty="0">
                <a:effectLst/>
                <a:latin typeface="+mj-lt"/>
                <a:ea typeface="Times New Roman" panose="02020603050405020304" pitchFamily="18" charset="0"/>
              </a:rPr>
              <a:t>L’alternative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Il existe deux formes de traduire la coordination « ou » :</a:t>
            </a:r>
          </a:p>
          <a:p>
            <a:pPr marL="342900" lvl="0" indent="-342900" algn="just">
              <a:lnSpc>
                <a:spcPct val="15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aut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marque une forte alternative (l’un ou l’autre)</a:t>
            </a:r>
          </a:p>
          <a:p>
            <a:pPr marL="342900" lvl="0" indent="-342900" algn="just">
              <a:lnSpc>
                <a:spcPct val="150000"/>
              </a:lnSpc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vel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(ou la forme enclitique –</a:t>
            </a:r>
            <a:r>
              <a:rPr lang="fr-FR" sz="2000" dirty="0" err="1">
                <a:effectLst/>
                <a:latin typeface="+mj-lt"/>
                <a:ea typeface="Times New Roman" panose="02020603050405020304" pitchFamily="18" charset="0"/>
              </a:rPr>
              <a:t>ve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) est plus ambigu : il peut se traduire aussi bien par « ou » que par « et »</a:t>
            </a:r>
          </a:p>
        </p:txBody>
      </p:sp>
    </p:spTree>
    <p:extLst>
      <p:ext uri="{BB962C8B-B14F-4D97-AF65-F5344CB8AC3E}">
        <p14:creationId xmlns:p14="http://schemas.microsoft.com/office/powerpoint/2010/main" val="321872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8F5ADCDF-B1D7-496A-AB38-68D5CCE26CAF}"/>
              </a:ext>
            </a:extLst>
          </p:cNvPr>
          <p:cNvSpPr txBox="1"/>
          <p:nvPr/>
        </p:nvSpPr>
        <p:spPr>
          <a:xfrm>
            <a:off x="2229394" y="2475648"/>
            <a:ext cx="7733211" cy="96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r>
              <a:rPr lang="fr-FR" sz="2000" b="1" i="1" dirty="0">
                <a:effectLst/>
                <a:latin typeface="+mj-lt"/>
                <a:ea typeface="Times New Roman" panose="02020603050405020304" pitchFamily="18" charset="0"/>
              </a:rPr>
              <a:t>Cause</a:t>
            </a:r>
            <a:endParaRPr lang="fr-FR" sz="20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Pour traduire « car », « en effet », on utilise :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nam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namque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enim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etenim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3D9354-C160-446A-9359-3D6FCC11AB79}"/>
              </a:ext>
            </a:extLst>
          </p:cNvPr>
          <p:cNvSpPr txBox="1"/>
          <p:nvPr/>
        </p:nvSpPr>
        <p:spPr>
          <a:xfrm>
            <a:off x="529839" y="572373"/>
            <a:ext cx="11017726" cy="1423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i="1" dirty="0">
                <a:effectLst/>
                <a:latin typeface="+mj-lt"/>
                <a:ea typeface="Times New Roman" panose="02020603050405020304" pitchFamily="18" charset="0"/>
              </a:rPr>
              <a:t>Opposition</a:t>
            </a:r>
            <a:endParaRPr lang="fr-FR" sz="20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De nombreuses conjonctions peuvent se traduire par « mais », « or », « d’autre part » :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autem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vero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sed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verum,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tamen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at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11DD73-3AF5-40AF-A39C-A8E69A34D5EC}"/>
              </a:ext>
            </a:extLst>
          </p:cNvPr>
          <p:cNvSpPr txBox="1"/>
          <p:nvPr/>
        </p:nvSpPr>
        <p:spPr>
          <a:xfrm>
            <a:off x="925955" y="4151005"/>
            <a:ext cx="10624458" cy="1423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i="1" dirty="0">
                <a:effectLst/>
                <a:latin typeface="+mj-lt"/>
                <a:ea typeface="Times New Roman" panose="02020603050405020304" pitchFamily="18" charset="0"/>
              </a:rPr>
              <a:t>Conséquence</a:t>
            </a:r>
            <a:endParaRPr lang="fr-FR" sz="20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Les conjonctions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ergo,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igitur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itaque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quare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quamobrem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quapropter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propterea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peuvent se traduire par « donc », « par conséquent », « c’est pourquoi », « aussi ».</a:t>
            </a:r>
            <a:endParaRPr lang="fr-F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549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11" y="360679"/>
            <a:ext cx="9476122" cy="1188720"/>
          </a:xfrm>
        </p:spPr>
        <p:txBody>
          <a:bodyPr/>
          <a:lstStyle/>
          <a:p>
            <a:r>
              <a:rPr lang="fr-FR" dirty="0"/>
              <a:t>Les Pronoms Personnels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D6375F-660D-478F-9483-D41694CE8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155366"/>
              </p:ext>
            </p:extLst>
          </p:nvPr>
        </p:nvGraphicFramePr>
        <p:xfrm>
          <a:off x="1149532" y="1985554"/>
          <a:ext cx="10015481" cy="3762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48373">
                  <a:extLst>
                    <a:ext uri="{9D8B030D-6E8A-4147-A177-3AD203B41FA5}">
                      <a16:colId xmlns:a16="http://schemas.microsoft.com/office/drawing/2014/main" val="915343455"/>
                    </a:ext>
                  </a:extLst>
                </a:gridCol>
                <a:gridCol w="1226386">
                  <a:extLst>
                    <a:ext uri="{9D8B030D-6E8A-4147-A177-3AD203B41FA5}">
                      <a16:colId xmlns:a16="http://schemas.microsoft.com/office/drawing/2014/main" val="4148295436"/>
                    </a:ext>
                  </a:extLst>
                </a:gridCol>
                <a:gridCol w="1226386">
                  <a:extLst>
                    <a:ext uri="{9D8B030D-6E8A-4147-A177-3AD203B41FA5}">
                      <a16:colId xmlns:a16="http://schemas.microsoft.com/office/drawing/2014/main" val="1896376813"/>
                    </a:ext>
                  </a:extLst>
                </a:gridCol>
                <a:gridCol w="1226386">
                  <a:extLst>
                    <a:ext uri="{9D8B030D-6E8A-4147-A177-3AD203B41FA5}">
                      <a16:colId xmlns:a16="http://schemas.microsoft.com/office/drawing/2014/main" val="2899658720"/>
                    </a:ext>
                  </a:extLst>
                </a:gridCol>
                <a:gridCol w="1430782">
                  <a:extLst>
                    <a:ext uri="{9D8B030D-6E8A-4147-A177-3AD203B41FA5}">
                      <a16:colId xmlns:a16="http://schemas.microsoft.com/office/drawing/2014/main" val="339069056"/>
                    </a:ext>
                  </a:extLst>
                </a:gridCol>
                <a:gridCol w="1430782">
                  <a:extLst>
                    <a:ext uri="{9D8B030D-6E8A-4147-A177-3AD203B41FA5}">
                      <a16:colId xmlns:a16="http://schemas.microsoft.com/office/drawing/2014/main" val="920432779"/>
                    </a:ext>
                  </a:extLst>
                </a:gridCol>
                <a:gridCol w="1226386">
                  <a:extLst>
                    <a:ext uri="{9D8B030D-6E8A-4147-A177-3AD203B41FA5}">
                      <a16:colId xmlns:a16="http://schemas.microsoft.com/office/drawing/2014/main" val="2775802284"/>
                    </a:ext>
                  </a:extLst>
                </a:gridCol>
              </a:tblGrid>
              <a:tr h="477366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singulier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pluriel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546544"/>
                  </a:ext>
                </a:extLst>
              </a:tr>
              <a:tr h="622402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it-IT" sz="2000" b="1" baseline="30000">
                          <a:solidFill>
                            <a:schemeClr val="bg1"/>
                          </a:solidFill>
                          <a:effectLst/>
                        </a:rPr>
                        <a:t>ere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it-IT" sz="2000" b="1" baseline="3000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it-IT" sz="2000" b="1" baseline="3000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it-IT" sz="2000" b="1" baseline="30000">
                          <a:solidFill>
                            <a:schemeClr val="bg1"/>
                          </a:solidFill>
                          <a:effectLst/>
                        </a:rPr>
                        <a:t>ere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it-IT" sz="2000" b="1" baseline="3000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r>
                        <a:rPr lang="it-IT" sz="2000" b="1" baseline="30000" dirty="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 pers.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364876"/>
                  </a:ext>
                </a:extLst>
              </a:tr>
              <a:tr h="589695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Nominatif/Vocatif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Ego 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Tu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Vos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636384"/>
                  </a:ext>
                </a:extLst>
              </a:tr>
              <a:tr h="487939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Me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Te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Se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Vos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Se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38158"/>
                  </a:ext>
                </a:extLst>
              </a:tr>
              <a:tr h="583215"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Mei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Tui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Sui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Nostri/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Nostrum 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Vestri/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r>
                        <a:rPr lang="it-IT" sz="2000" b="1">
                          <a:solidFill>
                            <a:schemeClr val="bg1"/>
                          </a:solidFill>
                          <a:effectLst/>
                        </a:rPr>
                        <a:t>Vestrum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Sui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167190"/>
                  </a:ext>
                </a:extLst>
              </a:tr>
              <a:tr h="487939"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Mihi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Tibi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Sibi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Nobis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Vobis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Sibi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188083"/>
                  </a:ext>
                </a:extLst>
              </a:tr>
              <a:tr h="487939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Me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Te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Se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Nobis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Vobis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Se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529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64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D704865A-AA58-4A69-97BF-A4F26B369C46}"/>
              </a:ext>
            </a:extLst>
          </p:cNvPr>
          <p:cNvSpPr txBox="1"/>
          <p:nvPr/>
        </p:nvSpPr>
        <p:spPr>
          <a:xfrm>
            <a:off x="1302243" y="1888150"/>
            <a:ext cx="107194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1) Le pronom personnel sujet ne s’emploie que pour créer un effet d’insistance :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Ego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rideo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tu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fles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(moi, je ris ; toi, tu pleures)</a:t>
            </a:r>
          </a:p>
          <a:p>
            <a:pPr algn="just"/>
            <a:endParaRPr lang="fr-FR" sz="2000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AEA7308-22C9-4D82-A25A-E5F02647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11" y="360679"/>
            <a:ext cx="9476122" cy="1188720"/>
          </a:xfrm>
        </p:spPr>
        <p:txBody>
          <a:bodyPr/>
          <a:lstStyle/>
          <a:p>
            <a:r>
              <a:rPr lang="fr-FR" dirty="0"/>
              <a:t>L’EMPLOI Des Pronoms Personnels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35FCF4-769E-EC55-2F99-6CB6EFF203FE}"/>
              </a:ext>
            </a:extLst>
          </p:cNvPr>
          <p:cNvSpPr txBox="1"/>
          <p:nvPr/>
        </p:nvSpPr>
        <p:spPr>
          <a:xfrm>
            <a:off x="1302242" y="3056213"/>
            <a:ext cx="106118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2) Le pronom de la 3</a:t>
            </a:r>
            <a:r>
              <a:rPr lang="fr-FR" sz="2000" baseline="30000" dirty="0"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personne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se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(réfléchi) s’emploie indifféremment au singulier et au pluriel :</a:t>
            </a:r>
          </a:p>
          <a:p>
            <a:pPr algn="just"/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 - Abbas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apud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se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fratres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vocat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(l’abbé appelle ses frères auprès de lui)</a:t>
            </a:r>
          </a:p>
          <a:p>
            <a:pPr algn="just"/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 -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Abbates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apud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se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fratres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vocant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(les abbés appellent leurs frères auprès d’eux)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D73159-125C-182A-F023-B2472F8E6974}"/>
              </a:ext>
            </a:extLst>
          </p:cNvPr>
          <p:cNvSpPr txBox="1"/>
          <p:nvPr/>
        </p:nvSpPr>
        <p:spPr>
          <a:xfrm>
            <a:off x="1302243" y="4581196"/>
            <a:ext cx="106118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3)  Suivant le contexte, le pronom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se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peut se traduire par lui/eux mais aussi par le/les :</a:t>
            </a:r>
          </a:p>
          <a:p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Praecepit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ut se in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ecclesiam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ducerent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(il ordonne qu’ils le/les conduisent dans l’église)</a:t>
            </a:r>
          </a:p>
        </p:txBody>
      </p:sp>
    </p:spTree>
    <p:extLst>
      <p:ext uri="{BB962C8B-B14F-4D97-AF65-F5344CB8AC3E}">
        <p14:creationId xmlns:p14="http://schemas.microsoft.com/office/powerpoint/2010/main" val="324162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6CF72-22A2-4A83-BB7E-615990D5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22" y="268007"/>
            <a:ext cx="7729728" cy="825855"/>
          </a:xfrm>
        </p:spPr>
        <p:txBody>
          <a:bodyPr/>
          <a:lstStyle/>
          <a:p>
            <a:r>
              <a:rPr lang="fr-FR" dirty="0"/>
              <a:t>EXERCICE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C18FD9-D812-48F3-9B37-6E67314A754F}"/>
              </a:ext>
            </a:extLst>
          </p:cNvPr>
          <p:cNvSpPr txBox="1"/>
          <p:nvPr/>
        </p:nvSpPr>
        <p:spPr>
          <a:xfrm>
            <a:off x="448492" y="1283553"/>
            <a:ext cx="1129501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[844] Hugo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presbiter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Karoli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magni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frater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Hludowici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itidem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patruusque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Hlotarii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Hludowici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Karoli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regum,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necnon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Richboto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nepos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Karoli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ex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filia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Eckardus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quoque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Ravanus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comites cum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pluribus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interfecti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sunt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Capti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vero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Ebroinus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Pictavorum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Ragenarius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Ambianorum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episcopus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Lupus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filii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Eckardi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comitis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duo, item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Eckardus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Guntardus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Richuinus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comites,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Engelwinus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etiam</a:t>
            </a:r>
            <a:r>
              <a:rPr lang="fr-F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Prudence de Troyes, </a:t>
            </a:r>
            <a:r>
              <a:rPr lang="fr-FR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Annales de Saint-Bertin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Abbas,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abbatis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m. : abbé       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Alius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autre                         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Ambianus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un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Ambiane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(d’Amiens)               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Capti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ont été capturés</a:t>
            </a:r>
          </a:p>
          <a:p>
            <a:pPr algn="just"/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Comes,-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comte                      </a:t>
            </a:r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Imperator, -ris : empereur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Interfecti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sunt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ont été tués</a:t>
            </a:r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                   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Itidem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de même</a:t>
            </a:r>
          </a:p>
          <a:p>
            <a:pPr algn="just"/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Nepos,-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neveu                     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Patruus</a:t>
            </a:r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: oncle paternel	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Pictavus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un Pictave (un poitevin)        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Plures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plurium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: nombreux</a:t>
            </a:r>
          </a:p>
          <a:p>
            <a:pPr algn="just"/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Presbyter</a:t>
            </a: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tri, m. : prêtre</a:t>
            </a:r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        Vero : mais, toutefois, encore</a:t>
            </a:r>
          </a:p>
          <a:p>
            <a:pPr algn="just"/>
            <a:r>
              <a:rPr lang="fr-F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CE7BA6-121F-A033-7767-B5A04C1618C9}"/>
              </a:ext>
            </a:extLst>
          </p:cNvPr>
          <p:cNvSpPr txBox="1"/>
          <p:nvPr/>
        </p:nvSpPr>
        <p:spPr>
          <a:xfrm>
            <a:off x="400787" y="4910124"/>
            <a:ext cx="115645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[844] Hugues prêtre et abbé, fils de Charlemagne, 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frère de Louis lui aussi empereur, et oncle de Lothaire, Louis et Charles, rois,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Richbot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abbé, neveu de l’empereur Charles par sa fille, ainsi qu’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Eckard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et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Ravan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comtes, avec de nombreux autres ont été tués. Ont été aussi captif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Ebroïn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évêque de Poitiers,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Ragenard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évêque d’Amiens, l’abbé Loup et deux fils du comte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Eckard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ainsi que les comtes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Eckard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Gontard et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Richin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et aussi </a:t>
            </a:r>
            <a:r>
              <a:rPr lang="fr-F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Engeluin</a:t>
            </a:r>
            <a:r>
              <a:rPr lang="fr-F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fr-F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9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531</TotalTime>
  <Words>1120</Words>
  <Application>Microsoft Office PowerPoint</Application>
  <PresentationFormat>Grand écran</PresentationFormat>
  <Paragraphs>131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Times New Roman</vt:lpstr>
      <vt:lpstr>Colis</vt:lpstr>
      <vt:lpstr>LatIN MéDIéVAL VII</vt:lpstr>
      <vt:lpstr>Révision</vt:lpstr>
      <vt:lpstr>EXERCICE</vt:lpstr>
      <vt:lpstr>La NEGATION</vt:lpstr>
      <vt:lpstr>Les CONJONCTIONS DE COORDINATION</vt:lpstr>
      <vt:lpstr>Présentation PowerPoint</vt:lpstr>
      <vt:lpstr>Les Pronoms Personnels</vt:lpstr>
      <vt:lpstr>L’EMPLOI Des Pronoms Personnels</vt:lpstr>
      <vt:lpstr>EXERCICE 1</vt:lpstr>
      <vt:lpstr>EXERCICE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43</cp:revision>
  <dcterms:created xsi:type="dcterms:W3CDTF">2020-09-23T19:40:17Z</dcterms:created>
  <dcterms:modified xsi:type="dcterms:W3CDTF">2025-10-20T17:59:58Z</dcterms:modified>
</cp:coreProperties>
</file>