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1" r:id="rId8"/>
    <p:sldId id="28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A8FE8-7CB5-45FB-9C14-BBCDCAF47A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LatIN</a:t>
            </a:r>
            <a:r>
              <a:rPr lang="fr-FR" dirty="0"/>
              <a:t> </a:t>
            </a:r>
            <a:r>
              <a:rPr lang="fr-FR" dirty="0" err="1"/>
              <a:t>MéDIéVAL</a:t>
            </a:r>
            <a:r>
              <a:rPr lang="fr-FR" dirty="0"/>
              <a:t> VIII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B75530-7CE6-44EC-BC00-64E70C371F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231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F60429-58C1-4C4D-B22E-6C5E04A38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1984" y="367469"/>
            <a:ext cx="7729728" cy="922946"/>
          </a:xfrm>
        </p:spPr>
        <p:txBody>
          <a:bodyPr/>
          <a:lstStyle/>
          <a:p>
            <a:r>
              <a:rPr lang="fr-FR" dirty="0"/>
              <a:t>Les pronoms-adjectifs possessifs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8AE360B7-C290-44DD-9789-C01002DF57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909254"/>
              </p:ext>
            </p:extLst>
          </p:nvPr>
        </p:nvGraphicFramePr>
        <p:xfrm>
          <a:off x="737636" y="3267873"/>
          <a:ext cx="9876242" cy="24817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96082">
                  <a:extLst>
                    <a:ext uri="{9D8B030D-6E8A-4147-A177-3AD203B41FA5}">
                      <a16:colId xmlns:a16="http://schemas.microsoft.com/office/drawing/2014/main" val="1626850772"/>
                    </a:ext>
                  </a:extLst>
                </a:gridCol>
                <a:gridCol w="2873976">
                  <a:extLst>
                    <a:ext uri="{9D8B030D-6E8A-4147-A177-3AD203B41FA5}">
                      <a16:colId xmlns:a16="http://schemas.microsoft.com/office/drawing/2014/main" val="3049931243"/>
                    </a:ext>
                  </a:extLst>
                </a:gridCol>
                <a:gridCol w="4606184">
                  <a:extLst>
                    <a:ext uri="{9D8B030D-6E8A-4147-A177-3AD203B41FA5}">
                      <a16:colId xmlns:a16="http://schemas.microsoft.com/office/drawing/2014/main" val="484719852"/>
                    </a:ext>
                  </a:extLst>
                </a:gridCol>
              </a:tblGrid>
              <a:tr h="56753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effectLst/>
                        </a:rPr>
                        <a:t> 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effectLst/>
                        </a:rPr>
                        <a:t>Singulier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effectLst/>
                        </a:rPr>
                        <a:t>Pluriel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8912443"/>
                  </a:ext>
                </a:extLst>
              </a:tr>
              <a:tr h="640935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r>
                        <a:rPr lang="fr-FR" sz="2000" baseline="30000" dirty="0">
                          <a:solidFill>
                            <a:schemeClr val="bg1"/>
                          </a:solidFill>
                          <a:effectLst/>
                        </a:rPr>
                        <a:t>ère</a:t>
                      </a: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 personne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Meus, a, </a:t>
                      </a:r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um</a:t>
                      </a: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 (mon, ma)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Noster, </a:t>
                      </a:r>
                      <a:r>
                        <a:rPr lang="fr-FR" sz="2000" dirty="0" err="1">
                          <a:solidFill>
                            <a:schemeClr val="bg1"/>
                          </a:solidFill>
                          <a:effectLst/>
                        </a:rPr>
                        <a:t>nostra</a:t>
                      </a: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, nostrum (notre, nos)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842555"/>
                  </a:ext>
                </a:extLst>
              </a:tr>
              <a:tr h="649480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fr-FR" sz="2000" baseline="300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 personne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Tuus</a:t>
                      </a: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, a, </a:t>
                      </a:r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um</a:t>
                      </a: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 (ton, ta)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chemeClr val="bg1"/>
                          </a:solidFill>
                          <a:effectLst/>
                        </a:rPr>
                        <a:t>Vester</a:t>
                      </a: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fr-FR" sz="2000" dirty="0" err="1">
                          <a:solidFill>
                            <a:schemeClr val="bg1"/>
                          </a:solidFill>
                          <a:effectLst/>
                        </a:rPr>
                        <a:t>vestra</a:t>
                      </a: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fr-FR" sz="2000" dirty="0" err="1">
                          <a:solidFill>
                            <a:schemeClr val="bg1"/>
                          </a:solidFill>
                          <a:effectLst/>
                        </a:rPr>
                        <a:t>vestrum</a:t>
                      </a:r>
                      <a:r>
                        <a:rPr lang="fr-FR" sz="2000" dirty="0">
                          <a:solidFill>
                            <a:schemeClr val="bg1"/>
                          </a:solidFill>
                          <a:effectLst/>
                        </a:rPr>
                        <a:t> (votre, vos)</a:t>
                      </a:r>
                      <a:endParaRPr lang="fr-FR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807707"/>
                  </a:ext>
                </a:extLst>
              </a:tr>
              <a:tr h="623843"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3</a:t>
                      </a:r>
                      <a:r>
                        <a:rPr lang="fr-FR" sz="2000" baseline="30000">
                          <a:effectLst/>
                        </a:rPr>
                        <a:t>e</a:t>
                      </a:r>
                      <a:r>
                        <a:rPr lang="fr-FR" sz="2000">
                          <a:effectLst/>
                        </a:rPr>
                        <a:t> personne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>
                          <a:effectLst/>
                        </a:rPr>
                        <a:t>Suus, a, um (son, sa)</a:t>
                      </a:r>
                      <a:endParaRPr lang="fr-F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2000" dirty="0" err="1">
                          <a:effectLst/>
                        </a:rPr>
                        <a:t>Suus</a:t>
                      </a:r>
                      <a:r>
                        <a:rPr lang="fr-FR" sz="2000" dirty="0">
                          <a:effectLst/>
                        </a:rPr>
                        <a:t>, a, </a:t>
                      </a:r>
                      <a:r>
                        <a:rPr lang="fr-FR" sz="2000" dirty="0" err="1">
                          <a:effectLst/>
                        </a:rPr>
                        <a:t>um</a:t>
                      </a:r>
                      <a:r>
                        <a:rPr lang="fr-FR" sz="2000" dirty="0">
                          <a:effectLst/>
                        </a:rPr>
                        <a:t> (leur)</a:t>
                      </a:r>
                      <a:endParaRPr lang="fr-F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1716382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C716FE6E-64AB-4629-A7BE-F84113999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828" y="1731238"/>
            <a:ext cx="1107250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fr-FR" altLang="fr-FR" sz="2400" i="1" dirty="0">
                <a:latin typeface="+mn-lt"/>
              </a:rPr>
              <a:t>Meus, a, um </a:t>
            </a:r>
            <a:r>
              <a:rPr lang="fr-FR" altLang="fr-FR" sz="2400" dirty="0">
                <a:latin typeface="+mn-lt"/>
              </a:rPr>
              <a:t>est à la fois un pronom (le mien, la mienne) et un adjectif (mon, ma). 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743267A-9486-4E35-66BB-567DF42FF3DB}"/>
              </a:ext>
            </a:extLst>
          </p:cNvPr>
          <p:cNvSpPr txBox="1"/>
          <p:nvPr/>
        </p:nvSpPr>
        <p:spPr>
          <a:xfrm>
            <a:off x="306224" y="2436876"/>
            <a:ext cx="109557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fr-FR" altLang="fr-FR" sz="2400" dirty="0">
                <a:latin typeface="+mn-lt"/>
              </a:rPr>
              <a:t>Il se décline comme un adjectif de la première classe, sur le modèle </a:t>
            </a:r>
            <a:r>
              <a:rPr lang="fr-FR" altLang="fr-FR" sz="2400" i="1" dirty="0">
                <a:latin typeface="+mn-lt"/>
              </a:rPr>
              <a:t>bonus, </a:t>
            </a:r>
            <a:r>
              <a:rPr lang="fr-FR" altLang="fr-FR" sz="2400" i="1" dirty="0" err="1">
                <a:latin typeface="+mn-lt"/>
              </a:rPr>
              <a:t>bona</a:t>
            </a:r>
            <a:r>
              <a:rPr lang="fr-FR" altLang="fr-FR" sz="2400" i="1" dirty="0">
                <a:latin typeface="+mn-lt"/>
              </a:rPr>
              <a:t>, </a:t>
            </a:r>
            <a:r>
              <a:rPr lang="fr-FR" altLang="fr-FR" sz="2400" i="1" dirty="0" err="1">
                <a:latin typeface="+mn-lt"/>
              </a:rPr>
              <a:t>bonum</a:t>
            </a:r>
            <a:endParaRPr kumimoji="0" lang="fr-FR" altLang="fr-FR" sz="24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	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07589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2954CD-4AF6-4E49-B5C8-3EC1EF9AE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222" y="302840"/>
            <a:ext cx="7729728" cy="1188720"/>
          </a:xfrm>
        </p:spPr>
        <p:txBody>
          <a:bodyPr/>
          <a:lstStyle/>
          <a:p>
            <a:r>
              <a:rPr lang="fr-FR" dirty="0"/>
              <a:t>L’anaphorique </a:t>
            </a:r>
            <a:r>
              <a:rPr lang="fr-FR" i="1" dirty="0" err="1"/>
              <a:t>is</a:t>
            </a:r>
            <a:r>
              <a:rPr lang="fr-FR" i="1" dirty="0"/>
              <a:t>, </a:t>
            </a:r>
            <a:r>
              <a:rPr lang="fr-FR" i="1" dirty="0" err="1"/>
              <a:t>ea</a:t>
            </a:r>
            <a:r>
              <a:rPr lang="fr-FR" i="1" dirty="0"/>
              <a:t>, id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6B43629-9384-48E2-9942-DC688955245E}"/>
              </a:ext>
            </a:extLst>
          </p:cNvPr>
          <p:cNvSpPr txBox="1"/>
          <p:nvPr/>
        </p:nvSpPr>
        <p:spPr>
          <a:xfrm>
            <a:off x="256210" y="1750182"/>
            <a:ext cx="117933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400" dirty="0">
                <a:effectLst/>
                <a:ea typeface="Times New Roman" panose="02020603050405020304" pitchFamily="18" charset="0"/>
              </a:rPr>
              <a:t>Le latin dispose d’un pronom/adjectif qui a une fonction d’anaphorique (= qui sert à rappeler un antécédent). 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EC7C2E74-5F5E-4455-84DC-B1CED83193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851886"/>
              </p:ext>
            </p:extLst>
          </p:nvPr>
        </p:nvGraphicFramePr>
        <p:xfrm>
          <a:off x="1324356" y="2839801"/>
          <a:ext cx="8977177" cy="34172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94856">
                  <a:extLst>
                    <a:ext uri="{9D8B030D-6E8A-4147-A177-3AD203B41FA5}">
                      <a16:colId xmlns:a16="http://schemas.microsoft.com/office/drawing/2014/main" val="600127292"/>
                    </a:ext>
                  </a:extLst>
                </a:gridCol>
                <a:gridCol w="783772">
                  <a:extLst>
                    <a:ext uri="{9D8B030D-6E8A-4147-A177-3AD203B41FA5}">
                      <a16:colId xmlns:a16="http://schemas.microsoft.com/office/drawing/2014/main" val="2128870861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632016708"/>
                    </a:ext>
                  </a:extLst>
                </a:gridCol>
                <a:gridCol w="782482">
                  <a:extLst>
                    <a:ext uri="{9D8B030D-6E8A-4147-A177-3AD203B41FA5}">
                      <a16:colId xmlns:a16="http://schemas.microsoft.com/office/drawing/2014/main" val="1303309418"/>
                    </a:ext>
                  </a:extLst>
                </a:gridCol>
                <a:gridCol w="896739">
                  <a:extLst>
                    <a:ext uri="{9D8B030D-6E8A-4147-A177-3AD203B41FA5}">
                      <a16:colId xmlns:a16="http://schemas.microsoft.com/office/drawing/2014/main" val="1285914358"/>
                    </a:ext>
                  </a:extLst>
                </a:gridCol>
                <a:gridCol w="1055161">
                  <a:extLst>
                    <a:ext uri="{9D8B030D-6E8A-4147-A177-3AD203B41FA5}">
                      <a16:colId xmlns:a16="http://schemas.microsoft.com/office/drawing/2014/main" val="2478589420"/>
                    </a:ext>
                  </a:extLst>
                </a:gridCol>
                <a:gridCol w="1042448">
                  <a:extLst>
                    <a:ext uri="{9D8B030D-6E8A-4147-A177-3AD203B41FA5}">
                      <a16:colId xmlns:a16="http://schemas.microsoft.com/office/drawing/2014/main" val="1006006360"/>
                    </a:ext>
                  </a:extLst>
                </a:gridCol>
                <a:gridCol w="1046359">
                  <a:extLst>
                    <a:ext uri="{9D8B030D-6E8A-4147-A177-3AD203B41FA5}">
                      <a16:colId xmlns:a16="http://schemas.microsoft.com/office/drawing/2014/main" val="2532963332"/>
                    </a:ext>
                  </a:extLst>
                </a:gridCol>
              </a:tblGrid>
              <a:tr h="571571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Singulier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Pluriel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044067"/>
                  </a:ext>
                </a:extLst>
              </a:tr>
              <a:tr h="559411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Nominatif/Vocatif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ea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id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ei, ii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eae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ea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635159"/>
                  </a:ext>
                </a:extLst>
              </a:tr>
              <a:tr h="571571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Accusatif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eum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eam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id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eos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eas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ea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158501"/>
                  </a:ext>
                </a:extLst>
              </a:tr>
              <a:tr h="571571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Génitif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eius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eius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eius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eorum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earum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eorum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756332"/>
                  </a:ext>
                </a:extLst>
              </a:tr>
              <a:tr h="571571">
                <a:tc>
                  <a:txBody>
                    <a:bodyPr/>
                    <a:lstStyle/>
                    <a:p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Datif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eis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iis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eis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iis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eis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iis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386515"/>
                  </a:ext>
                </a:extLst>
              </a:tr>
              <a:tr h="571571">
                <a:tc>
                  <a:txBody>
                    <a:bodyPr/>
                    <a:lstStyle/>
                    <a:p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Ablatif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eo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ea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</a:rPr>
                        <a:t>eo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eis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iis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eis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iis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eis</a:t>
                      </a:r>
                      <a:r>
                        <a:rPr lang="en-GB" sz="2000" b="1" dirty="0">
                          <a:solidFill>
                            <a:schemeClr val="bg1"/>
                          </a:solidFill>
                          <a:effectLst/>
                        </a:rPr>
                        <a:t>, </a:t>
                      </a:r>
                      <a:r>
                        <a:rPr lang="en-GB" sz="2000" b="1" dirty="0" err="1">
                          <a:solidFill>
                            <a:schemeClr val="bg1"/>
                          </a:solidFill>
                          <a:effectLst/>
                        </a:rPr>
                        <a:t>iis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068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32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DB4246EF-B386-4B14-A941-4CCB5B0B89E3}"/>
              </a:ext>
            </a:extLst>
          </p:cNvPr>
          <p:cNvSpPr txBox="1"/>
          <p:nvPr/>
        </p:nvSpPr>
        <p:spPr>
          <a:xfrm>
            <a:off x="339634" y="470658"/>
            <a:ext cx="107899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fr-FR" sz="2400" i="1" dirty="0">
                <a:effectLst/>
                <a:ea typeface="Times New Roman" panose="02020603050405020304" pitchFamily="18" charset="0"/>
              </a:rPr>
              <a:t>Is,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ea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, id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 est un pronom/adjectif qui sert à rappeler une personne, une chose ou une idée déjà nommée. Le Français n’ayant pas d’anaphorique, il faut donc le traduire autrement, par exemple par un adjectif démonstratif ou un pronom.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4EFEA60-CA4C-4629-BDD5-52266C399777}"/>
              </a:ext>
            </a:extLst>
          </p:cNvPr>
          <p:cNvSpPr txBox="1"/>
          <p:nvPr/>
        </p:nvSpPr>
        <p:spPr>
          <a:xfrm>
            <a:off x="339634" y="3686356"/>
            <a:ext cx="1078991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fr-FR" sz="2400" dirty="0">
                <a:effectLst/>
                <a:latin typeface="+mj-lt"/>
                <a:ea typeface="Times New Roman" panose="02020603050405020304" pitchFamily="18" charset="0"/>
              </a:rPr>
              <a:t>L’anaphorique peut aussi être traduit par un pronom possessif, lorsque le  possesseur n’est pas le sujet (il est alors employé au génitif).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D187D55-A739-4389-B3F5-06856339822B}"/>
              </a:ext>
            </a:extLst>
          </p:cNvPr>
          <p:cNvSpPr txBox="1"/>
          <p:nvPr/>
        </p:nvSpPr>
        <p:spPr>
          <a:xfrm>
            <a:off x="1232034" y="1876061"/>
            <a:ext cx="104012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effectLst/>
                <a:ea typeface="Times New Roman" panose="02020603050405020304" pitchFamily="18" charset="0"/>
              </a:rPr>
              <a:t>Ex.  : 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ab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eo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vitio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eos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revocare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voluit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 (= il voulut les détourner de ce travers)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31525C2-E61A-40F2-968D-6B2C92820EE3}"/>
              </a:ext>
            </a:extLst>
          </p:cNvPr>
          <p:cNvSpPr txBox="1"/>
          <p:nvPr/>
        </p:nvSpPr>
        <p:spPr>
          <a:xfrm>
            <a:off x="1232034" y="4610457"/>
            <a:ext cx="104012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effectLst/>
                <a:ea typeface="Times New Roman" panose="02020603050405020304" pitchFamily="18" charset="0"/>
              </a:rPr>
              <a:t>Ex. :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abbas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monachos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suos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amat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sed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vitia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eorum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reprehendit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(= l’abbé aime ses moines, mais blâme leurs défauts)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379902-15C4-A0EE-0C90-3826CDACC026}"/>
              </a:ext>
            </a:extLst>
          </p:cNvPr>
          <p:cNvSpPr txBox="1"/>
          <p:nvPr/>
        </p:nvSpPr>
        <p:spPr>
          <a:xfrm>
            <a:off x="1232034" y="2356701"/>
            <a:ext cx="104012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>
                <a:effectLst/>
                <a:ea typeface="Times New Roman" panose="02020603050405020304" pitchFamily="18" charset="0"/>
              </a:rPr>
              <a:t>on traduit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eo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 par l’adjectif démonstratif « ce »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CE4736B-6365-D105-A7AE-B11495012ECC}"/>
              </a:ext>
            </a:extLst>
          </p:cNvPr>
          <p:cNvSpPr txBox="1"/>
          <p:nvPr/>
        </p:nvSpPr>
        <p:spPr>
          <a:xfrm>
            <a:off x="1232034" y="291147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2400" dirty="0">
                <a:effectLst/>
                <a:ea typeface="Times New Roman" panose="02020603050405020304" pitchFamily="18" charset="0"/>
              </a:rPr>
              <a:t>on traduit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eos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 par le pronom « les ».</a:t>
            </a:r>
            <a:endParaRPr lang="fr-FR" sz="2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589FAB4-C930-65DB-7B56-D1FA7648CE81}"/>
              </a:ext>
            </a:extLst>
          </p:cNvPr>
          <p:cNvSpPr txBox="1"/>
          <p:nvPr/>
        </p:nvSpPr>
        <p:spPr>
          <a:xfrm>
            <a:off x="1147565" y="5534558"/>
            <a:ext cx="104012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ea typeface="Times New Roman" panose="02020603050405020304" pitchFamily="18" charset="0"/>
              </a:rPr>
              <a:t>- on traduit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eorum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 (littéralement « de ceux-ci ») par l’adjectif possessif « leurs ».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61200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2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2886DE-4342-4F36-BD39-9BC492DBD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0142" y="276715"/>
            <a:ext cx="7729728" cy="1188720"/>
          </a:xfrm>
        </p:spPr>
        <p:txBody>
          <a:bodyPr/>
          <a:lstStyle/>
          <a:p>
            <a:r>
              <a:rPr lang="fr-FR" dirty="0"/>
              <a:t>LE PRONOM RELATIF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C26EA40-8F0B-457D-965F-27397CD21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549145"/>
              </p:ext>
            </p:extLst>
          </p:nvPr>
        </p:nvGraphicFramePr>
        <p:xfrm>
          <a:off x="879565" y="1856791"/>
          <a:ext cx="10650583" cy="357619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56595">
                  <a:extLst>
                    <a:ext uri="{9D8B030D-6E8A-4147-A177-3AD203B41FA5}">
                      <a16:colId xmlns:a16="http://schemas.microsoft.com/office/drawing/2014/main" val="3009444335"/>
                    </a:ext>
                  </a:extLst>
                </a:gridCol>
                <a:gridCol w="1053706">
                  <a:extLst>
                    <a:ext uri="{9D8B030D-6E8A-4147-A177-3AD203B41FA5}">
                      <a16:colId xmlns:a16="http://schemas.microsoft.com/office/drawing/2014/main" val="3691014795"/>
                    </a:ext>
                  </a:extLst>
                </a:gridCol>
                <a:gridCol w="1575624">
                  <a:extLst>
                    <a:ext uri="{9D8B030D-6E8A-4147-A177-3AD203B41FA5}">
                      <a16:colId xmlns:a16="http://schemas.microsoft.com/office/drawing/2014/main" val="33699222"/>
                    </a:ext>
                  </a:extLst>
                </a:gridCol>
                <a:gridCol w="1078384">
                  <a:extLst>
                    <a:ext uri="{9D8B030D-6E8A-4147-A177-3AD203B41FA5}">
                      <a16:colId xmlns:a16="http://schemas.microsoft.com/office/drawing/2014/main" val="994179116"/>
                    </a:ext>
                  </a:extLst>
                </a:gridCol>
                <a:gridCol w="1335026">
                  <a:extLst>
                    <a:ext uri="{9D8B030D-6E8A-4147-A177-3AD203B41FA5}">
                      <a16:colId xmlns:a16="http://schemas.microsoft.com/office/drawing/2014/main" val="4095875854"/>
                    </a:ext>
                  </a:extLst>
                </a:gridCol>
                <a:gridCol w="1575624">
                  <a:extLst>
                    <a:ext uri="{9D8B030D-6E8A-4147-A177-3AD203B41FA5}">
                      <a16:colId xmlns:a16="http://schemas.microsoft.com/office/drawing/2014/main" val="4063566177"/>
                    </a:ext>
                  </a:extLst>
                </a:gridCol>
                <a:gridCol w="1575624">
                  <a:extLst>
                    <a:ext uri="{9D8B030D-6E8A-4147-A177-3AD203B41FA5}">
                      <a16:colId xmlns:a16="http://schemas.microsoft.com/office/drawing/2014/main" val="1553672883"/>
                    </a:ext>
                  </a:extLst>
                </a:gridCol>
              </a:tblGrid>
              <a:tr h="565669"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Singulier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Pluriel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322018"/>
                  </a:ext>
                </a:extLst>
              </a:tr>
              <a:tr h="651666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Nominatif/Vocatif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Qui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Quae/que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Quod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Quae/que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Quae</a:t>
                      </a: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/que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229126"/>
                  </a:ext>
                </a:extLst>
              </a:tr>
              <a:tr h="661851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Accusatif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Quem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Quam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Quod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Quos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Quas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Quae</a:t>
                      </a:r>
                      <a:r>
                        <a:rPr lang="fr-FR" sz="2000" b="1" dirty="0">
                          <a:solidFill>
                            <a:schemeClr val="bg1"/>
                          </a:solidFill>
                          <a:effectLst/>
                        </a:rPr>
                        <a:t>/que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073849"/>
                  </a:ext>
                </a:extLst>
              </a:tr>
              <a:tr h="565669">
                <a:tc>
                  <a:txBody>
                    <a:bodyPr/>
                    <a:lstStyle/>
                    <a:p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Génitif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Cuius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Cuius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>
                          <a:solidFill>
                            <a:schemeClr val="bg1"/>
                          </a:solidFill>
                          <a:effectLst/>
                        </a:rPr>
                        <a:t>Cuius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Quorum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Quarum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>
                          <a:solidFill>
                            <a:schemeClr val="bg1"/>
                          </a:solidFill>
                          <a:effectLst/>
                        </a:rPr>
                        <a:t>Quorum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712211"/>
                  </a:ext>
                </a:extLst>
              </a:tr>
              <a:tr h="565669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Datif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Cui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Cui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Cui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Quibus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Quibus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Quibus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971745"/>
                  </a:ext>
                </a:extLst>
              </a:tr>
              <a:tr h="565669">
                <a:tc>
                  <a:txBody>
                    <a:bodyPr/>
                    <a:lstStyle/>
                    <a:p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Ablatif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Quo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Qua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Quo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Quibus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>
                          <a:solidFill>
                            <a:schemeClr val="bg1"/>
                          </a:solidFill>
                          <a:effectLst/>
                        </a:rPr>
                        <a:t>Quibus</a:t>
                      </a:r>
                      <a:endParaRPr lang="fr-FR" sz="2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err="1">
                          <a:solidFill>
                            <a:schemeClr val="bg1"/>
                          </a:solidFill>
                          <a:effectLst/>
                        </a:rPr>
                        <a:t>Quibus</a:t>
                      </a:r>
                      <a:endParaRPr lang="fr-FR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729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37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F47F1766-B68C-4ACF-B595-188F7A22E02C}"/>
              </a:ext>
            </a:extLst>
          </p:cNvPr>
          <p:cNvSpPr txBox="1"/>
          <p:nvPr/>
        </p:nvSpPr>
        <p:spPr>
          <a:xfrm>
            <a:off x="407933" y="1891937"/>
            <a:ext cx="113510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effectLst/>
                <a:latin typeface="+mj-lt"/>
                <a:ea typeface="Times New Roman" panose="02020603050405020304" pitchFamily="18" charset="0"/>
              </a:rPr>
              <a:t>Souvent le relatif joue le rôle d’une coordination (</a:t>
            </a:r>
            <a:r>
              <a:rPr lang="fr-FR" sz="2400" i="1" dirty="0">
                <a:effectLst/>
                <a:latin typeface="+mj-lt"/>
                <a:ea typeface="Times New Roman" panose="02020603050405020304" pitchFamily="18" charset="0"/>
              </a:rPr>
              <a:t>qui, </a:t>
            </a:r>
            <a:r>
              <a:rPr lang="fr-FR" sz="2400" i="1" dirty="0" err="1">
                <a:effectLst/>
                <a:latin typeface="+mj-lt"/>
                <a:ea typeface="Times New Roman" panose="02020603050405020304" pitchFamily="18" charset="0"/>
              </a:rPr>
              <a:t>quae</a:t>
            </a:r>
            <a:r>
              <a:rPr lang="fr-FR" sz="2400" i="1" dirty="0">
                <a:effectLst/>
                <a:latin typeface="+mj-lt"/>
                <a:ea typeface="Times New Roman" panose="02020603050405020304" pitchFamily="18" charset="0"/>
              </a:rPr>
              <a:t>, quod</a:t>
            </a:r>
            <a:r>
              <a:rPr lang="fr-FR" sz="2400" dirty="0">
                <a:effectLst/>
                <a:latin typeface="+mj-lt"/>
                <a:ea typeface="Times New Roman" panose="02020603050405020304" pitchFamily="18" charset="0"/>
              </a:rPr>
              <a:t> ayant alors la valeur de </a:t>
            </a:r>
            <a:r>
              <a:rPr lang="fr-FR" sz="2400" i="1" dirty="0" err="1">
                <a:effectLst/>
                <a:latin typeface="+mj-lt"/>
                <a:ea typeface="Times New Roman" panose="02020603050405020304" pitchFamily="18" charset="0"/>
              </a:rPr>
              <a:t>is,ea</a:t>
            </a:r>
            <a:r>
              <a:rPr lang="fr-FR" sz="2400" i="1" dirty="0">
                <a:effectLst/>
                <a:latin typeface="+mj-lt"/>
                <a:ea typeface="Times New Roman" panose="02020603050405020304" pitchFamily="18" charset="0"/>
              </a:rPr>
              <a:t>, id</a:t>
            </a:r>
            <a:r>
              <a:rPr lang="fr-FR" sz="2400" dirty="0">
                <a:effectLst/>
                <a:latin typeface="+mj-lt"/>
                <a:ea typeface="Times New Roman" panose="02020603050405020304" pitchFamily="18" charset="0"/>
              </a:rPr>
              <a:t> + </a:t>
            </a:r>
            <a:r>
              <a:rPr lang="fr-FR" sz="2400" i="1" dirty="0" err="1">
                <a:effectLst/>
                <a:latin typeface="+mj-lt"/>
                <a:ea typeface="Times New Roman" panose="02020603050405020304" pitchFamily="18" charset="0"/>
              </a:rPr>
              <a:t>vero</a:t>
            </a:r>
            <a:r>
              <a:rPr lang="fr-FR" sz="2400" dirty="0">
                <a:effectLst/>
                <a:latin typeface="+mj-lt"/>
                <a:ea typeface="Times New Roman" panose="02020603050405020304" pitchFamily="18" charset="0"/>
              </a:rPr>
              <a:t>)</a:t>
            </a:r>
          </a:p>
          <a:p>
            <a:r>
              <a:rPr lang="fr-FR" sz="2400" dirty="0">
                <a:effectLst/>
                <a:latin typeface="+mj-lt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9417218-63A8-4DDF-8DB2-A4D8A3446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0142" y="276715"/>
            <a:ext cx="7729728" cy="1188720"/>
          </a:xfrm>
        </p:spPr>
        <p:txBody>
          <a:bodyPr/>
          <a:lstStyle/>
          <a:p>
            <a:r>
              <a:rPr lang="fr-FR" dirty="0"/>
              <a:t>LE PRONOM RELATIF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EC3549B-9743-4750-8799-2A4A0DB15264}"/>
              </a:ext>
            </a:extLst>
          </p:cNvPr>
          <p:cNvSpPr txBox="1"/>
          <p:nvPr/>
        </p:nvSpPr>
        <p:spPr>
          <a:xfrm>
            <a:off x="1135098" y="3117158"/>
            <a:ext cx="101193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effectLst/>
                <a:ea typeface="Times New Roman" panose="02020603050405020304" pitchFamily="18" charset="0"/>
              </a:rPr>
              <a:t> 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Ad te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scripsi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.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Quas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litteras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non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acceptis</a:t>
            </a:r>
            <a:endParaRPr lang="fr-FR" sz="2400" i="1" dirty="0">
              <a:effectLst/>
              <a:ea typeface="Times New Roman" panose="02020603050405020304" pitchFamily="18" charset="0"/>
            </a:endParaRPr>
          </a:p>
          <a:p>
            <a:r>
              <a:rPr lang="fr-FR" sz="2400" dirty="0">
                <a:effectLst/>
                <a:ea typeface="Times New Roman" panose="02020603050405020304" pitchFamily="18" charset="0"/>
              </a:rPr>
              <a:t>Je t’ai écrit, mais tu n’as pas reçu la lettre (</a:t>
            </a:r>
            <a:r>
              <a:rPr lang="fr-FR" sz="2400" dirty="0" err="1">
                <a:effectLst/>
                <a:ea typeface="Times New Roman" panose="02020603050405020304" pitchFamily="18" charset="0"/>
              </a:rPr>
              <a:t>quas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 = </a:t>
            </a:r>
            <a:r>
              <a:rPr lang="fr-FR" sz="2400" dirty="0" err="1">
                <a:effectLst/>
                <a:ea typeface="Times New Roman" panose="02020603050405020304" pitchFamily="18" charset="0"/>
              </a:rPr>
              <a:t>eas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ea typeface="Times New Roman" panose="02020603050405020304" pitchFamily="18" charset="0"/>
              </a:rPr>
              <a:t>vero</a:t>
            </a:r>
            <a:r>
              <a:rPr lang="fr-FR" sz="2400" dirty="0">
                <a:effectLst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882EA1C-1823-44E1-9C8D-4179340B3C0D}"/>
              </a:ext>
            </a:extLst>
          </p:cNvPr>
          <p:cNvSpPr txBox="1"/>
          <p:nvPr/>
        </p:nvSpPr>
        <p:spPr>
          <a:xfrm>
            <a:off x="527343" y="4325245"/>
            <a:ext cx="101193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i="1" dirty="0" err="1">
                <a:effectLst/>
                <a:ea typeface="Times New Roman" panose="02020603050405020304" pitchFamily="18" charset="0"/>
              </a:rPr>
              <a:t>Coenobium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aedificabatur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. Quod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hodie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pene</a:t>
            </a:r>
            <a:r>
              <a:rPr lang="fr-FR" sz="2400" i="1" dirty="0">
                <a:effectLst/>
                <a:ea typeface="Times New Roman" panose="02020603050405020304" pitchFamily="18" charset="0"/>
              </a:rPr>
              <a:t> est </a:t>
            </a:r>
            <a:r>
              <a:rPr lang="fr-FR" sz="2400" i="1" dirty="0" err="1">
                <a:effectLst/>
                <a:ea typeface="Times New Roman" panose="02020603050405020304" pitchFamily="18" charset="0"/>
              </a:rPr>
              <a:t>destructum</a:t>
            </a:r>
            <a:endParaRPr lang="fr-FR" sz="2400" i="1" dirty="0">
              <a:effectLst/>
              <a:ea typeface="Times New Roman" panose="02020603050405020304" pitchFamily="18" charset="0"/>
            </a:endParaRPr>
          </a:p>
          <a:p>
            <a:r>
              <a:rPr lang="fr-FR" sz="2400" dirty="0">
                <a:effectLst/>
                <a:ea typeface="Times New Roman" panose="02020603050405020304" pitchFamily="18" charset="0"/>
              </a:rPr>
              <a:t>Le couvent a été construit, mais il est aujourd’hui presque détruit.</a:t>
            </a:r>
          </a:p>
        </p:txBody>
      </p:sp>
    </p:spTree>
    <p:extLst>
      <p:ext uri="{BB962C8B-B14F-4D97-AF65-F5344CB8AC3E}">
        <p14:creationId xmlns:p14="http://schemas.microsoft.com/office/powerpoint/2010/main" val="2908898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5BBCAB-8D72-428B-B57F-E1B5FA308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66779"/>
            <a:ext cx="7729728" cy="850171"/>
          </a:xfrm>
        </p:spPr>
        <p:txBody>
          <a:bodyPr/>
          <a:lstStyle/>
          <a:p>
            <a:r>
              <a:rPr lang="fr-FR" dirty="0"/>
              <a:t>EXERCICE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7119E30-9C4B-4A7A-AD1B-1408D4EF2543}"/>
              </a:ext>
            </a:extLst>
          </p:cNvPr>
          <p:cNvSpPr txBox="1"/>
          <p:nvPr/>
        </p:nvSpPr>
        <p:spPr>
          <a:xfrm>
            <a:off x="598451" y="1336119"/>
            <a:ext cx="11504022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Episcopus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civibus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gladio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vulneratus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est</a:t>
            </a:r>
          </a:p>
          <a:p>
            <a:pPr algn="just">
              <a:spcAft>
                <a:spcPts val="600"/>
              </a:spcAft>
            </a:pP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Conradus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dux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Saxoniae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filiam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Ludowici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Francorum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nupsit</a:t>
            </a:r>
            <a:endParaRPr lang="fr-FR" sz="22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Lotharius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filius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Karoli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basilica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sancti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Petri rex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consecratur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ab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Artoldo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archiepiscopo</a:t>
            </a:r>
            <a:endParaRPr lang="fr-FR" sz="22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Ego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Boso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dono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presenti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scripto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fratribus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sancti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Pauli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abbatiae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possessionem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magne sylve</a:t>
            </a:r>
          </a:p>
          <a:p>
            <a:pPr algn="just">
              <a:spcAft>
                <a:spcPts val="600"/>
              </a:spcAft>
            </a:pP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Ludowicus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maior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filiorum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erat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fortissimus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animo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corpore</a:t>
            </a:r>
            <a:r>
              <a:rPr lang="fr-FR" sz="2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robustissimus</a:t>
            </a:r>
            <a:endParaRPr lang="fr-FR" sz="2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E8C96C2-73AF-4528-8F86-DCED1E2391A6}"/>
              </a:ext>
            </a:extLst>
          </p:cNvPr>
          <p:cNvSpPr txBox="1"/>
          <p:nvPr/>
        </p:nvSpPr>
        <p:spPr>
          <a:xfrm>
            <a:off x="1248996" y="3636619"/>
            <a:ext cx="397630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ou 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par</a:t>
            </a:r>
          </a:p>
          <a:p>
            <a:pPr algn="just"/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Abbatia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ae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f. : abbaye</a:t>
            </a: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Animus,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m. : esprit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Consecro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as, are,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avi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atum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sacrer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Corpus,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n. : corps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Dono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as, are,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atum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donner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Ego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: moi</a:t>
            </a:r>
          </a:p>
          <a:p>
            <a:pPr algn="just"/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Episcopus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i, 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m. : évêque</a:t>
            </a:r>
          </a:p>
          <a:p>
            <a:pPr algn="just"/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Fortis, e 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courageux</a:t>
            </a:r>
          </a:p>
          <a:p>
            <a:pPr algn="just"/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Frater, -tris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 : frère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1CB85FAE-C71F-4159-BBF7-8AB58C5EE116}"/>
              </a:ext>
            </a:extLst>
          </p:cNvPr>
          <p:cNvSpPr txBox="1"/>
          <p:nvPr/>
        </p:nvSpPr>
        <p:spPr>
          <a:xfrm>
            <a:off x="6285962" y="3429000"/>
            <a:ext cx="6096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de-DE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Gladium</a:t>
            </a:r>
            <a:r>
              <a:rPr lang="de-DE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ii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n. :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épée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de-DE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Magnus, a, um 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grand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de-DE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Nubeo</a:t>
            </a:r>
            <a:r>
              <a:rPr lang="de-DE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es, </a:t>
            </a:r>
            <a:r>
              <a:rPr lang="de-DE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ere</a:t>
            </a:r>
            <a:r>
              <a:rPr lang="de-DE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nupsi</a:t>
            </a:r>
            <a:r>
              <a:rPr lang="de-DE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nuptum</a:t>
            </a:r>
            <a:r>
              <a:rPr lang="de-DE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épouser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Presens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tis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présent</a:t>
            </a:r>
          </a:p>
          <a:p>
            <a:pPr algn="just"/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Robustus, a, um 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robuste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GB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Saxonia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ae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f. : Saxe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Scriptum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i,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n. : écrit</a:t>
            </a:r>
          </a:p>
          <a:p>
            <a:pPr algn="just"/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lva,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ae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f. : forêt</a:t>
            </a:r>
          </a:p>
          <a:p>
            <a:pPr algn="just"/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Uxor, -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oris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f. : épouse</a:t>
            </a:r>
          </a:p>
          <a:p>
            <a:pPr algn="just"/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Vulnero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as, are,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avi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atum</a:t>
            </a:r>
            <a:r>
              <a:rPr lang="fr-F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blesser</a:t>
            </a:r>
          </a:p>
        </p:txBody>
      </p:sp>
    </p:spTree>
    <p:extLst>
      <p:ext uri="{BB962C8B-B14F-4D97-AF65-F5344CB8AC3E}">
        <p14:creationId xmlns:p14="http://schemas.microsoft.com/office/powerpoint/2010/main" val="1119140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36A9E6D-A83F-4A7F-972F-F9A22D99FBDF}"/>
              </a:ext>
            </a:extLst>
          </p:cNvPr>
          <p:cNvSpPr txBox="1"/>
          <p:nvPr/>
        </p:nvSpPr>
        <p:spPr>
          <a:xfrm>
            <a:off x="88460" y="986279"/>
            <a:ext cx="5084175" cy="570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it-IT" sz="2200" i="1" dirty="0">
                <a:effectLst/>
                <a:ea typeface="Times New Roman" panose="02020603050405020304" pitchFamily="18" charset="0"/>
              </a:rPr>
              <a:t>Homo qui salutem suam desiderat orat</a:t>
            </a:r>
            <a:endParaRPr lang="fr-FR" sz="2200" i="1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200" i="1" dirty="0" err="1">
                <a:effectLst/>
                <a:ea typeface="Times New Roman" panose="02020603050405020304" pitchFamily="18" charset="0"/>
              </a:rPr>
              <a:t>Pauper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femina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,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quae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ambulabat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,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lupum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vidit</a:t>
            </a:r>
            <a:endParaRPr lang="fr-FR" sz="2200" i="1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it-IT" sz="2200" i="1" dirty="0">
                <a:effectLst/>
                <a:ea typeface="Times New Roman" panose="02020603050405020304" pitchFamily="18" charset="0"/>
              </a:rPr>
              <a:t>Girardus terram quam a monachis acceperat Richero in allodium dedit</a:t>
            </a:r>
            <a:endParaRPr lang="fr-FR" sz="2200" i="1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it-IT" sz="2200" i="1" dirty="0">
                <a:effectLst/>
                <a:ea typeface="Times New Roman" panose="02020603050405020304" pitchFamily="18" charset="0"/>
              </a:rPr>
              <a:t>Populi vicini, quos imperator vicerat, tributum solverunt</a:t>
            </a:r>
            <a:endParaRPr lang="fr-FR" sz="2200" i="1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200" i="1" dirty="0">
                <a:effectLst/>
                <a:ea typeface="Times New Roman" panose="02020603050405020304" pitchFamily="18" charset="0"/>
              </a:rPr>
              <a:t>Comes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Henricus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,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cuius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erat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mentio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,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appelatur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magnus</a:t>
            </a:r>
            <a:endParaRPr lang="fr-FR" sz="2200" i="1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200" i="1" dirty="0">
                <a:effectLst/>
                <a:ea typeface="Times New Roman" panose="02020603050405020304" pitchFamily="18" charset="0"/>
              </a:rPr>
              <a:t>Abbas,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cui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rex monasterium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dederat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,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vir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clarus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fuit</a:t>
            </a:r>
          </a:p>
          <a:p>
            <a:pPr marL="342900"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200" i="1" dirty="0" err="1">
                <a:effectLst/>
                <a:ea typeface="Times New Roman" panose="02020603050405020304" pitchFamily="18" charset="0"/>
              </a:rPr>
              <a:t>Fundabo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monasteria, in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quibus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monachi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quotidie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psalmos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cantabunt</a:t>
            </a:r>
            <a:endParaRPr lang="fr-FR" sz="2200" i="1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fr-FR" sz="2200" i="1" dirty="0">
                <a:effectLst/>
                <a:ea typeface="Times New Roman" panose="02020603050405020304" pitchFamily="18" charset="0"/>
              </a:rPr>
              <a:t>Abbas,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cui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ecclesiam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beati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Petri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dederat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,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vir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</a:t>
            </a:r>
            <a:r>
              <a:rPr lang="fr-FR" sz="2200" i="1" dirty="0" err="1">
                <a:effectLst/>
                <a:ea typeface="Times New Roman" panose="02020603050405020304" pitchFamily="18" charset="0"/>
              </a:rPr>
              <a:t>clarus</a:t>
            </a:r>
            <a:r>
              <a:rPr lang="fr-FR" sz="2200" i="1" dirty="0">
                <a:effectLst/>
                <a:ea typeface="Times New Roman" panose="02020603050405020304" pitchFamily="18" charset="0"/>
              </a:rPr>
              <a:t> fuit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C002131-6B03-4811-B207-59FA1F843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6004" y="119338"/>
            <a:ext cx="7729728" cy="708435"/>
          </a:xfrm>
        </p:spPr>
        <p:txBody>
          <a:bodyPr>
            <a:normAutofit fontScale="90000"/>
          </a:bodyPr>
          <a:lstStyle/>
          <a:p>
            <a:r>
              <a:rPr lang="fr-FR" dirty="0"/>
              <a:t>EXERCICE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A8626CA-4385-44AE-BFE7-8FB9472AC199}"/>
              </a:ext>
            </a:extLst>
          </p:cNvPr>
          <p:cNvSpPr txBox="1"/>
          <p:nvPr/>
        </p:nvSpPr>
        <p:spPr>
          <a:xfrm>
            <a:off x="5677988" y="917912"/>
            <a:ext cx="6599230" cy="5940088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Acceperat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il avait reçu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Abbas, </a:t>
            </a: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abbatis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m. : abbé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Allodium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n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: alleu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Canto, as, are, </a:t>
            </a: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avi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atum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chanter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en-US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Clarus, a, um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célèbre</a:t>
            </a:r>
            <a:endParaRPr lang="en-US" sz="20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en-US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Comes, </a:t>
            </a:r>
            <a:r>
              <a:rPr lang="en-US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comitis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m. :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comte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en-GB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Consecro</a:t>
            </a:r>
            <a:r>
              <a:rPr lang="en-GB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as, are, </a:t>
            </a:r>
            <a:r>
              <a:rPr lang="en-GB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avi</a:t>
            </a:r>
            <a:r>
              <a:rPr lang="en-GB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atum</a:t>
            </a:r>
            <a:r>
              <a:rPr lang="en-GB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GB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GB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sacrer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Desidero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as, are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avi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atum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désirer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Do, as, are,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dedi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datum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donner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Ecclesia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ae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: évêque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Femina,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ae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f.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femme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Frater, -tris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 : frère</a:t>
            </a:r>
          </a:p>
          <a:p>
            <a:pPr marL="108000" algn="just">
              <a:spcAft>
                <a:spcPts val="300"/>
              </a:spcAft>
            </a:pPr>
            <a:r>
              <a:rPr lang="de-DE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Homo, hominis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: </a:t>
            </a:r>
            <a:r>
              <a:rPr lang="de-D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homme</a:t>
            </a:r>
            <a:endParaRPr lang="de-DE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de-DE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Lupus, i, m. 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le </a:t>
            </a:r>
            <a:r>
              <a:rPr lang="de-D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loup</a:t>
            </a:r>
            <a:endParaRPr lang="de-DE" sz="20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de-DE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Magnus, a, um 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de-D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grand</a:t>
            </a:r>
            <a:endParaRPr lang="de-DE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de-DE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Monachus</a:t>
            </a:r>
            <a:r>
              <a:rPr lang="de-DE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i, 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de-DE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de-D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moine</a:t>
            </a:r>
            <a:endParaRPr lang="fr-F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de-DE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Oro, </a:t>
            </a:r>
            <a:r>
              <a:rPr lang="de-DE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</a:t>
            </a:r>
            <a:r>
              <a:rPr lang="de-DE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are</a:t>
            </a:r>
            <a:r>
              <a:rPr lang="de-DE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avi</a:t>
            </a:r>
            <a:r>
              <a:rPr lang="de-DE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de-DE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atum</a:t>
            </a:r>
            <a:r>
              <a:rPr lang="de-DE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de-D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prier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Pauper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adj.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pauvre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Psalmus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i, 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m. : psaume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Populus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i, 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peuple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Quotid</a:t>
            </a: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ie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adv. : chaque jour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Rex,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regis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m. : roi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Salus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salutis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f. : salut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Terra,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ae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f. : terre</a:t>
            </a: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Tributum</a:t>
            </a:r>
            <a:r>
              <a:rPr lang="fr-FR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i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n. : tribut, impôt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Vicerat</a:t>
            </a:r>
            <a:r>
              <a:rPr lang="fr-F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il avait vaincu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8000" algn="just">
              <a:spcAft>
                <a:spcPts val="300"/>
              </a:spcAft>
            </a:pP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Vicinus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 </a:t>
            </a:r>
            <a:r>
              <a:rPr lang="fr-FR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</a:t>
            </a:r>
            <a:r>
              <a:rPr lang="fr-FR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voisin</a:t>
            </a:r>
          </a:p>
          <a:p>
            <a:pPr algn="just"/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102159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592</TotalTime>
  <Words>986</Words>
  <Application>Microsoft Office PowerPoint</Application>
  <PresentationFormat>Grand écran</PresentationFormat>
  <Paragraphs>179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Colis</vt:lpstr>
      <vt:lpstr>LatIN MéDIéVAL VIII</vt:lpstr>
      <vt:lpstr>Les pronoms-adjectifs possessifs</vt:lpstr>
      <vt:lpstr>L’anaphorique is, ea, id</vt:lpstr>
      <vt:lpstr>Présentation PowerPoint</vt:lpstr>
      <vt:lpstr>LE PRONOM RELATIF</vt:lpstr>
      <vt:lpstr>LE PRONOM RELATIF</vt:lpstr>
      <vt:lpstr>EXERCICE</vt:lpstr>
      <vt:lpstr>EXERCICE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 MéDIéVAL</dc:title>
  <dc:creator>Laurent RIPART</dc:creator>
  <cp:lastModifiedBy>Laurent Ripart</cp:lastModifiedBy>
  <cp:revision>50</cp:revision>
  <dcterms:created xsi:type="dcterms:W3CDTF">2020-09-23T19:40:17Z</dcterms:created>
  <dcterms:modified xsi:type="dcterms:W3CDTF">2025-11-02T16:41:49Z</dcterms:modified>
</cp:coreProperties>
</file>